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64"/>
  </p:notesMasterIdLst>
  <p:sldIdLst>
    <p:sldId id="259" r:id="rId2"/>
    <p:sldId id="3663" r:id="rId3"/>
    <p:sldId id="12520" r:id="rId4"/>
    <p:sldId id="256" r:id="rId5"/>
    <p:sldId id="12591" r:id="rId6"/>
    <p:sldId id="12592" r:id="rId7"/>
    <p:sldId id="274" r:id="rId8"/>
    <p:sldId id="260" r:id="rId9"/>
    <p:sldId id="12599" r:id="rId10"/>
    <p:sldId id="12598" r:id="rId11"/>
    <p:sldId id="273" r:id="rId12"/>
    <p:sldId id="277" r:id="rId13"/>
    <p:sldId id="278" r:id="rId14"/>
    <p:sldId id="276" r:id="rId15"/>
    <p:sldId id="279" r:id="rId16"/>
    <p:sldId id="281" r:id="rId17"/>
    <p:sldId id="258" r:id="rId18"/>
    <p:sldId id="284" r:id="rId19"/>
    <p:sldId id="283" r:id="rId20"/>
    <p:sldId id="285" r:id="rId21"/>
    <p:sldId id="286" r:id="rId22"/>
    <p:sldId id="288" r:id="rId23"/>
    <p:sldId id="12590" r:id="rId24"/>
    <p:sldId id="291" r:id="rId25"/>
    <p:sldId id="292" r:id="rId26"/>
    <p:sldId id="299" r:id="rId27"/>
    <p:sldId id="263" r:id="rId28"/>
    <p:sldId id="306" r:id="rId29"/>
    <p:sldId id="307" r:id="rId30"/>
    <p:sldId id="309" r:id="rId31"/>
    <p:sldId id="310" r:id="rId32"/>
    <p:sldId id="311" r:id="rId33"/>
    <p:sldId id="312" r:id="rId34"/>
    <p:sldId id="313" r:id="rId35"/>
    <p:sldId id="11834" r:id="rId36"/>
    <p:sldId id="11835" r:id="rId37"/>
    <p:sldId id="11836" r:id="rId38"/>
    <p:sldId id="11837" r:id="rId39"/>
    <p:sldId id="11839" r:id="rId40"/>
    <p:sldId id="11840" r:id="rId41"/>
    <p:sldId id="12528" r:id="rId42"/>
    <p:sldId id="12600" r:id="rId43"/>
    <p:sldId id="12530" r:id="rId44"/>
    <p:sldId id="12531" r:id="rId45"/>
    <p:sldId id="12532" r:id="rId46"/>
    <p:sldId id="12533" r:id="rId47"/>
    <p:sldId id="298" r:id="rId48"/>
    <p:sldId id="300" r:id="rId49"/>
    <p:sldId id="301" r:id="rId50"/>
    <p:sldId id="302" r:id="rId51"/>
    <p:sldId id="304" r:id="rId52"/>
    <p:sldId id="12524" r:id="rId53"/>
    <p:sldId id="12537" r:id="rId54"/>
    <p:sldId id="12538" r:id="rId55"/>
    <p:sldId id="12523" r:id="rId56"/>
    <p:sldId id="12539" r:id="rId57"/>
    <p:sldId id="12540" r:id="rId58"/>
    <p:sldId id="315" r:id="rId59"/>
    <p:sldId id="317" r:id="rId60"/>
    <p:sldId id="12595" r:id="rId61"/>
    <p:sldId id="12594" r:id="rId62"/>
    <p:sldId id="1380"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 G" initials="RG" lastIdx="1" clrIdx="0">
    <p:extLst>
      <p:ext uri="{19B8F6BF-5375-455C-9EA6-DF929625EA0E}">
        <p15:presenceInfo xmlns:p15="http://schemas.microsoft.com/office/powerpoint/2012/main" userId="S::ram.g@corp.ovh.us::f11e9289-ff73-48de-856c-688f4608a79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5" autoAdjust="0"/>
    <p:restoredTop sz="73144" autoAdjust="0"/>
  </p:normalViewPr>
  <p:slideViewPr>
    <p:cSldViewPr snapToGrid="0">
      <p:cViewPr varScale="1">
        <p:scale>
          <a:sx n="49" d="100"/>
          <a:sy n="49" d="100"/>
        </p:scale>
        <p:origin x="133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BA917F-41AE-4CBA-89B5-CE7F4CE498C8}"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E4B63541-0F74-4144-ABC6-9F16CB379B91}">
      <dgm:prSet/>
      <dgm:spPr/>
      <dgm:t>
        <a:bodyPr/>
        <a:lstStyle/>
        <a:p>
          <a:r>
            <a:rPr lang="en-US"/>
            <a:t>vSAN requirements</a:t>
          </a:r>
        </a:p>
      </dgm:t>
    </dgm:pt>
    <dgm:pt modelId="{70F5F339-9532-4D21-9A33-BEDD0429CF33}" type="parTrans" cxnId="{2D0D88F6-7E07-4E5B-AFFB-C1BD8C357804}">
      <dgm:prSet/>
      <dgm:spPr/>
      <dgm:t>
        <a:bodyPr/>
        <a:lstStyle/>
        <a:p>
          <a:endParaRPr lang="en-US"/>
        </a:p>
      </dgm:t>
    </dgm:pt>
    <dgm:pt modelId="{FA859822-C287-4414-A409-419F30289845}" type="sibTrans" cxnId="{2D0D88F6-7E07-4E5B-AFFB-C1BD8C357804}">
      <dgm:prSet/>
      <dgm:spPr/>
      <dgm:t>
        <a:bodyPr/>
        <a:lstStyle/>
        <a:p>
          <a:endParaRPr lang="en-US"/>
        </a:p>
      </dgm:t>
    </dgm:pt>
    <dgm:pt modelId="{768725B1-9FF1-4DB1-AFF1-99F765243C69}">
      <dgm:prSet/>
      <dgm:spPr/>
      <dgm:t>
        <a:bodyPr/>
        <a:lstStyle/>
        <a:p>
          <a:r>
            <a:rPr lang="en-US"/>
            <a:t>Capacity Planning</a:t>
          </a:r>
        </a:p>
      </dgm:t>
    </dgm:pt>
    <dgm:pt modelId="{8A83BF60-AF11-4DA8-A58A-3CC27BDE0FBF}" type="parTrans" cxnId="{1A8E6590-C241-4485-8121-509E841C2063}">
      <dgm:prSet/>
      <dgm:spPr/>
      <dgm:t>
        <a:bodyPr/>
        <a:lstStyle/>
        <a:p>
          <a:endParaRPr lang="en-US"/>
        </a:p>
      </dgm:t>
    </dgm:pt>
    <dgm:pt modelId="{E90E5702-ED58-4B1F-AD27-6EDEF72EC4D2}" type="sibTrans" cxnId="{1A8E6590-C241-4485-8121-509E841C2063}">
      <dgm:prSet/>
      <dgm:spPr/>
      <dgm:t>
        <a:bodyPr/>
        <a:lstStyle/>
        <a:p>
          <a:endParaRPr lang="en-US"/>
        </a:p>
      </dgm:t>
    </dgm:pt>
    <dgm:pt modelId="{FF56DB3F-3189-4042-8C32-17C4091D4A7F}">
      <dgm:prSet/>
      <dgm:spPr/>
      <dgm:t>
        <a:bodyPr/>
        <a:lstStyle/>
        <a:p>
          <a:r>
            <a:rPr lang="en-US"/>
            <a:t>Network Design</a:t>
          </a:r>
        </a:p>
      </dgm:t>
    </dgm:pt>
    <dgm:pt modelId="{6C487AFC-BB9B-4125-9ADD-F6BB2C3760F6}" type="parTrans" cxnId="{2755A71B-1FBE-433B-8608-1AA8071307DB}">
      <dgm:prSet/>
      <dgm:spPr/>
      <dgm:t>
        <a:bodyPr/>
        <a:lstStyle/>
        <a:p>
          <a:endParaRPr lang="en-US"/>
        </a:p>
      </dgm:t>
    </dgm:pt>
    <dgm:pt modelId="{1EC1CAA3-5531-4531-B316-1976D5C36390}" type="sibTrans" cxnId="{2755A71B-1FBE-433B-8608-1AA8071307DB}">
      <dgm:prSet/>
      <dgm:spPr/>
      <dgm:t>
        <a:bodyPr/>
        <a:lstStyle/>
        <a:p>
          <a:endParaRPr lang="en-US"/>
        </a:p>
      </dgm:t>
    </dgm:pt>
    <dgm:pt modelId="{AD645F62-47A0-4355-98F2-40A70ACA8376}" type="pres">
      <dgm:prSet presAssocID="{C2BA917F-41AE-4CBA-89B5-CE7F4CE498C8}" presName="hierChild1" presStyleCnt="0">
        <dgm:presLayoutVars>
          <dgm:chPref val="1"/>
          <dgm:dir/>
          <dgm:animOne val="branch"/>
          <dgm:animLvl val="lvl"/>
          <dgm:resizeHandles/>
        </dgm:presLayoutVars>
      </dgm:prSet>
      <dgm:spPr/>
    </dgm:pt>
    <dgm:pt modelId="{601013C7-7404-4C0B-83A7-C4353EDF8A28}" type="pres">
      <dgm:prSet presAssocID="{E4B63541-0F74-4144-ABC6-9F16CB379B91}" presName="hierRoot1" presStyleCnt="0"/>
      <dgm:spPr/>
    </dgm:pt>
    <dgm:pt modelId="{ECBE2416-14ED-4C88-85D7-098FB42F5102}" type="pres">
      <dgm:prSet presAssocID="{E4B63541-0F74-4144-ABC6-9F16CB379B91}" presName="composite" presStyleCnt="0"/>
      <dgm:spPr/>
    </dgm:pt>
    <dgm:pt modelId="{0032035C-925B-4441-9977-63A07808B077}" type="pres">
      <dgm:prSet presAssocID="{E4B63541-0F74-4144-ABC6-9F16CB379B91}" presName="background" presStyleLbl="node0" presStyleIdx="0" presStyleCnt="3"/>
      <dgm:spPr/>
    </dgm:pt>
    <dgm:pt modelId="{FDC7F197-BAF3-4161-A01B-52870D175376}" type="pres">
      <dgm:prSet presAssocID="{E4B63541-0F74-4144-ABC6-9F16CB379B91}" presName="text" presStyleLbl="fgAcc0" presStyleIdx="0" presStyleCnt="3">
        <dgm:presLayoutVars>
          <dgm:chPref val="3"/>
        </dgm:presLayoutVars>
      </dgm:prSet>
      <dgm:spPr/>
    </dgm:pt>
    <dgm:pt modelId="{0C0E79FB-8639-4D60-8462-DD5717418DEE}" type="pres">
      <dgm:prSet presAssocID="{E4B63541-0F74-4144-ABC6-9F16CB379B91}" presName="hierChild2" presStyleCnt="0"/>
      <dgm:spPr/>
    </dgm:pt>
    <dgm:pt modelId="{C978287E-30D7-41B0-B8C7-C57670F33888}" type="pres">
      <dgm:prSet presAssocID="{768725B1-9FF1-4DB1-AFF1-99F765243C69}" presName="hierRoot1" presStyleCnt="0"/>
      <dgm:spPr/>
    </dgm:pt>
    <dgm:pt modelId="{E745B755-8D8D-43A0-9B59-8F13ACCEAE40}" type="pres">
      <dgm:prSet presAssocID="{768725B1-9FF1-4DB1-AFF1-99F765243C69}" presName="composite" presStyleCnt="0"/>
      <dgm:spPr/>
    </dgm:pt>
    <dgm:pt modelId="{B2AF2190-ABC4-44A1-BF32-B7D9335808BD}" type="pres">
      <dgm:prSet presAssocID="{768725B1-9FF1-4DB1-AFF1-99F765243C69}" presName="background" presStyleLbl="node0" presStyleIdx="1" presStyleCnt="3"/>
      <dgm:spPr/>
    </dgm:pt>
    <dgm:pt modelId="{4F3DD465-245D-4035-8649-2C2A1B621AA4}" type="pres">
      <dgm:prSet presAssocID="{768725B1-9FF1-4DB1-AFF1-99F765243C69}" presName="text" presStyleLbl="fgAcc0" presStyleIdx="1" presStyleCnt="3">
        <dgm:presLayoutVars>
          <dgm:chPref val="3"/>
        </dgm:presLayoutVars>
      </dgm:prSet>
      <dgm:spPr/>
    </dgm:pt>
    <dgm:pt modelId="{E0360BD7-6DBC-4198-9028-4A9EB590243D}" type="pres">
      <dgm:prSet presAssocID="{768725B1-9FF1-4DB1-AFF1-99F765243C69}" presName="hierChild2" presStyleCnt="0"/>
      <dgm:spPr/>
    </dgm:pt>
    <dgm:pt modelId="{6D113D84-535F-4AA9-9D43-1376352475BE}" type="pres">
      <dgm:prSet presAssocID="{FF56DB3F-3189-4042-8C32-17C4091D4A7F}" presName="hierRoot1" presStyleCnt="0"/>
      <dgm:spPr/>
    </dgm:pt>
    <dgm:pt modelId="{97EC0A8E-CE9F-4E8D-BEA8-CE9E31ABAA13}" type="pres">
      <dgm:prSet presAssocID="{FF56DB3F-3189-4042-8C32-17C4091D4A7F}" presName="composite" presStyleCnt="0"/>
      <dgm:spPr/>
    </dgm:pt>
    <dgm:pt modelId="{4C901C4A-402E-415D-BFE5-7C1E4676BBF8}" type="pres">
      <dgm:prSet presAssocID="{FF56DB3F-3189-4042-8C32-17C4091D4A7F}" presName="background" presStyleLbl="node0" presStyleIdx="2" presStyleCnt="3"/>
      <dgm:spPr/>
    </dgm:pt>
    <dgm:pt modelId="{340C6664-D388-4992-8CD0-899AAF6CB4E8}" type="pres">
      <dgm:prSet presAssocID="{FF56DB3F-3189-4042-8C32-17C4091D4A7F}" presName="text" presStyleLbl="fgAcc0" presStyleIdx="2" presStyleCnt="3">
        <dgm:presLayoutVars>
          <dgm:chPref val="3"/>
        </dgm:presLayoutVars>
      </dgm:prSet>
      <dgm:spPr/>
    </dgm:pt>
    <dgm:pt modelId="{D0C2242B-4644-4856-81C2-5003F780FCF8}" type="pres">
      <dgm:prSet presAssocID="{FF56DB3F-3189-4042-8C32-17C4091D4A7F}" presName="hierChild2" presStyleCnt="0"/>
      <dgm:spPr/>
    </dgm:pt>
  </dgm:ptLst>
  <dgm:cxnLst>
    <dgm:cxn modelId="{2755A71B-1FBE-433B-8608-1AA8071307DB}" srcId="{C2BA917F-41AE-4CBA-89B5-CE7F4CE498C8}" destId="{FF56DB3F-3189-4042-8C32-17C4091D4A7F}" srcOrd="2" destOrd="0" parTransId="{6C487AFC-BB9B-4125-9ADD-F6BB2C3760F6}" sibTransId="{1EC1CAA3-5531-4531-B316-1976D5C36390}"/>
    <dgm:cxn modelId="{5F906C1E-D7CF-42C6-BD5D-3D7CE641C792}" type="presOf" srcId="{C2BA917F-41AE-4CBA-89B5-CE7F4CE498C8}" destId="{AD645F62-47A0-4355-98F2-40A70ACA8376}" srcOrd="0" destOrd="0" presId="urn:microsoft.com/office/officeart/2005/8/layout/hierarchy1"/>
    <dgm:cxn modelId="{873E5878-98E4-4691-98D6-7DB7C6161AA2}" type="presOf" srcId="{FF56DB3F-3189-4042-8C32-17C4091D4A7F}" destId="{340C6664-D388-4992-8CD0-899AAF6CB4E8}" srcOrd="0" destOrd="0" presId="urn:microsoft.com/office/officeart/2005/8/layout/hierarchy1"/>
    <dgm:cxn modelId="{1A8E6590-C241-4485-8121-509E841C2063}" srcId="{C2BA917F-41AE-4CBA-89B5-CE7F4CE498C8}" destId="{768725B1-9FF1-4DB1-AFF1-99F765243C69}" srcOrd="1" destOrd="0" parTransId="{8A83BF60-AF11-4DA8-A58A-3CC27BDE0FBF}" sibTransId="{E90E5702-ED58-4B1F-AD27-6EDEF72EC4D2}"/>
    <dgm:cxn modelId="{A7691691-B49D-482C-808B-BC46535E8E17}" type="presOf" srcId="{768725B1-9FF1-4DB1-AFF1-99F765243C69}" destId="{4F3DD465-245D-4035-8649-2C2A1B621AA4}" srcOrd="0" destOrd="0" presId="urn:microsoft.com/office/officeart/2005/8/layout/hierarchy1"/>
    <dgm:cxn modelId="{B33BBBA4-FD8E-4AF1-AA69-390EF127469C}" type="presOf" srcId="{E4B63541-0F74-4144-ABC6-9F16CB379B91}" destId="{FDC7F197-BAF3-4161-A01B-52870D175376}" srcOrd="0" destOrd="0" presId="urn:microsoft.com/office/officeart/2005/8/layout/hierarchy1"/>
    <dgm:cxn modelId="{2D0D88F6-7E07-4E5B-AFFB-C1BD8C357804}" srcId="{C2BA917F-41AE-4CBA-89B5-CE7F4CE498C8}" destId="{E4B63541-0F74-4144-ABC6-9F16CB379B91}" srcOrd="0" destOrd="0" parTransId="{70F5F339-9532-4D21-9A33-BEDD0429CF33}" sibTransId="{FA859822-C287-4414-A409-419F30289845}"/>
    <dgm:cxn modelId="{294E0710-210A-4821-BDE3-A51178D153B3}" type="presParOf" srcId="{AD645F62-47A0-4355-98F2-40A70ACA8376}" destId="{601013C7-7404-4C0B-83A7-C4353EDF8A28}" srcOrd="0" destOrd="0" presId="urn:microsoft.com/office/officeart/2005/8/layout/hierarchy1"/>
    <dgm:cxn modelId="{F0FCE6A7-08EF-4F85-99A6-D7BC9832BBF5}" type="presParOf" srcId="{601013C7-7404-4C0B-83A7-C4353EDF8A28}" destId="{ECBE2416-14ED-4C88-85D7-098FB42F5102}" srcOrd="0" destOrd="0" presId="urn:microsoft.com/office/officeart/2005/8/layout/hierarchy1"/>
    <dgm:cxn modelId="{001A47AD-911F-4874-BCBC-915937A1B871}" type="presParOf" srcId="{ECBE2416-14ED-4C88-85D7-098FB42F5102}" destId="{0032035C-925B-4441-9977-63A07808B077}" srcOrd="0" destOrd="0" presId="urn:microsoft.com/office/officeart/2005/8/layout/hierarchy1"/>
    <dgm:cxn modelId="{FCFB19F5-5553-4618-AA56-DD09D5742D54}" type="presParOf" srcId="{ECBE2416-14ED-4C88-85D7-098FB42F5102}" destId="{FDC7F197-BAF3-4161-A01B-52870D175376}" srcOrd="1" destOrd="0" presId="urn:microsoft.com/office/officeart/2005/8/layout/hierarchy1"/>
    <dgm:cxn modelId="{59FD3AEF-E2DA-4131-8358-E276E6C94A3D}" type="presParOf" srcId="{601013C7-7404-4C0B-83A7-C4353EDF8A28}" destId="{0C0E79FB-8639-4D60-8462-DD5717418DEE}" srcOrd="1" destOrd="0" presId="urn:microsoft.com/office/officeart/2005/8/layout/hierarchy1"/>
    <dgm:cxn modelId="{254F94BE-FD8B-4303-A76D-AA0E7B6AD0A5}" type="presParOf" srcId="{AD645F62-47A0-4355-98F2-40A70ACA8376}" destId="{C978287E-30D7-41B0-B8C7-C57670F33888}" srcOrd="1" destOrd="0" presId="urn:microsoft.com/office/officeart/2005/8/layout/hierarchy1"/>
    <dgm:cxn modelId="{B5D8E07F-B370-4C0B-A021-F5A6050ECC4B}" type="presParOf" srcId="{C978287E-30D7-41B0-B8C7-C57670F33888}" destId="{E745B755-8D8D-43A0-9B59-8F13ACCEAE40}" srcOrd="0" destOrd="0" presId="urn:microsoft.com/office/officeart/2005/8/layout/hierarchy1"/>
    <dgm:cxn modelId="{6CFB7358-3E17-4988-A7E9-38663E85E9F8}" type="presParOf" srcId="{E745B755-8D8D-43A0-9B59-8F13ACCEAE40}" destId="{B2AF2190-ABC4-44A1-BF32-B7D9335808BD}" srcOrd="0" destOrd="0" presId="urn:microsoft.com/office/officeart/2005/8/layout/hierarchy1"/>
    <dgm:cxn modelId="{F1E7FB39-58C1-44F8-AE04-1026B1573D8A}" type="presParOf" srcId="{E745B755-8D8D-43A0-9B59-8F13ACCEAE40}" destId="{4F3DD465-245D-4035-8649-2C2A1B621AA4}" srcOrd="1" destOrd="0" presId="urn:microsoft.com/office/officeart/2005/8/layout/hierarchy1"/>
    <dgm:cxn modelId="{E25352E8-6C8A-4BC6-9E09-7E4D8FC45027}" type="presParOf" srcId="{C978287E-30D7-41B0-B8C7-C57670F33888}" destId="{E0360BD7-6DBC-4198-9028-4A9EB590243D}" srcOrd="1" destOrd="0" presId="urn:microsoft.com/office/officeart/2005/8/layout/hierarchy1"/>
    <dgm:cxn modelId="{398057D8-4384-47FE-8386-072D2D55A487}" type="presParOf" srcId="{AD645F62-47A0-4355-98F2-40A70ACA8376}" destId="{6D113D84-535F-4AA9-9D43-1376352475BE}" srcOrd="2" destOrd="0" presId="urn:microsoft.com/office/officeart/2005/8/layout/hierarchy1"/>
    <dgm:cxn modelId="{DF532F50-6DC3-40CB-8817-47D8E6495855}" type="presParOf" srcId="{6D113D84-535F-4AA9-9D43-1376352475BE}" destId="{97EC0A8E-CE9F-4E8D-BEA8-CE9E31ABAA13}" srcOrd="0" destOrd="0" presId="urn:microsoft.com/office/officeart/2005/8/layout/hierarchy1"/>
    <dgm:cxn modelId="{BA122D7A-3900-4BCF-BEFA-06A9BF723BC3}" type="presParOf" srcId="{97EC0A8E-CE9F-4E8D-BEA8-CE9E31ABAA13}" destId="{4C901C4A-402E-415D-BFE5-7C1E4676BBF8}" srcOrd="0" destOrd="0" presId="urn:microsoft.com/office/officeart/2005/8/layout/hierarchy1"/>
    <dgm:cxn modelId="{2674FBCB-CD69-44CD-A6BF-41AA0BC295F5}" type="presParOf" srcId="{97EC0A8E-CE9F-4E8D-BEA8-CE9E31ABAA13}" destId="{340C6664-D388-4992-8CD0-899AAF6CB4E8}" srcOrd="1" destOrd="0" presId="urn:microsoft.com/office/officeart/2005/8/layout/hierarchy1"/>
    <dgm:cxn modelId="{0ADC9487-D264-41EA-9AA2-5611CE27AB19}" type="presParOf" srcId="{6D113D84-535F-4AA9-9D43-1376352475BE}" destId="{D0C2242B-4644-4856-81C2-5003F780FCF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4E409B-0AFF-42AA-9C33-6DFDD28D0834}" type="doc">
      <dgm:prSet loTypeId="urn:microsoft.com/office/officeart/2005/8/layout/process1" loCatId="process" qsTypeId="urn:microsoft.com/office/officeart/2005/8/quickstyle/simple1" qsCatId="simple" csTypeId="urn:microsoft.com/office/officeart/2005/8/colors/accent1_2" csCatId="accent1" phldr="1"/>
      <dgm:spPr/>
    </dgm:pt>
    <dgm:pt modelId="{FE38630C-451D-41AC-A45C-7982362B2606}">
      <dgm:prSet phldrT="[Text]"/>
      <dgm:spPr/>
      <dgm:t>
        <a:bodyPr/>
        <a:lstStyle/>
        <a:p>
          <a:r>
            <a:rPr lang="en-US" dirty="0"/>
            <a:t>Disable vSphere HA</a:t>
          </a:r>
        </a:p>
      </dgm:t>
    </dgm:pt>
    <dgm:pt modelId="{0E459C39-C25E-4DC2-83D4-F0D8D0A99167}" type="parTrans" cxnId="{6A3FC7BA-3BC4-4E07-87D8-AE78631B2536}">
      <dgm:prSet/>
      <dgm:spPr/>
      <dgm:t>
        <a:bodyPr/>
        <a:lstStyle/>
        <a:p>
          <a:endParaRPr lang="en-US"/>
        </a:p>
      </dgm:t>
    </dgm:pt>
    <dgm:pt modelId="{D24CF684-9049-4FF9-9372-BFA117276CCD}" type="sibTrans" cxnId="{6A3FC7BA-3BC4-4E07-87D8-AE78631B2536}">
      <dgm:prSet/>
      <dgm:spPr/>
      <dgm:t>
        <a:bodyPr/>
        <a:lstStyle/>
        <a:p>
          <a:endParaRPr lang="en-US"/>
        </a:p>
      </dgm:t>
    </dgm:pt>
    <dgm:pt modelId="{FAC8253E-E162-4336-B460-13135E22ED68}">
      <dgm:prSet phldrT="[Text]"/>
      <dgm:spPr/>
      <dgm:t>
        <a:bodyPr/>
        <a:lstStyle/>
        <a:p>
          <a:r>
            <a:rPr lang="en-US" dirty="0"/>
            <a:t>Enable </a:t>
          </a:r>
          <a:r>
            <a:rPr lang="en-US" dirty="0" err="1"/>
            <a:t>vSAN</a:t>
          </a:r>
          <a:endParaRPr lang="en-US" dirty="0"/>
        </a:p>
      </dgm:t>
    </dgm:pt>
    <dgm:pt modelId="{EDD0A712-8CCE-4F45-9211-8604E6E9C2AC}" type="parTrans" cxnId="{0D7EABFE-0306-427F-99E8-5A3AD31D9A89}">
      <dgm:prSet/>
      <dgm:spPr/>
      <dgm:t>
        <a:bodyPr/>
        <a:lstStyle/>
        <a:p>
          <a:endParaRPr lang="en-US"/>
        </a:p>
      </dgm:t>
    </dgm:pt>
    <dgm:pt modelId="{D429D1A1-6F14-42C3-97AB-8ACA11FB7932}" type="sibTrans" cxnId="{0D7EABFE-0306-427F-99E8-5A3AD31D9A89}">
      <dgm:prSet/>
      <dgm:spPr/>
      <dgm:t>
        <a:bodyPr/>
        <a:lstStyle/>
        <a:p>
          <a:endParaRPr lang="en-US"/>
        </a:p>
      </dgm:t>
    </dgm:pt>
    <dgm:pt modelId="{42FF4B3B-ABAE-4C34-8EF8-1FE98D0E8A81}">
      <dgm:prSet phldrT="[Text]"/>
      <dgm:spPr/>
      <dgm:t>
        <a:bodyPr/>
        <a:lstStyle/>
        <a:p>
          <a:r>
            <a:rPr lang="en-US" dirty="0"/>
            <a:t>Reconfigure vSphere HA</a:t>
          </a:r>
        </a:p>
      </dgm:t>
    </dgm:pt>
    <dgm:pt modelId="{B72A21DE-6B95-4E5E-818E-D16D576978EA}" type="parTrans" cxnId="{C023767A-87C7-4A75-B535-D31D6EE26BB9}">
      <dgm:prSet/>
      <dgm:spPr/>
      <dgm:t>
        <a:bodyPr/>
        <a:lstStyle/>
        <a:p>
          <a:endParaRPr lang="en-US"/>
        </a:p>
      </dgm:t>
    </dgm:pt>
    <dgm:pt modelId="{F642E761-07CF-4621-BE97-982E4AE33EB6}" type="sibTrans" cxnId="{C023767A-87C7-4A75-B535-D31D6EE26BB9}">
      <dgm:prSet/>
      <dgm:spPr/>
      <dgm:t>
        <a:bodyPr/>
        <a:lstStyle/>
        <a:p>
          <a:endParaRPr lang="en-US"/>
        </a:p>
      </dgm:t>
    </dgm:pt>
    <dgm:pt modelId="{BCEBDF17-9451-42B1-A253-02FE5A0FD457}">
      <dgm:prSet phldrT="[Text]"/>
      <dgm:spPr/>
      <dgm:t>
        <a:bodyPr/>
        <a:lstStyle/>
        <a:p>
          <a:r>
            <a:rPr lang="en-US" dirty="0"/>
            <a:t>Reenable vSphere HA</a:t>
          </a:r>
        </a:p>
      </dgm:t>
    </dgm:pt>
    <dgm:pt modelId="{FC196D41-27C4-4696-9AE3-1241777DD862}" type="parTrans" cxnId="{CD65BEC7-C43E-4691-BAE5-3A8779138F34}">
      <dgm:prSet/>
      <dgm:spPr/>
      <dgm:t>
        <a:bodyPr/>
        <a:lstStyle/>
        <a:p>
          <a:endParaRPr lang="en-US"/>
        </a:p>
      </dgm:t>
    </dgm:pt>
    <dgm:pt modelId="{980A7330-6661-471F-BD37-F4EDABF1B397}" type="sibTrans" cxnId="{CD65BEC7-C43E-4691-BAE5-3A8779138F34}">
      <dgm:prSet/>
      <dgm:spPr/>
      <dgm:t>
        <a:bodyPr/>
        <a:lstStyle/>
        <a:p>
          <a:endParaRPr lang="en-US"/>
        </a:p>
      </dgm:t>
    </dgm:pt>
    <dgm:pt modelId="{823AA182-90E1-49D8-94D6-F57FD44AD06B}" type="pres">
      <dgm:prSet presAssocID="{144E409B-0AFF-42AA-9C33-6DFDD28D0834}" presName="Name0" presStyleCnt="0">
        <dgm:presLayoutVars>
          <dgm:dir/>
          <dgm:resizeHandles val="exact"/>
        </dgm:presLayoutVars>
      </dgm:prSet>
      <dgm:spPr/>
    </dgm:pt>
    <dgm:pt modelId="{9E1691FA-2A88-4754-983E-490A9FE98F29}" type="pres">
      <dgm:prSet presAssocID="{FE38630C-451D-41AC-A45C-7982362B2606}" presName="node" presStyleLbl="node1" presStyleIdx="0" presStyleCnt="4">
        <dgm:presLayoutVars>
          <dgm:bulletEnabled val="1"/>
        </dgm:presLayoutVars>
      </dgm:prSet>
      <dgm:spPr/>
    </dgm:pt>
    <dgm:pt modelId="{E9001A5C-D320-4AC2-9C3C-3C6B21320884}" type="pres">
      <dgm:prSet presAssocID="{D24CF684-9049-4FF9-9372-BFA117276CCD}" presName="sibTrans" presStyleLbl="sibTrans2D1" presStyleIdx="0" presStyleCnt="3"/>
      <dgm:spPr/>
    </dgm:pt>
    <dgm:pt modelId="{755DD37F-D72F-4FC6-A867-8E099948858E}" type="pres">
      <dgm:prSet presAssocID="{D24CF684-9049-4FF9-9372-BFA117276CCD}" presName="connectorText" presStyleLbl="sibTrans2D1" presStyleIdx="0" presStyleCnt="3"/>
      <dgm:spPr/>
    </dgm:pt>
    <dgm:pt modelId="{F97EFAC5-B55D-4A1D-84A9-F225874A7D5D}" type="pres">
      <dgm:prSet presAssocID="{FAC8253E-E162-4336-B460-13135E22ED68}" presName="node" presStyleLbl="node1" presStyleIdx="1" presStyleCnt="4">
        <dgm:presLayoutVars>
          <dgm:bulletEnabled val="1"/>
        </dgm:presLayoutVars>
      </dgm:prSet>
      <dgm:spPr/>
    </dgm:pt>
    <dgm:pt modelId="{4B2208DF-06DC-4737-8396-C3705E467250}" type="pres">
      <dgm:prSet presAssocID="{D429D1A1-6F14-42C3-97AB-8ACA11FB7932}" presName="sibTrans" presStyleLbl="sibTrans2D1" presStyleIdx="1" presStyleCnt="3"/>
      <dgm:spPr/>
    </dgm:pt>
    <dgm:pt modelId="{782AB64D-D59F-42AE-B2C5-FF549DE58D0A}" type="pres">
      <dgm:prSet presAssocID="{D429D1A1-6F14-42C3-97AB-8ACA11FB7932}" presName="connectorText" presStyleLbl="sibTrans2D1" presStyleIdx="1" presStyleCnt="3"/>
      <dgm:spPr/>
    </dgm:pt>
    <dgm:pt modelId="{3959B103-B515-47F3-9351-D0D78480FD1D}" type="pres">
      <dgm:prSet presAssocID="{42FF4B3B-ABAE-4C34-8EF8-1FE98D0E8A81}" presName="node" presStyleLbl="node1" presStyleIdx="2" presStyleCnt="4">
        <dgm:presLayoutVars>
          <dgm:bulletEnabled val="1"/>
        </dgm:presLayoutVars>
      </dgm:prSet>
      <dgm:spPr/>
    </dgm:pt>
    <dgm:pt modelId="{DBD6F4C7-1FE6-43D7-B09C-7BF7E1BDF991}" type="pres">
      <dgm:prSet presAssocID="{F642E761-07CF-4621-BE97-982E4AE33EB6}" presName="sibTrans" presStyleLbl="sibTrans2D1" presStyleIdx="2" presStyleCnt="3"/>
      <dgm:spPr/>
    </dgm:pt>
    <dgm:pt modelId="{B59FD4AB-76FA-4D0E-9F59-E781750F01DD}" type="pres">
      <dgm:prSet presAssocID="{F642E761-07CF-4621-BE97-982E4AE33EB6}" presName="connectorText" presStyleLbl="sibTrans2D1" presStyleIdx="2" presStyleCnt="3"/>
      <dgm:spPr/>
    </dgm:pt>
    <dgm:pt modelId="{76A437C8-5DD2-4CEE-9E55-96F6BEF3326F}" type="pres">
      <dgm:prSet presAssocID="{BCEBDF17-9451-42B1-A253-02FE5A0FD457}" presName="node" presStyleLbl="node1" presStyleIdx="3" presStyleCnt="4">
        <dgm:presLayoutVars>
          <dgm:bulletEnabled val="1"/>
        </dgm:presLayoutVars>
      </dgm:prSet>
      <dgm:spPr/>
    </dgm:pt>
  </dgm:ptLst>
  <dgm:cxnLst>
    <dgm:cxn modelId="{71CF4203-A096-43AE-9C87-86D67A662B67}" type="presOf" srcId="{D24CF684-9049-4FF9-9372-BFA117276CCD}" destId="{755DD37F-D72F-4FC6-A867-8E099948858E}" srcOrd="1" destOrd="0" presId="urn:microsoft.com/office/officeart/2005/8/layout/process1"/>
    <dgm:cxn modelId="{CE50231D-CDEE-47F9-A4D2-BADE61EF4C4B}" type="presOf" srcId="{D429D1A1-6F14-42C3-97AB-8ACA11FB7932}" destId="{4B2208DF-06DC-4737-8396-C3705E467250}" srcOrd="0" destOrd="0" presId="urn:microsoft.com/office/officeart/2005/8/layout/process1"/>
    <dgm:cxn modelId="{C023767A-87C7-4A75-B535-D31D6EE26BB9}" srcId="{144E409B-0AFF-42AA-9C33-6DFDD28D0834}" destId="{42FF4B3B-ABAE-4C34-8EF8-1FE98D0E8A81}" srcOrd="2" destOrd="0" parTransId="{B72A21DE-6B95-4E5E-818E-D16D576978EA}" sibTransId="{F642E761-07CF-4621-BE97-982E4AE33EB6}"/>
    <dgm:cxn modelId="{B5B2B18C-EB81-4CD8-A5A2-32263273E0EA}" type="presOf" srcId="{D429D1A1-6F14-42C3-97AB-8ACA11FB7932}" destId="{782AB64D-D59F-42AE-B2C5-FF549DE58D0A}" srcOrd="1" destOrd="0" presId="urn:microsoft.com/office/officeart/2005/8/layout/process1"/>
    <dgm:cxn modelId="{26C890A2-E8FD-4A70-BCBD-EEB4D45DBDE9}" type="presOf" srcId="{F642E761-07CF-4621-BE97-982E4AE33EB6}" destId="{DBD6F4C7-1FE6-43D7-B09C-7BF7E1BDF991}" srcOrd="0" destOrd="0" presId="urn:microsoft.com/office/officeart/2005/8/layout/process1"/>
    <dgm:cxn modelId="{EF09A8A9-ABE9-4041-ACDA-9AF1084105D0}" type="presOf" srcId="{42FF4B3B-ABAE-4C34-8EF8-1FE98D0E8A81}" destId="{3959B103-B515-47F3-9351-D0D78480FD1D}" srcOrd="0" destOrd="0" presId="urn:microsoft.com/office/officeart/2005/8/layout/process1"/>
    <dgm:cxn modelId="{59A3F1AC-97C0-4BFB-8152-0783EC292EC4}" type="presOf" srcId="{FE38630C-451D-41AC-A45C-7982362B2606}" destId="{9E1691FA-2A88-4754-983E-490A9FE98F29}" srcOrd="0" destOrd="0" presId="urn:microsoft.com/office/officeart/2005/8/layout/process1"/>
    <dgm:cxn modelId="{3C7426AE-4686-428B-8F50-EFECAD408E6F}" type="presOf" srcId="{BCEBDF17-9451-42B1-A253-02FE5A0FD457}" destId="{76A437C8-5DD2-4CEE-9E55-96F6BEF3326F}" srcOrd="0" destOrd="0" presId="urn:microsoft.com/office/officeart/2005/8/layout/process1"/>
    <dgm:cxn modelId="{C18197B1-8F17-4509-BA74-1D9012A0478A}" type="presOf" srcId="{144E409B-0AFF-42AA-9C33-6DFDD28D0834}" destId="{823AA182-90E1-49D8-94D6-F57FD44AD06B}" srcOrd="0" destOrd="0" presId="urn:microsoft.com/office/officeart/2005/8/layout/process1"/>
    <dgm:cxn modelId="{6A3FC7BA-3BC4-4E07-87D8-AE78631B2536}" srcId="{144E409B-0AFF-42AA-9C33-6DFDD28D0834}" destId="{FE38630C-451D-41AC-A45C-7982362B2606}" srcOrd="0" destOrd="0" parTransId="{0E459C39-C25E-4DC2-83D4-F0D8D0A99167}" sibTransId="{D24CF684-9049-4FF9-9372-BFA117276CCD}"/>
    <dgm:cxn modelId="{91765DBF-049D-4468-A46C-DA220D3EC3B5}" type="presOf" srcId="{D24CF684-9049-4FF9-9372-BFA117276CCD}" destId="{E9001A5C-D320-4AC2-9C3C-3C6B21320884}" srcOrd="0" destOrd="0" presId="urn:microsoft.com/office/officeart/2005/8/layout/process1"/>
    <dgm:cxn modelId="{CD65BEC7-C43E-4691-BAE5-3A8779138F34}" srcId="{144E409B-0AFF-42AA-9C33-6DFDD28D0834}" destId="{BCEBDF17-9451-42B1-A253-02FE5A0FD457}" srcOrd="3" destOrd="0" parTransId="{FC196D41-27C4-4696-9AE3-1241777DD862}" sibTransId="{980A7330-6661-471F-BD37-F4EDABF1B397}"/>
    <dgm:cxn modelId="{B4066FD1-BF36-4ED1-8B9C-667A1957A5C8}" type="presOf" srcId="{FAC8253E-E162-4336-B460-13135E22ED68}" destId="{F97EFAC5-B55D-4A1D-84A9-F225874A7D5D}" srcOrd="0" destOrd="0" presId="urn:microsoft.com/office/officeart/2005/8/layout/process1"/>
    <dgm:cxn modelId="{08373BD4-563F-4FA0-91B2-31189CAFDF16}" type="presOf" srcId="{F642E761-07CF-4621-BE97-982E4AE33EB6}" destId="{B59FD4AB-76FA-4D0E-9F59-E781750F01DD}" srcOrd="1" destOrd="0" presId="urn:microsoft.com/office/officeart/2005/8/layout/process1"/>
    <dgm:cxn modelId="{0D7EABFE-0306-427F-99E8-5A3AD31D9A89}" srcId="{144E409B-0AFF-42AA-9C33-6DFDD28D0834}" destId="{FAC8253E-E162-4336-B460-13135E22ED68}" srcOrd="1" destOrd="0" parTransId="{EDD0A712-8CCE-4F45-9211-8604E6E9C2AC}" sibTransId="{D429D1A1-6F14-42C3-97AB-8ACA11FB7932}"/>
    <dgm:cxn modelId="{A93DE4E9-EA56-4DAF-B467-040A2170F6AD}" type="presParOf" srcId="{823AA182-90E1-49D8-94D6-F57FD44AD06B}" destId="{9E1691FA-2A88-4754-983E-490A9FE98F29}" srcOrd="0" destOrd="0" presId="urn:microsoft.com/office/officeart/2005/8/layout/process1"/>
    <dgm:cxn modelId="{11DAF1C9-FBAA-40F9-AE80-062511761358}" type="presParOf" srcId="{823AA182-90E1-49D8-94D6-F57FD44AD06B}" destId="{E9001A5C-D320-4AC2-9C3C-3C6B21320884}" srcOrd="1" destOrd="0" presId="urn:microsoft.com/office/officeart/2005/8/layout/process1"/>
    <dgm:cxn modelId="{09595675-79F6-4484-A07B-07B368AF47B8}" type="presParOf" srcId="{E9001A5C-D320-4AC2-9C3C-3C6B21320884}" destId="{755DD37F-D72F-4FC6-A867-8E099948858E}" srcOrd="0" destOrd="0" presId="urn:microsoft.com/office/officeart/2005/8/layout/process1"/>
    <dgm:cxn modelId="{F0328317-570C-4F6E-A915-A1AE6BA87320}" type="presParOf" srcId="{823AA182-90E1-49D8-94D6-F57FD44AD06B}" destId="{F97EFAC5-B55D-4A1D-84A9-F225874A7D5D}" srcOrd="2" destOrd="0" presId="urn:microsoft.com/office/officeart/2005/8/layout/process1"/>
    <dgm:cxn modelId="{AEB35373-1505-44D9-A224-6BF7C700640D}" type="presParOf" srcId="{823AA182-90E1-49D8-94D6-F57FD44AD06B}" destId="{4B2208DF-06DC-4737-8396-C3705E467250}" srcOrd="3" destOrd="0" presId="urn:microsoft.com/office/officeart/2005/8/layout/process1"/>
    <dgm:cxn modelId="{D7A51CAC-9ED7-4D0C-B55A-A0A5E8A23798}" type="presParOf" srcId="{4B2208DF-06DC-4737-8396-C3705E467250}" destId="{782AB64D-D59F-42AE-B2C5-FF549DE58D0A}" srcOrd="0" destOrd="0" presId="urn:microsoft.com/office/officeart/2005/8/layout/process1"/>
    <dgm:cxn modelId="{F39DC185-5A71-4490-B705-2EA95A6620F4}" type="presParOf" srcId="{823AA182-90E1-49D8-94D6-F57FD44AD06B}" destId="{3959B103-B515-47F3-9351-D0D78480FD1D}" srcOrd="4" destOrd="0" presId="urn:microsoft.com/office/officeart/2005/8/layout/process1"/>
    <dgm:cxn modelId="{18474AB1-29AA-40D3-BD12-DE6285788EB2}" type="presParOf" srcId="{823AA182-90E1-49D8-94D6-F57FD44AD06B}" destId="{DBD6F4C7-1FE6-43D7-B09C-7BF7E1BDF991}" srcOrd="5" destOrd="0" presId="urn:microsoft.com/office/officeart/2005/8/layout/process1"/>
    <dgm:cxn modelId="{EAF37650-1196-4DBB-96D2-BF96AEB785A0}" type="presParOf" srcId="{DBD6F4C7-1FE6-43D7-B09C-7BF7E1BDF991}" destId="{B59FD4AB-76FA-4D0E-9F59-E781750F01DD}" srcOrd="0" destOrd="0" presId="urn:microsoft.com/office/officeart/2005/8/layout/process1"/>
    <dgm:cxn modelId="{0E01D220-B773-4FDD-9BCF-0665825A9D9E}" type="presParOf" srcId="{823AA182-90E1-49D8-94D6-F57FD44AD06B}" destId="{76A437C8-5DD2-4CEE-9E55-96F6BEF3326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4E409B-0AFF-42AA-9C33-6DFDD28D0834}" type="doc">
      <dgm:prSet loTypeId="urn:microsoft.com/office/officeart/2005/8/layout/process1" loCatId="process" qsTypeId="urn:microsoft.com/office/officeart/2005/8/quickstyle/simple1" qsCatId="simple" csTypeId="urn:microsoft.com/office/officeart/2005/8/colors/accent1_2" csCatId="accent1" phldr="1"/>
      <dgm:spPr/>
    </dgm:pt>
    <dgm:pt modelId="{FE38630C-451D-41AC-A45C-7982362B2606}">
      <dgm:prSet phldrT="[Text]"/>
      <dgm:spPr/>
      <dgm:t>
        <a:bodyPr/>
        <a:lstStyle/>
        <a:p>
          <a:r>
            <a:rPr lang="en-US" dirty="0"/>
            <a:t>Disable vSphere HA</a:t>
          </a:r>
        </a:p>
      </dgm:t>
    </dgm:pt>
    <dgm:pt modelId="{0E459C39-C25E-4DC2-83D4-F0D8D0A99167}" type="parTrans" cxnId="{6A3FC7BA-3BC4-4E07-87D8-AE78631B2536}">
      <dgm:prSet/>
      <dgm:spPr/>
      <dgm:t>
        <a:bodyPr/>
        <a:lstStyle/>
        <a:p>
          <a:endParaRPr lang="en-US"/>
        </a:p>
      </dgm:t>
    </dgm:pt>
    <dgm:pt modelId="{D24CF684-9049-4FF9-9372-BFA117276CCD}" type="sibTrans" cxnId="{6A3FC7BA-3BC4-4E07-87D8-AE78631B2536}">
      <dgm:prSet/>
      <dgm:spPr/>
      <dgm:t>
        <a:bodyPr/>
        <a:lstStyle/>
        <a:p>
          <a:endParaRPr lang="en-US"/>
        </a:p>
      </dgm:t>
    </dgm:pt>
    <dgm:pt modelId="{FAC8253E-E162-4336-B460-13135E22ED68}">
      <dgm:prSet phldrT="[Text]"/>
      <dgm:spPr/>
      <dgm:t>
        <a:bodyPr/>
        <a:lstStyle/>
        <a:p>
          <a:r>
            <a:rPr lang="en-US" dirty="0"/>
            <a:t>Disable </a:t>
          </a:r>
          <a:r>
            <a:rPr lang="en-US" dirty="0" err="1"/>
            <a:t>vSAN</a:t>
          </a:r>
          <a:endParaRPr lang="en-US" dirty="0"/>
        </a:p>
      </dgm:t>
    </dgm:pt>
    <dgm:pt modelId="{EDD0A712-8CCE-4F45-9211-8604E6E9C2AC}" type="parTrans" cxnId="{0D7EABFE-0306-427F-99E8-5A3AD31D9A89}">
      <dgm:prSet/>
      <dgm:spPr/>
      <dgm:t>
        <a:bodyPr/>
        <a:lstStyle/>
        <a:p>
          <a:endParaRPr lang="en-US"/>
        </a:p>
      </dgm:t>
    </dgm:pt>
    <dgm:pt modelId="{D429D1A1-6F14-42C3-97AB-8ACA11FB7932}" type="sibTrans" cxnId="{0D7EABFE-0306-427F-99E8-5A3AD31D9A89}">
      <dgm:prSet/>
      <dgm:spPr/>
      <dgm:t>
        <a:bodyPr/>
        <a:lstStyle/>
        <a:p>
          <a:endParaRPr lang="en-US"/>
        </a:p>
      </dgm:t>
    </dgm:pt>
    <dgm:pt modelId="{42FF4B3B-ABAE-4C34-8EF8-1FE98D0E8A81}">
      <dgm:prSet phldrT="[Text]"/>
      <dgm:spPr/>
      <dgm:t>
        <a:bodyPr/>
        <a:lstStyle/>
        <a:p>
          <a:r>
            <a:rPr lang="en-US" dirty="0"/>
            <a:t>Reconfigure vSphere HA</a:t>
          </a:r>
        </a:p>
      </dgm:t>
    </dgm:pt>
    <dgm:pt modelId="{B72A21DE-6B95-4E5E-818E-D16D576978EA}" type="parTrans" cxnId="{C023767A-87C7-4A75-B535-D31D6EE26BB9}">
      <dgm:prSet/>
      <dgm:spPr/>
      <dgm:t>
        <a:bodyPr/>
        <a:lstStyle/>
        <a:p>
          <a:endParaRPr lang="en-US"/>
        </a:p>
      </dgm:t>
    </dgm:pt>
    <dgm:pt modelId="{F642E761-07CF-4621-BE97-982E4AE33EB6}" type="sibTrans" cxnId="{C023767A-87C7-4A75-B535-D31D6EE26BB9}">
      <dgm:prSet/>
      <dgm:spPr/>
      <dgm:t>
        <a:bodyPr/>
        <a:lstStyle/>
        <a:p>
          <a:endParaRPr lang="en-US"/>
        </a:p>
      </dgm:t>
    </dgm:pt>
    <dgm:pt modelId="{BCEBDF17-9451-42B1-A253-02FE5A0FD457}">
      <dgm:prSet phldrT="[Text]"/>
      <dgm:spPr/>
      <dgm:t>
        <a:bodyPr/>
        <a:lstStyle/>
        <a:p>
          <a:r>
            <a:rPr lang="en-US" dirty="0"/>
            <a:t>Reenable vSphere HA</a:t>
          </a:r>
        </a:p>
      </dgm:t>
    </dgm:pt>
    <dgm:pt modelId="{FC196D41-27C4-4696-9AE3-1241777DD862}" type="parTrans" cxnId="{CD65BEC7-C43E-4691-BAE5-3A8779138F34}">
      <dgm:prSet/>
      <dgm:spPr/>
      <dgm:t>
        <a:bodyPr/>
        <a:lstStyle/>
        <a:p>
          <a:endParaRPr lang="en-US"/>
        </a:p>
      </dgm:t>
    </dgm:pt>
    <dgm:pt modelId="{980A7330-6661-471F-BD37-F4EDABF1B397}" type="sibTrans" cxnId="{CD65BEC7-C43E-4691-BAE5-3A8779138F34}">
      <dgm:prSet/>
      <dgm:spPr/>
      <dgm:t>
        <a:bodyPr/>
        <a:lstStyle/>
        <a:p>
          <a:endParaRPr lang="en-US"/>
        </a:p>
      </dgm:t>
    </dgm:pt>
    <dgm:pt modelId="{823AA182-90E1-49D8-94D6-F57FD44AD06B}" type="pres">
      <dgm:prSet presAssocID="{144E409B-0AFF-42AA-9C33-6DFDD28D0834}" presName="Name0" presStyleCnt="0">
        <dgm:presLayoutVars>
          <dgm:dir/>
          <dgm:resizeHandles val="exact"/>
        </dgm:presLayoutVars>
      </dgm:prSet>
      <dgm:spPr/>
    </dgm:pt>
    <dgm:pt modelId="{9E1691FA-2A88-4754-983E-490A9FE98F29}" type="pres">
      <dgm:prSet presAssocID="{FE38630C-451D-41AC-A45C-7982362B2606}" presName="node" presStyleLbl="node1" presStyleIdx="0" presStyleCnt="4">
        <dgm:presLayoutVars>
          <dgm:bulletEnabled val="1"/>
        </dgm:presLayoutVars>
      </dgm:prSet>
      <dgm:spPr/>
    </dgm:pt>
    <dgm:pt modelId="{E9001A5C-D320-4AC2-9C3C-3C6B21320884}" type="pres">
      <dgm:prSet presAssocID="{D24CF684-9049-4FF9-9372-BFA117276CCD}" presName="sibTrans" presStyleLbl="sibTrans2D1" presStyleIdx="0" presStyleCnt="3"/>
      <dgm:spPr/>
    </dgm:pt>
    <dgm:pt modelId="{755DD37F-D72F-4FC6-A867-8E099948858E}" type="pres">
      <dgm:prSet presAssocID="{D24CF684-9049-4FF9-9372-BFA117276CCD}" presName="connectorText" presStyleLbl="sibTrans2D1" presStyleIdx="0" presStyleCnt="3"/>
      <dgm:spPr/>
    </dgm:pt>
    <dgm:pt modelId="{F97EFAC5-B55D-4A1D-84A9-F225874A7D5D}" type="pres">
      <dgm:prSet presAssocID="{FAC8253E-E162-4336-B460-13135E22ED68}" presName="node" presStyleLbl="node1" presStyleIdx="1" presStyleCnt="4">
        <dgm:presLayoutVars>
          <dgm:bulletEnabled val="1"/>
        </dgm:presLayoutVars>
      </dgm:prSet>
      <dgm:spPr/>
    </dgm:pt>
    <dgm:pt modelId="{4B2208DF-06DC-4737-8396-C3705E467250}" type="pres">
      <dgm:prSet presAssocID="{D429D1A1-6F14-42C3-97AB-8ACA11FB7932}" presName="sibTrans" presStyleLbl="sibTrans2D1" presStyleIdx="1" presStyleCnt="3"/>
      <dgm:spPr/>
    </dgm:pt>
    <dgm:pt modelId="{782AB64D-D59F-42AE-B2C5-FF549DE58D0A}" type="pres">
      <dgm:prSet presAssocID="{D429D1A1-6F14-42C3-97AB-8ACA11FB7932}" presName="connectorText" presStyleLbl="sibTrans2D1" presStyleIdx="1" presStyleCnt="3"/>
      <dgm:spPr/>
    </dgm:pt>
    <dgm:pt modelId="{3959B103-B515-47F3-9351-D0D78480FD1D}" type="pres">
      <dgm:prSet presAssocID="{42FF4B3B-ABAE-4C34-8EF8-1FE98D0E8A81}" presName="node" presStyleLbl="node1" presStyleIdx="2" presStyleCnt="4">
        <dgm:presLayoutVars>
          <dgm:bulletEnabled val="1"/>
        </dgm:presLayoutVars>
      </dgm:prSet>
      <dgm:spPr/>
    </dgm:pt>
    <dgm:pt modelId="{DBD6F4C7-1FE6-43D7-B09C-7BF7E1BDF991}" type="pres">
      <dgm:prSet presAssocID="{F642E761-07CF-4621-BE97-982E4AE33EB6}" presName="sibTrans" presStyleLbl="sibTrans2D1" presStyleIdx="2" presStyleCnt="3"/>
      <dgm:spPr/>
    </dgm:pt>
    <dgm:pt modelId="{B59FD4AB-76FA-4D0E-9F59-E781750F01DD}" type="pres">
      <dgm:prSet presAssocID="{F642E761-07CF-4621-BE97-982E4AE33EB6}" presName="connectorText" presStyleLbl="sibTrans2D1" presStyleIdx="2" presStyleCnt="3"/>
      <dgm:spPr/>
    </dgm:pt>
    <dgm:pt modelId="{76A437C8-5DD2-4CEE-9E55-96F6BEF3326F}" type="pres">
      <dgm:prSet presAssocID="{BCEBDF17-9451-42B1-A253-02FE5A0FD457}" presName="node" presStyleLbl="node1" presStyleIdx="3" presStyleCnt="4">
        <dgm:presLayoutVars>
          <dgm:bulletEnabled val="1"/>
        </dgm:presLayoutVars>
      </dgm:prSet>
      <dgm:spPr/>
    </dgm:pt>
  </dgm:ptLst>
  <dgm:cxnLst>
    <dgm:cxn modelId="{71CF4203-A096-43AE-9C87-86D67A662B67}" type="presOf" srcId="{D24CF684-9049-4FF9-9372-BFA117276CCD}" destId="{755DD37F-D72F-4FC6-A867-8E099948858E}" srcOrd="1" destOrd="0" presId="urn:microsoft.com/office/officeart/2005/8/layout/process1"/>
    <dgm:cxn modelId="{CE50231D-CDEE-47F9-A4D2-BADE61EF4C4B}" type="presOf" srcId="{D429D1A1-6F14-42C3-97AB-8ACA11FB7932}" destId="{4B2208DF-06DC-4737-8396-C3705E467250}" srcOrd="0" destOrd="0" presId="urn:microsoft.com/office/officeart/2005/8/layout/process1"/>
    <dgm:cxn modelId="{C023767A-87C7-4A75-B535-D31D6EE26BB9}" srcId="{144E409B-0AFF-42AA-9C33-6DFDD28D0834}" destId="{42FF4B3B-ABAE-4C34-8EF8-1FE98D0E8A81}" srcOrd="2" destOrd="0" parTransId="{B72A21DE-6B95-4E5E-818E-D16D576978EA}" sibTransId="{F642E761-07CF-4621-BE97-982E4AE33EB6}"/>
    <dgm:cxn modelId="{B5B2B18C-EB81-4CD8-A5A2-32263273E0EA}" type="presOf" srcId="{D429D1A1-6F14-42C3-97AB-8ACA11FB7932}" destId="{782AB64D-D59F-42AE-B2C5-FF549DE58D0A}" srcOrd="1" destOrd="0" presId="urn:microsoft.com/office/officeart/2005/8/layout/process1"/>
    <dgm:cxn modelId="{26C890A2-E8FD-4A70-BCBD-EEB4D45DBDE9}" type="presOf" srcId="{F642E761-07CF-4621-BE97-982E4AE33EB6}" destId="{DBD6F4C7-1FE6-43D7-B09C-7BF7E1BDF991}" srcOrd="0" destOrd="0" presId="urn:microsoft.com/office/officeart/2005/8/layout/process1"/>
    <dgm:cxn modelId="{EF09A8A9-ABE9-4041-ACDA-9AF1084105D0}" type="presOf" srcId="{42FF4B3B-ABAE-4C34-8EF8-1FE98D0E8A81}" destId="{3959B103-B515-47F3-9351-D0D78480FD1D}" srcOrd="0" destOrd="0" presId="urn:microsoft.com/office/officeart/2005/8/layout/process1"/>
    <dgm:cxn modelId="{59A3F1AC-97C0-4BFB-8152-0783EC292EC4}" type="presOf" srcId="{FE38630C-451D-41AC-A45C-7982362B2606}" destId="{9E1691FA-2A88-4754-983E-490A9FE98F29}" srcOrd="0" destOrd="0" presId="urn:microsoft.com/office/officeart/2005/8/layout/process1"/>
    <dgm:cxn modelId="{3C7426AE-4686-428B-8F50-EFECAD408E6F}" type="presOf" srcId="{BCEBDF17-9451-42B1-A253-02FE5A0FD457}" destId="{76A437C8-5DD2-4CEE-9E55-96F6BEF3326F}" srcOrd="0" destOrd="0" presId="urn:microsoft.com/office/officeart/2005/8/layout/process1"/>
    <dgm:cxn modelId="{C18197B1-8F17-4509-BA74-1D9012A0478A}" type="presOf" srcId="{144E409B-0AFF-42AA-9C33-6DFDD28D0834}" destId="{823AA182-90E1-49D8-94D6-F57FD44AD06B}" srcOrd="0" destOrd="0" presId="urn:microsoft.com/office/officeart/2005/8/layout/process1"/>
    <dgm:cxn modelId="{6A3FC7BA-3BC4-4E07-87D8-AE78631B2536}" srcId="{144E409B-0AFF-42AA-9C33-6DFDD28D0834}" destId="{FE38630C-451D-41AC-A45C-7982362B2606}" srcOrd="0" destOrd="0" parTransId="{0E459C39-C25E-4DC2-83D4-F0D8D0A99167}" sibTransId="{D24CF684-9049-4FF9-9372-BFA117276CCD}"/>
    <dgm:cxn modelId="{91765DBF-049D-4468-A46C-DA220D3EC3B5}" type="presOf" srcId="{D24CF684-9049-4FF9-9372-BFA117276CCD}" destId="{E9001A5C-D320-4AC2-9C3C-3C6B21320884}" srcOrd="0" destOrd="0" presId="urn:microsoft.com/office/officeart/2005/8/layout/process1"/>
    <dgm:cxn modelId="{CD65BEC7-C43E-4691-BAE5-3A8779138F34}" srcId="{144E409B-0AFF-42AA-9C33-6DFDD28D0834}" destId="{BCEBDF17-9451-42B1-A253-02FE5A0FD457}" srcOrd="3" destOrd="0" parTransId="{FC196D41-27C4-4696-9AE3-1241777DD862}" sibTransId="{980A7330-6661-471F-BD37-F4EDABF1B397}"/>
    <dgm:cxn modelId="{B4066FD1-BF36-4ED1-8B9C-667A1957A5C8}" type="presOf" srcId="{FAC8253E-E162-4336-B460-13135E22ED68}" destId="{F97EFAC5-B55D-4A1D-84A9-F225874A7D5D}" srcOrd="0" destOrd="0" presId="urn:microsoft.com/office/officeart/2005/8/layout/process1"/>
    <dgm:cxn modelId="{08373BD4-563F-4FA0-91B2-31189CAFDF16}" type="presOf" srcId="{F642E761-07CF-4621-BE97-982E4AE33EB6}" destId="{B59FD4AB-76FA-4D0E-9F59-E781750F01DD}" srcOrd="1" destOrd="0" presId="urn:microsoft.com/office/officeart/2005/8/layout/process1"/>
    <dgm:cxn modelId="{0D7EABFE-0306-427F-99E8-5A3AD31D9A89}" srcId="{144E409B-0AFF-42AA-9C33-6DFDD28D0834}" destId="{FAC8253E-E162-4336-B460-13135E22ED68}" srcOrd="1" destOrd="0" parTransId="{EDD0A712-8CCE-4F45-9211-8604E6E9C2AC}" sibTransId="{D429D1A1-6F14-42C3-97AB-8ACA11FB7932}"/>
    <dgm:cxn modelId="{A93DE4E9-EA56-4DAF-B467-040A2170F6AD}" type="presParOf" srcId="{823AA182-90E1-49D8-94D6-F57FD44AD06B}" destId="{9E1691FA-2A88-4754-983E-490A9FE98F29}" srcOrd="0" destOrd="0" presId="urn:microsoft.com/office/officeart/2005/8/layout/process1"/>
    <dgm:cxn modelId="{11DAF1C9-FBAA-40F9-AE80-062511761358}" type="presParOf" srcId="{823AA182-90E1-49D8-94D6-F57FD44AD06B}" destId="{E9001A5C-D320-4AC2-9C3C-3C6B21320884}" srcOrd="1" destOrd="0" presId="urn:microsoft.com/office/officeart/2005/8/layout/process1"/>
    <dgm:cxn modelId="{09595675-79F6-4484-A07B-07B368AF47B8}" type="presParOf" srcId="{E9001A5C-D320-4AC2-9C3C-3C6B21320884}" destId="{755DD37F-D72F-4FC6-A867-8E099948858E}" srcOrd="0" destOrd="0" presId="urn:microsoft.com/office/officeart/2005/8/layout/process1"/>
    <dgm:cxn modelId="{F0328317-570C-4F6E-A915-A1AE6BA87320}" type="presParOf" srcId="{823AA182-90E1-49D8-94D6-F57FD44AD06B}" destId="{F97EFAC5-B55D-4A1D-84A9-F225874A7D5D}" srcOrd="2" destOrd="0" presId="urn:microsoft.com/office/officeart/2005/8/layout/process1"/>
    <dgm:cxn modelId="{AEB35373-1505-44D9-A224-6BF7C700640D}" type="presParOf" srcId="{823AA182-90E1-49D8-94D6-F57FD44AD06B}" destId="{4B2208DF-06DC-4737-8396-C3705E467250}" srcOrd="3" destOrd="0" presId="urn:microsoft.com/office/officeart/2005/8/layout/process1"/>
    <dgm:cxn modelId="{D7A51CAC-9ED7-4D0C-B55A-A0A5E8A23798}" type="presParOf" srcId="{4B2208DF-06DC-4737-8396-C3705E467250}" destId="{782AB64D-D59F-42AE-B2C5-FF549DE58D0A}" srcOrd="0" destOrd="0" presId="urn:microsoft.com/office/officeart/2005/8/layout/process1"/>
    <dgm:cxn modelId="{F39DC185-5A71-4490-B705-2EA95A6620F4}" type="presParOf" srcId="{823AA182-90E1-49D8-94D6-F57FD44AD06B}" destId="{3959B103-B515-47F3-9351-D0D78480FD1D}" srcOrd="4" destOrd="0" presId="urn:microsoft.com/office/officeart/2005/8/layout/process1"/>
    <dgm:cxn modelId="{18474AB1-29AA-40D3-BD12-DE6285788EB2}" type="presParOf" srcId="{823AA182-90E1-49D8-94D6-F57FD44AD06B}" destId="{DBD6F4C7-1FE6-43D7-B09C-7BF7E1BDF991}" srcOrd="5" destOrd="0" presId="urn:microsoft.com/office/officeart/2005/8/layout/process1"/>
    <dgm:cxn modelId="{EAF37650-1196-4DBB-96D2-BF96AEB785A0}" type="presParOf" srcId="{DBD6F4C7-1FE6-43D7-B09C-7BF7E1BDF991}" destId="{B59FD4AB-76FA-4D0E-9F59-E781750F01DD}" srcOrd="0" destOrd="0" presId="urn:microsoft.com/office/officeart/2005/8/layout/process1"/>
    <dgm:cxn modelId="{0E01D220-B773-4FDD-9BCF-0665825A9D9E}" type="presParOf" srcId="{823AA182-90E1-49D8-94D6-F57FD44AD06B}" destId="{76A437C8-5DD2-4CEE-9E55-96F6BEF3326F}"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FD93EA-3987-40B1-8B5B-17A645AABEB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DC57C438-77C9-44B5-8327-C8A5CEE6CCFE}">
      <dgm:prSet/>
      <dgm:spPr/>
      <dgm:t>
        <a:bodyPr/>
        <a:lstStyle/>
        <a:p>
          <a:pPr>
            <a:lnSpc>
              <a:spcPct val="100000"/>
            </a:lnSpc>
            <a:defRPr cap="all"/>
          </a:pPr>
          <a:r>
            <a:rPr lang="en-US" b="0" i="0"/>
            <a:t>1. vSAN Health Monitoring</a:t>
          </a:r>
          <a:endParaRPr lang="en-US"/>
        </a:p>
      </dgm:t>
    </dgm:pt>
    <dgm:pt modelId="{CECF6A35-FF76-48B9-BB8D-C26BFE665E12}" type="parTrans" cxnId="{B63D6455-41B5-48F5-A82A-8EB2BA3013C2}">
      <dgm:prSet/>
      <dgm:spPr/>
      <dgm:t>
        <a:bodyPr/>
        <a:lstStyle/>
        <a:p>
          <a:endParaRPr lang="en-US"/>
        </a:p>
      </dgm:t>
    </dgm:pt>
    <dgm:pt modelId="{CA3AB3C9-7E19-43A1-B0AB-ABE4BD9A1E45}" type="sibTrans" cxnId="{B63D6455-41B5-48F5-A82A-8EB2BA3013C2}">
      <dgm:prSet/>
      <dgm:spPr/>
      <dgm:t>
        <a:bodyPr/>
        <a:lstStyle/>
        <a:p>
          <a:endParaRPr lang="en-US"/>
        </a:p>
      </dgm:t>
    </dgm:pt>
    <dgm:pt modelId="{7AF26FAA-0216-4BFD-BE25-18129FE13960}">
      <dgm:prSet/>
      <dgm:spPr/>
      <dgm:t>
        <a:bodyPr/>
        <a:lstStyle/>
        <a:p>
          <a:pPr>
            <a:lnSpc>
              <a:spcPct val="100000"/>
            </a:lnSpc>
            <a:defRPr cap="all"/>
          </a:pPr>
          <a:r>
            <a:rPr lang="en-US" b="0" i="0" dirty="0"/>
            <a:t>2. vSAN Performance Monitoring</a:t>
          </a:r>
          <a:endParaRPr lang="en-US" dirty="0"/>
        </a:p>
      </dgm:t>
    </dgm:pt>
    <dgm:pt modelId="{F2C67EBD-682D-45CE-BED8-2DAC0DA987AC}" type="parTrans" cxnId="{9793F904-13B9-491F-8630-ADD11A1EB60F}">
      <dgm:prSet/>
      <dgm:spPr/>
      <dgm:t>
        <a:bodyPr/>
        <a:lstStyle/>
        <a:p>
          <a:endParaRPr lang="en-US"/>
        </a:p>
      </dgm:t>
    </dgm:pt>
    <dgm:pt modelId="{76938AE5-B9FF-4CA9-9E3A-0395A6E0DF32}" type="sibTrans" cxnId="{9793F904-13B9-491F-8630-ADD11A1EB60F}">
      <dgm:prSet/>
      <dgm:spPr/>
      <dgm:t>
        <a:bodyPr/>
        <a:lstStyle/>
        <a:p>
          <a:endParaRPr lang="en-US"/>
        </a:p>
      </dgm:t>
    </dgm:pt>
    <dgm:pt modelId="{5FD5C4D8-FCF8-421D-8700-500D20F28FAA}">
      <dgm:prSet/>
      <dgm:spPr/>
      <dgm:t>
        <a:bodyPr/>
        <a:lstStyle/>
        <a:p>
          <a:pPr>
            <a:lnSpc>
              <a:spcPct val="100000"/>
            </a:lnSpc>
            <a:defRPr cap="all"/>
          </a:pPr>
          <a:r>
            <a:rPr lang="en-US" b="0" i="0" dirty="0"/>
            <a:t>3. vSAN Capacity Monitoring</a:t>
          </a:r>
          <a:endParaRPr lang="en-US" dirty="0"/>
        </a:p>
      </dgm:t>
    </dgm:pt>
    <dgm:pt modelId="{1E319BF6-6470-48AA-B37C-13160CD3DA9A}" type="parTrans" cxnId="{BC23E61B-26E3-41CC-895A-14328A7E691B}">
      <dgm:prSet/>
      <dgm:spPr/>
      <dgm:t>
        <a:bodyPr/>
        <a:lstStyle/>
        <a:p>
          <a:endParaRPr lang="en-US"/>
        </a:p>
      </dgm:t>
    </dgm:pt>
    <dgm:pt modelId="{5E672473-95D3-42B8-8F19-076100A5DE01}" type="sibTrans" cxnId="{BC23E61B-26E3-41CC-895A-14328A7E691B}">
      <dgm:prSet/>
      <dgm:spPr/>
      <dgm:t>
        <a:bodyPr/>
        <a:lstStyle/>
        <a:p>
          <a:endParaRPr lang="en-US"/>
        </a:p>
      </dgm:t>
    </dgm:pt>
    <dgm:pt modelId="{BBA4F3B8-748A-42C6-B847-C0A3D3111D43}" type="pres">
      <dgm:prSet presAssocID="{02FD93EA-3987-40B1-8B5B-17A645AABEB9}" presName="root" presStyleCnt="0">
        <dgm:presLayoutVars>
          <dgm:dir/>
          <dgm:resizeHandles val="exact"/>
        </dgm:presLayoutVars>
      </dgm:prSet>
      <dgm:spPr/>
    </dgm:pt>
    <dgm:pt modelId="{54DB0A78-9E06-4AD5-8A58-4EEC200D7266}" type="pres">
      <dgm:prSet presAssocID="{DC57C438-77C9-44B5-8327-C8A5CEE6CCFE}" presName="compNode" presStyleCnt="0"/>
      <dgm:spPr/>
    </dgm:pt>
    <dgm:pt modelId="{7C125B17-21A3-41CA-B194-FD1561A6A9AA}" type="pres">
      <dgm:prSet presAssocID="{DC57C438-77C9-44B5-8327-C8A5CEE6CCFE}" presName="iconBgRect" presStyleLbl="bgShp" presStyleIdx="0" presStyleCnt="3"/>
      <dgm:spPr/>
    </dgm:pt>
    <dgm:pt modelId="{0B827EE5-1C35-4440-BEDC-97B34667A42E}" type="pres">
      <dgm:prSet presAssocID="{DC57C438-77C9-44B5-8327-C8A5CEE6CCF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beat"/>
        </a:ext>
      </dgm:extLst>
    </dgm:pt>
    <dgm:pt modelId="{03CAB26C-0DAF-4C3C-AEFA-4F24E3A3DF4B}" type="pres">
      <dgm:prSet presAssocID="{DC57C438-77C9-44B5-8327-C8A5CEE6CCFE}" presName="spaceRect" presStyleCnt="0"/>
      <dgm:spPr/>
    </dgm:pt>
    <dgm:pt modelId="{643231B9-D41D-4CEA-81D9-1AF2AD1CE26E}" type="pres">
      <dgm:prSet presAssocID="{DC57C438-77C9-44B5-8327-C8A5CEE6CCFE}" presName="textRect" presStyleLbl="revTx" presStyleIdx="0" presStyleCnt="3">
        <dgm:presLayoutVars>
          <dgm:chMax val="1"/>
          <dgm:chPref val="1"/>
        </dgm:presLayoutVars>
      </dgm:prSet>
      <dgm:spPr/>
    </dgm:pt>
    <dgm:pt modelId="{E6E4E1A7-5DD5-4B86-B3BD-B4D81C54BDFA}" type="pres">
      <dgm:prSet presAssocID="{CA3AB3C9-7E19-43A1-B0AB-ABE4BD9A1E45}" presName="sibTrans" presStyleCnt="0"/>
      <dgm:spPr/>
    </dgm:pt>
    <dgm:pt modelId="{6FC09E97-5814-4564-8ECC-11AC4DF1AF72}" type="pres">
      <dgm:prSet presAssocID="{7AF26FAA-0216-4BFD-BE25-18129FE13960}" presName="compNode" presStyleCnt="0"/>
      <dgm:spPr/>
    </dgm:pt>
    <dgm:pt modelId="{E1BF1FEA-5A5A-4104-8CCE-477A5B6B2D8B}" type="pres">
      <dgm:prSet presAssocID="{7AF26FAA-0216-4BFD-BE25-18129FE13960}" presName="iconBgRect" presStyleLbl="bgShp" presStyleIdx="1" presStyleCnt="3"/>
      <dgm:spPr/>
    </dgm:pt>
    <dgm:pt modelId="{6BA50E82-A225-4A84-9A7F-B7DB91115F83}" type="pres">
      <dgm:prSet presAssocID="{7AF26FAA-0216-4BFD-BE25-18129FE1396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70F02DD0-5376-4AEF-8C0F-BCF0820657F2}" type="pres">
      <dgm:prSet presAssocID="{7AF26FAA-0216-4BFD-BE25-18129FE13960}" presName="spaceRect" presStyleCnt="0"/>
      <dgm:spPr/>
    </dgm:pt>
    <dgm:pt modelId="{9CBF1685-135B-4D4D-A69A-FDF81B2D67C3}" type="pres">
      <dgm:prSet presAssocID="{7AF26FAA-0216-4BFD-BE25-18129FE13960}" presName="textRect" presStyleLbl="revTx" presStyleIdx="1" presStyleCnt="3">
        <dgm:presLayoutVars>
          <dgm:chMax val="1"/>
          <dgm:chPref val="1"/>
        </dgm:presLayoutVars>
      </dgm:prSet>
      <dgm:spPr/>
    </dgm:pt>
    <dgm:pt modelId="{4711841C-1BE2-4620-A633-6DC892476C49}" type="pres">
      <dgm:prSet presAssocID="{76938AE5-B9FF-4CA9-9E3A-0395A6E0DF32}" presName="sibTrans" presStyleCnt="0"/>
      <dgm:spPr/>
    </dgm:pt>
    <dgm:pt modelId="{D8F0B5EE-B371-441F-8960-3CE2B90F0E0C}" type="pres">
      <dgm:prSet presAssocID="{5FD5C4D8-FCF8-421D-8700-500D20F28FAA}" presName="compNode" presStyleCnt="0"/>
      <dgm:spPr/>
    </dgm:pt>
    <dgm:pt modelId="{CC591FD0-9A8F-4D50-934A-5E64DD59AE74}" type="pres">
      <dgm:prSet presAssocID="{5FD5C4D8-FCF8-421D-8700-500D20F28FAA}" presName="iconBgRect" presStyleLbl="bgShp" presStyleIdx="2" presStyleCnt="3"/>
      <dgm:spPr/>
    </dgm:pt>
    <dgm:pt modelId="{0E7ED32B-92F9-42F1-9D8C-B3CDD021BB9A}" type="pres">
      <dgm:prSet presAssocID="{5FD5C4D8-FCF8-421D-8700-500D20F28F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849006A-F71A-4B12-A694-00188B269CA3}" type="pres">
      <dgm:prSet presAssocID="{5FD5C4D8-FCF8-421D-8700-500D20F28FAA}" presName="spaceRect" presStyleCnt="0"/>
      <dgm:spPr/>
    </dgm:pt>
    <dgm:pt modelId="{67233BC9-5739-4728-AEC0-6D022EC00D41}" type="pres">
      <dgm:prSet presAssocID="{5FD5C4D8-FCF8-421D-8700-500D20F28FAA}" presName="textRect" presStyleLbl="revTx" presStyleIdx="2" presStyleCnt="3">
        <dgm:presLayoutVars>
          <dgm:chMax val="1"/>
          <dgm:chPref val="1"/>
        </dgm:presLayoutVars>
      </dgm:prSet>
      <dgm:spPr/>
    </dgm:pt>
  </dgm:ptLst>
  <dgm:cxnLst>
    <dgm:cxn modelId="{9793F904-13B9-491F-8630-ADD11A1EB60F}" srcId="{02FD93EA-3987-40B1-8B5B-17A645AABEB9}" destId="{7AF26FAA-0216-4BFD-BE25-18129FE13960}" srcOrd="1" destOrd="0" parTransId="{F2C67EBD-682D-45CE-BED8-2DAC0DA987AC}" sibTransId="{76938AE5-B9FF-4CA9-9E3A-0395A6E0DF32}"/>
    <dgm:cxn modelId="{BC23E61B-26E3-41CC-895A-14328A7E691B}" srcId="{02FD93EA-3987-40B1-8B5B-17A645AABEB9}" destId="{5FD5C4D8-FCF8-421D-8700-500D20F28FAA}" srcOrd="2" destOrd="0" parTransId="{1E319BF6-6470-48AA-B37C-13160CD3DA9A}" sibTransId="{5E672473-95D3-42B8-8F19-076100A5DE01}"/>
    <dgm:cxn modelId="{74037629-9018-435F-ADE9-6224C3BDA912}" type="presOf" srcId="{DC57C438-77C9-44B5-8327-C8A5CEE6CCFE}" destId="{643231B9-D41D-4CEA-81D9-1AF2AD1CE26E}" srcOrd="0" destOrd="0" presId="urn:microsoft.com/office/officeart/2018/5/layout/IconCircleLabelList"/>
    <dgm:cxn modelId="{9E5A1D33-4598-4381-9BC6-69C5FCDEA9D6}" type="presOf" srcId="{5FD5C4D8-FCF8-421D-8700-500D20F28FAA}" destId="{67233BC9-5739-4728-AEC0-6D022EC00D41}" srcOrd="0" destOrd="0" presId="urn:microsoft.com/office/officeart/2018/5/layout/IconCircleLabelList"/>
    <dgm:cxn modelId="{D09A4461-F471-4028-8A00-1DB0DA7154B6}" type="presOf" srcId="{7AF26FAA-0216-4BFD-BE25-18129FE13960}" destId="{9CBF1685-135B-4D4D-A69A-FDF81B2D67C3}" srcOrd="0" destOrd="0" presId="urn:microsoft.com/office/officeart/2018/5/layout/IconCircleLabelList"/>
    <dgm:cxn modelId="{B63D6455-41B5-48F5-A82A-8EB2BA3013C2}" srcId="{02FD93EA-3987-40B1-8B5B-17A645AABEB9}" destId="{DC57C438-77C9-44B5-8327-C8A5CEE6CCFE}" srcOrd="0" destOrd="0" parTransId="{CECF6A35-FF76-48B9-BB8D-C26BFE665E12}" sibTransId="{CA3AB3C9-7E19-43A1-B0AB-ABE4BD9A1E45}"/>
    <dgm:cxn modelId="{406ABEE7-1C42-4EE2-9319-9CBA715E01CD}" type="presOf" srcId="{02FD93EA-3987-40B1-8B5B-17A645AABEB9}" destId="{BBA4F3B8-748A-42C6-B847-C0A3D3111D43}" srcOrd="0" destOrd="0" presId="urn:microsoft.com/office/officeart/2018/5/layout/IconCircleLabelList"/>
    <dgm:cxn modelId="{8FDB2835-9E97-4FAB-8D42-BE7F3F1D6A41}" type="presParOf" srcId="{BBA4F3B8-748A-42C6-B847-C0A3D3111D43}" destId="{54DB0A78-9E06-4AD5-8A58-4EEC200D7266}" srcOrd="0" destOrd="0" presId="urn:microsoft.com/office/officeart/2018/5/layout/IconCircleLabelList"/>
    <dgm:cxn modelId="{98068050-97CF-4F2D-939A-E15827954054}" type="presParOf" srcId="{54DB0A78-9E06-4AD5-8A58-4EEC200D7266}" destId="{7C125B17-21A3-41CA-B194-FD1561A6A9AA}" srcOrd="0" destOrd="0" presId="urn:microsoft.com/office/officeart/2018/5/layout/IconCircleLabelList"/>
    <dgm:cxn modelId="{0D555A89-BAB1-4BBD-BF00-2F039D06B9A9}" type="presParOf" srcId="{54DB0A78-9E06-4AD5-8A58-4EEC200D7266}" destId="{0B827EE5-1C35-4440-BEDC-97B34667A42E}" srcOrd="1" destOrd="0" presId="urn:microsoft.com/office/officeart/2018/5/layout/IconCircleLabelList"/>
    <dgm:cxn modelId="{9CC8757E-B504-4B01-9E59-E4A8721C4FD6}" type="presParOf" srcId="{54DB0A78-9E06-4AD5-8A58-4EEC200D7266}" destId="{03CAB26C-0DAF-4C3C-AEFA-4F24E3A3DF4B}" srcOrd="2" destOrd="0" presId="urn:microsoft.com/office/officeart/2018/5/layout/IconCircleLabelList"/>
    <dgm:cxn modelId="{E4897FD9-45FD-44AE-AEDC-49EAC6A88398}" type="presParOf" srcId="{54DB0A78-9E06-4AD5-8A58-4EEC200D7266}" destId="{643231B9-D41D-4CEA-81D9-1AF2AD1CE26E}" srcOrd="3" destOrd="0" presId="urn:microsoft.com/office/officeart/2018/5/layout/IconCircleLabelList"/>
    <dgm:cxn modelId="{7A875D47-91D7-4BA8-9E55-5D54CEACB28F}" type="presParOf" srcId="{BBA4F3B8-748A-42C6-B847-C0A3D3111D43}" destId="{E6E4E1A7-5DD5-4B86-B3BD-B4D81C54BDFA}" srcOrd="1" destOrd="0" presId="urn:microsoft.com/office/officeart/2018/5/layout/IconCircleLabelList"/>
    <dgm:cxn modelId="{011B2AA6-7662-47ED-A9C4-16F645758763}" type="presParOf" srcId="{BBA4F3B8-748A-42C6-B847-C0A3D3111D43}" destId="{6FC09E97-5814-4564-8ECC-11AC4DF1AF72}" srcOrd="2" destOrd="0" presId="urn:microsoft.com/office/officeart/2018/5/layout/IconCircleLabelList"/>
    <dgm:cxn modelId="{A2247F3E-E691-47E9-A179-4113A2A9307C}" type="presParOf" srcId="{6FC09E97-5814-4564-8ECC-11AC4DF1AF72}" destId="{E1BF1FEA-5A5A-4104-8CCE-477A5B6B2D8B}" srcOrd="0" destOrd="0" presId="urn:microsoft.com/office/officeart/2018/5/layout/IconCircleLabelList"/>
    <dgm:cxn modelId="{156AFE48-DDEF-40A9-AB71-38F8B6D06355}" type="presParOf" srcId="{6FC09E97-5814-4564-8ECC-11AC4DF1AF72}" destId="{6BA50E82-A225-4A84-9A7F-B7DB91115F83}" srcOrd="1" destOrd="0" presId="urn:microsoft.com/office/officeart/2018/5/layout/IconCircleLabelList"/>
    <dgm:cxn modelId="{F1F67058-9C34-4F34-8707-11751B4A08F4}" type="presParOf" srcId="{6FC09E97-5814-4564-8ECC-11AC4DF1AF72}" destId="{70F02DD0-5376-4AEF-8C0F-BCF0820657F2}" srcOrd="2" destOrd="0" presId="urn:microsoft.com/office/officeart/2018/5/layout/IconCircleLabelList"/>
    <dgm:cxn modelId="{94C6C7E6-5415-49BC-9351-09D4345DE9EF}" type="presParOf" srcId="{6FC09E97-5814-4564-8ECC-11AC4DF1AF72}" destId="{9CBF1685-135B-4D4D-A69A-FDF81B2D67C3}" srcOrd="3" destOrd="0" presId="urn:microsoft.com/office/officeart/2018/5/layout/IconCircleLabelList"/>
    <dgm:cxn modelId="{9A45BE9F-E3A8-4321-9F30-9482993FE2C2}" type="presParOf" srcId="{BBA4F3B8-748A-42C6-B847-C0A3D3111D43}" destId="{4711841C-1BE2-4620-A633-6DC892476C49}" srcOrd="3" destOrd="0" presId="urn:microsoft.com/office/officeart/2018/5/layout/IconCircleLabelList"/>
    <dgm:cxn modelId="{CB1E2AB0-D675-4304-B107-7EA45FA912BE}" type="presParOf" srcId="{BBA4F3B8-748A-42C6-B847-C0A3D3111D43}" destId="{D8F0B5EE-B371-441F-8960-3CE2B90F0E0C}" srcOrd="4" destOrd="0" presId="urn:microsoft.com/office/officeart/2018/5/layout/IconCircleLabelList"/>
    <dgm:cxn modelId="{E313D78D-9F12-4FEB-AEE9-782765D5C5A9}" type="presParOf" srcId="{D8F0B5EE-B371-441F-8960-3CE2B90F0E0C}" destId="{CC591FD0-9A8F-4D50-934A-5E64DD59AE74}" srcOrd="0" destOrd="0" presId="urn:microsoft.com/office/officeart/2018/5/layout/IconCircleLabelList"/>
    <dgm:cxn modelId="{39B91CAB-AA96-431E-A638-91513EE49896}" type="presParOf" srcId="{D8F0B5EE-B371-441F-8960-3CE2B90F0E0C}" destId="{0E7ED32B-92F9-42F1-9D8C-B3CDD021BB9A}" srcOrd="1" destOrd="0" presId="urn:microsoft.com/office/officeart/2018/5/layout/IconCircleLabelList"/>
    <dgm:cxn modelId="{3B969EE0-0901-4ABD-9AFF-4AFDF6A08F48}" type="presParOf" srcId="{D8F0B5EE-B371-441F-8960-3CE2B90F0E0C}" destId="{8849006A-F71A-4B12-A694-00188B269CA3}" srcOrd="2" destOrd="0" presId="urn:microsoft.com/office/officeart/2018/5/layout/IconCircleLabelList"/>
    <dgm:cxn modelId="{C7219C28-2C4B-4A8B-89B6-5379994A3E80}" type="presParOf" srcId="{D8F0B5EE-B371-441F-8960-3CE2B90F0E0C}" destId="{67233BC9-5739-4728-AEC0-6D022EC00D4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2035C-925B-4441-9977-63A07808B077}">
      <dsp:nvSpPr>
        <dsp:cNvPr id="0" name=""/>
        <dsp:cNvSpPr/>
      </dsp:nvSpPr>
      <dsp:spPr>
        <a:xfrm>
          <a:off x="0" y="994267"/>
          <a:ext cx="2888999" cy="1834515"/>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DC7F197-BAF3-4161-A01B-52870D175376}">
      <dsp:nvSpPr>
        <dsp:cNvPr id="0" name=""/>
        <dsp:cNvSpPr/>
      </dsp:nvSpPr>
      <dsp:spPr>
        <a:xfrm>
          <a:off x="321000" y="1299217"/>
          <a:ext cx="2888999" cy="183451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vSAN requirements</a:t>
          </a:r>
        </a:p>
      </dsp:txBody>
      <dsp:txXfrm>
        <a:off x="374731" y="1352948"/>
        <a:ext cx="2781537" cy="1727053"/>
      </dsp:txXfrm>
    </dsp:sp>
    <dsp:sp modelId="{B2AF2190-ABC4-44A1-BF32-B7D9335808BD}">
      <dsp:nvSpPr>
        <dsp:cNvPr id="0" name=""/>
        <dsp:cNvSpPr/>
      </dsp:nvSpPr>
      <dsp:spPr>
        <a:xfrm>
          <a:off x="3531000" y="994267"/>
          <a:ext cx="2888999" cy="1834515"/>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F3DD465-245D-4035-8649-2C2A1B621AA4}">
      <dsp:nvSpPr>
        <dsp:cNvPr id="0" name=""/>
        <dsp:cNvSpPr/>
      </dsp:nvSpPr>
      <dsp:spPr>
        <a:xfrm>
          <a:off x="3852000" y="1299217"/>
          <a:ext cx="2888999" cy="183451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Capacity Planning</a:t>
          </a:r>
        </a:p>
      </dsp:txBody>
      <dsp:txXfrm>
        <a:off x="3905731" y="1352948"/>
        <a:ext cx="2781537" cy="1727053"/>
      </dsp:txXfrm>
    </dsp:sp>
    <dsp:sp modelId="{4C901C4A-402E-415D-BFE5-7C1E4676BBF8}">
      <dsp:nvSpPr>
        <dsp:cNvPr id="0" name=""/>
        <dsp:cNvSpPr/>
      </dsp:nvSpPr>
      <dsp:spPr>
        <a:xfrm>
          <a:off x="7062000" y="994267"/>
          <a:ext cx="2888999" cy="1834515"/>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40C6664-D388-4992-8CD0-899AAF6CB4E8}">
      <dsp:nvSpPr>
        <dsp:cNvPr id="0" name=""/>
        <dsp:cNvSpPr/>
      </dsp:nvSpPr>
      <dsp:spPr>
        <a:xfrm>
          <a:off x="7383000" y="1299217"/>
          <a:ext cx="2888999" cy="183451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Network Design</a:t>
          </a:r>
        </a:p>
      </dsp:txBody>
      <dsp:txXfrm>
        <a:off x="7436731" y="1352948"/>
        <a:ext cx="2781537" cy="1727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691FA-2A88-4754-983E-490A9FE98F29}">
      <dsp:nvSpPr>
        <dsp:cNvPr id="0" name=""/>
        <dsp:cNvSpPr/>
      </dsp:nvSpPr>
      <dsp:spPr>
        <a:xfrm>
          <a:off x="3571" y="30570"/>
          <a:ext cx="1561703" cy="9370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Disable vSphere HA</a:t>
          </a:r>
        </a:p>
      </dsp:txBody>
      <dsp:txXfrm>
        <a:off x="31015" y="58014"/>
        <a:ext cx="1506815" cy="882133"/>
      </dsp:txXfrm>
    </dsp:sp>
    <dsp:sp modelId="{E9001A5C-D320-4AC2-9C3C-3C6B21320884}">
      <dsp:nvSpPr>
        <dsp:cNvPr id="0" name=""/>
        <dsp:cNvSpPr/>
      </dsp:nvSpPr>
      <dsp:spPr>
        <a:xfrm>
          <a:off x="1721445" y="30542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721445" y="382889"/>
        <a:ext cx="231757" cy="232382"/>
      </dsp:txXfrm>
    </dsp:sp>
    <dsp:sp modelId="{F97EFAC5-B55D-4A1D-84A9-F225874A7D5D}">
      <dsp:nvSpPr>
        <dsp:cNvPr id="0" name=""/>
        <dsp:cNvSpPr/>
      </dsp:nvSpPr>
      <dsp:spPr>
        <a:xfrm>
          <a:off x="2189956" y="30570"/>
          <a:ext cx="1561703" cy="9370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Enable </a:t>
          </a:r>
          <a:r>
            <a:rPr lang="en-US" sz="2200" kern="1200" dirty="0" err="1"/>
            <a:t>vSAN</a:t>
          </a:r>
          <a:endParaRPr lang="en-US" sz="2200" kern="1200" dirty="0"/>
        </a:p>
      </dsp:txBody>
      <dsp:txXfrm>
        <a:off x="2217400" y="58014"/>
        <a:ext cx="1506815" cy="882133"/>
      </dsp:txXfrm>
    </dsp:sp>
    <dsp:sp modelId="{4B2208DF-06DC-4737-8396-C3705E467250}">
      <dsp:nvSpPr>
        <dsp:cNvPr id="0" name=""/>
        <dsp:cNvSpPr/>
      </dsp:nvSpPr>
      <dsp:spPr>
        <a:xfrm>
          <a:off x="3907829" y="30542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907829" y="382889"/>
        <a:ext cx="231757" cy="232382"/>
      </dsp:txXfrm>
    </dsp:sp>
    <dsp:sp modelId="{3959B103-B515-47F3-9351-D0D78480FD1D}">
      <dsp:nvSpPr>
        <dsp:cNvPr id="0" name=""/>
        <dsp:cNvSpPr/>
      </dsp:nvSpPr>
      <dsp:spPr>
        <a:xfrm>
          <a:off x="4376340" y="30570"/>
          <a:ext cx="1561703" cy="9370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Reconfigure vSphere HA</a:t>
          </a:r>
        </a:p>
      </dsp:txBody>
      <dsp:txXfrm>
        <a:off x="4403784" y="58014"/>
        <a:ext cx="1506815" cy="882133"/>
      </dsp:txXfrm>
    </dsp:sp>
    <dsp:sp modelId="{DBD6F4C7-1FE6-43D7-B09C-7BF7E1BDF991}">
      <dsp:nvSpPr>
        <dsp:cNvPr id="0" name=""/>
        <dsp:cNvSpPr/>
      </dsp:nvSpPr>
      <dsp:spPr>
        <a:xfrm>
          <a:off x="6094214" y="30542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094214" y="382889"/>
        <a:ext cx="231757" cy="232382"/>
      </dsp:txXfrm>
    </dsp:sp>
    <dsp:sp modelId="{76A437C8-5DD2-4CEE-9E55-96F6BEF3326F}">
      <dsp:nvSpPr>
        <dsp:cNvPr id="0" name=""/>
        <dsp:cNvSpPr/>
      </dsp:nvSpPr>
      <dsp:spPr>
        <a:xfrm>
          <a:off x="6562724" y="30570"/>
          <a:ext cx="1561703" cy="9370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Reenable vSphere HA</a:t>
          </a:r>
        </a:p>
      </dsp:txBody>
      <dsp:txXfrm>
        <a:off x="6590168" y="58014"/>
        <a:ext cx="1506815" cy="88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691FA-2A88-4754-983E-490A9FE98F29}">
      <dsp:nvSpPr>
        <dsp:cNvPr id="0" name=""/>
        <dsp:cNvSpPr/>
      </dsp:nvSpPr>
      <dsp:spPr>
        <a:xfrm>
          <a:off x="3571" y="30570"/>
          <a:ext cx="1561703" cy="9370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Disable vSphere HA</a:t>
          </a:r>
        </a:p>
      </dsp:txBody>
      <dsp:txXfrm>
        <a:off x="31015" y="58014"/>
        <a:ext cx="1506815" cy="882133"/>
      </dsp:txXfrm>
    </dsp:sp>
    <dsp:sp modelId="{E9001A5C-D320-4AC2-9C3C-3C6B21320884}">
      <dsp:nvSpPr>
        <dsp:cNvPr id="0" name=""/>
        <dsp:cNvSpPr/>
      </dsp:nvSpPr>
      <dsp:spPr>
        <a:xfrm>
          <a:off x="1721445" y="30542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721445" y="382889"/>
        <a:ext cx="231757" cy="232382"/>
      </dsp:txXfrm>
    </dsp:sp>
    <dsp:sp modelId="{F97EFAC5-B55D-4A1D-84A9-F225874A7D5D}">
      <dsp:nvSpPr>
        <dsp:cNvPr id="0" name=""/>
        <dsp:cNvSpPr/>
      </dsp:nvSpPr>
      <dsp:spPr>
        <a:xfrm>
          <a:off x="2189956" y="30570"/>
          <a:ext cx="1561703" cy="9370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Disable </a:t>
          </a:r>
          <a:r>
            <a:rPr lang="en-US" sz="2200" kern="1200" dirty="0" err="1"/>
            <a:t>vSAN</a:t>
          </a:r>
          <a:endParaRPr lang="en-US" sz="2200" kern="1200" dirty="0"/>
        </a:p>
      </dsp:txBody>
      <dsp:txXfrm>
        <a:off x="2217400" y="58014"/>
        <a:ext cx="1506815" cy="882133"/>
      </dsp:txXfrm>
    </dsp:sp>
    <dsp:sp modelId="{4B2208DF-06DC-4737-8396-C3705E467250}">
      <dsp:nvSpPr>
        <dsp:cNvPr id="0" name=""/>
        <dsp:cNvSpPr/>
      </dsp:nvSpPr>
      <dsp:spPr>
        <a:xfrm>
          <a:off x="3907829" y="30542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907829" y="382889"/>
        <a:ext cx="231757" cy="232382"/>
      </dsp:txXfrm>
    </dsp:sp>
    <dsp:sp modelId="{3959B103-B515-47F3-9351-D0D78480FD1D}">
      <dsp:nvSpPr>
        <dsp:cNvPr id="0" name=""/>
        <dsp:cNvSpPr/>
      </dsp:nvSpPr>
      <dsp:spPr>
        <a:xfrm>
          <a:off x="4376340" y="30570"/>
          <a:ext cx="1561703" cy="9370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Reconfigure vSphere HA</a:t>
          </a:r>
        </a:p>
      </dsp:txBody>
      <dsp:txXfrm>
        <a:off x="4403784" y="58014"/>
        <a:ext cx="1506815" cy="882133"/>
      </dsp:txXfrm>
    </dsp:sp>
    <dsp:sp modelId="{DBD6F4C7-1FE6-43D7-B09C-7BF7E1BDF991}">
      <dsp:nvSpPr>
        <dsp:cNvPr id="0" name=""/>
        <dsp:cNvSpPr/>
      </dsp:nvSpPr>
      <dsp:spPr>
        <a:xfrm>
          <a:off x="6094214" y="305429"/>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094214" y="382889"/>
        <a:ext cx="231757" cy="232382"/>
      </dsp:txXfrm>
    </dsp:sp>
    <dsp:sp modelId="{76A437C8-5DD2-4CEE-9E55-96F6BEF3326F}">
      <dsp:nvSpPr>
        <dsp:cNvPr id="0" name=""/>
        <dsp:cNvSpPr/>
      </dsp:nvSpPr>
      <dsp:spPr>
        <a:xfrm>
          <a:off x="6562724" y="30570"/>
          <a:ext cx="1561703" cy="9370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Reenable vSphere HA</a:t>
          </a:r>
        </a:p>
      </dsp:txBody>
      <dsp:txXfrm>
        <a:off x="6590168" y="58014"/>
        <a:ext cx="1506815" cy="88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25B17-21A3-41CA-B194-FD1561A6A9AA}">
      <dsp:nvSpPr>
        <dsp:cNvPr id="0" name=""/>
        <dsp:cNvSpPr/>
      </dsp:nvSpPr>
      <dsp:spPr>
        <a:xfrm>
          <a:off x="542050" y="861998"/>
          <a:ext cx="1647000" cy="1647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827EE5-1C35-4440-BEDC-97B34667A42E}">
      <dsp:nvSpPr>
        <dsp:cNvPr id="0" name=""/>
        <dsp:cNvSpPr/>
      </dsp:nvSpPr>
      <dsp:spPr>
        <a:xfrm>
          <a:off x="893050" y="1212998"/>
          <a:ext cx="945000" cy="945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3231B9-D41D-4CEA-81D9-1AF2AD1CE26E}">
      <dsp:nvSpPr>
        <dsp:cNvPr id="0" name=""/>
        <dsp:cNvSpPr/>
      </dsp:nvSpPr>
      <dsp:spPr>
        <a:xfrm>
          <a:off x="15550" y="3021998"/>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0" i="0" kern="1200"/>
            <a:t>1. vSAN Health Monitoring</a:t>
          </a:r>
          <a:endParaRPr lang="en-US" sz="2100" kern="1200"/>
        </a:p>
      </dsp:txBody>
      <dsp:txXfrm>
        <a:off x="15550" y="3021998"/>
        <a:ext cx="2700000" cy="720000"/>
      </dsp:txXfrm>
    </dsp:sp>
    <dsp:sp modelId="{E1BF1FEA-5A5A-4104-8CCE-477A5B6B2D8B}">
      <dsp:nvSpPr>
        <dsp:cNvPr id="0" name=""/>
        <dsp:cNvSpPr/>
      </dsp:nvSpPr>
      <dsp:spPr>
        <a:xfrm>
          <a:off x="3714550" y="861998"/>
          <a:ext cx="1647000" cy="1647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50E82-A225-4A84-9A7F-B7DB91115F83}">
      <dsp:nvSpPr>
        <dsp:cNvPr id="0" name=""/>
        <dsp:cNvSpPr/>
      </dsp:nvSpPr>
      <dsp:spPr>
        <a:xfrm>
          <a:off x="4065550" y="1212998"/>
          <a:ext cx="945000" cy="945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BF1685-135B-4D4D-A69A-FDF81B2D67C3}">
      <dsp:nvSpPr>
        <dsp:cNvPr id="0" name=""/>
        <dsp:cNvSpPr/>
      </dsp:nvSpPr>
      <dsp:spPr>
        <a:xfrm>
          <a:off x="3188050" y="3021998"/>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0" i="0" kern="1200" dirty="0"/>
            <a:t>2. vSAN Performance Monitoring</a:t>
          </a:r>
          <a:endParaRPr lang="en-US" sz="2100" kern="1200" dirty="0"/>
        </a:p>
      </dsp:txBody>
      <dsp:txXfrm>
        <a:off x="3188050" y="3021998"/>
        <a:ext cx="2700000" cy="720000"/>
      </dsp:txXfrm>
    </dsp:sp>
    <dsp:sp modelId="{CC591FD0-9A8F-4D50-934A-5E64DD59AE74}">
      <dsp:nvSpPr>
        <dsp:cNvPr id="0" name=""/>
        <dsp:cNvSpPr/>
      </dsp:nvSpPr>
      <dsp:spPr>
        <a:xfrm>
          <a:off x="6887050" y="861998"/>
          <a:ext cx="1647000" cy="1647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ED32B-92F9-42F1-9D8C-B3CDD021BB9A}">
      <dsp:nvSpPr>
        <dsp:cNvPr id="0" name=""/>
        <dsp:cNvSpPr/>
      </dsp:nvSpPr>
      <dsp:spPr>
        <a:xfrm>
          <a:off x="7238050" y="1212998"/>
          <a:ext cx="945000" cy="945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233BC9-5739-4728-AEC0-6D022EC00D41}">
      <dsp:nvSpPr>
        <dsp:cNvPr id="0" name=""/>
        <dsp:cNvSpPr/>
      </dsp:nvSpPr>
      <dsp:spPr>
        <a:xfrm>
          <a:off x="6360550" y="3021998"/>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0" i="0" kern="1200" dirty="0"/>
            <a:t>3. vSAN Capacity Monitoring</a:t>
          </a:r>
          <a:endParaRPr lang="en-US" sz="2100" kern="1200" dirty="0"/>
        </a:p>
      </dsp:txBody>
      <dsp:txXfrm>
        <a:off x="6360550" y="3021998"/>
        <a:ext cx="27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C3212A-A08D-40AF-B045-6A5BA53F31DE}" type="datetimeFigureOut">
              <a:rPr lang="en-US" smtClean="0"/>
              <a:t>4/5/2023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0C0F6-D7DA-4FE6-B2D7-9C33A5826D14}" type="slidenum">
              <a:rPr lang="en-US" smtClean="0"/>
              <a:t>‹N°›</a:t>
            </a:fld>
            <a:endParaRPr lang="en-US"/>
          </a:p>
        </p:txBody>
      </p:sp>
    </p:spTree>
    <p:extLst>
      <p:ext uri="{BB962C8B-B14F-4D97-AF65-F5344CB8AC3E}">
        <p14:creationId xmlns:p14="http://schemas.microsoft.com/office/powerpoint/2010/main" val="2992124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97863621-2E60-B848-8968-B0341E26A312}" type="slidenum">
              <a:rPr lang="en-US" smtClean="0"/>
              <a:t>2</a:t>
            </a:fld>
            <a:endParaRPr lang="en-US"/>
          </a:p>
        </p:txBody>
      </p:sp>
    </p:spTree>
    <p:extLst>
      <p:ext uri="{BB962C8B-B14F-4D97-AF65-F5344CB8AC3E}">
        <p14:creationId xmlns:p14="http://schemas.microsoft.com/office/powerpoint/2010/main" val="968018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baseline="0" dirty="0">
                <a:solidFill>
                  <a:srgbClr val="000000"/>
                </a:solidFill>
                <a:latin typeface="Metropolis Light"/>
              </a:rPr>
              <a:t>Les objets sont constitués de composants.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Le VMDK est un objet et chaque copie est un composant de cet objet.</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 Si les objets sont répliqués, plusieurs copies des données sont situées dans les composants de réplique.</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Dans cet exemple,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crée deux répliques des données de l'objet. </a:t>
            </a:r>
          </a:p>
          <a:p>
            <a:r>
              <a:rPr lang="fr-FR" sz="1800" b="0" i="0" u="none" strike="noStrike" baseline="0" dirty="0">
                <a:solidFill>
                  <a:srgbClr val="000000"/>
                </a:solidFill>
                <a:latin typeface="Metropolis Light"/>
              </a:rPr>
              <a:t>Chacune de ces répliques est un composant de l'objet. </a:t>
            </a:r>
          </a:p>
          <a:p>
            <a:r>
              <a:rPr lang="fr-FR" sz="1800" b="0" i="0" u="none" strike="noStrike" baseline="0" dirty="0">
                <a:solidFill>
                  <a:srgbClr val="000000"/>
                </a:solidFill>
                <a:latin typeface="Metropolis Light"/>
              </a:rPr>
              <a:t>Chaque objet est composé d'un ensemble de composants, déterminé par les politiques de stockage. </a:t>
            </a:r>
          </a:p>
          <a:p>
            <a:r>
              <a:rPr lang="fr-FR" sz="1800" b="0" i="0" u="none" strike="noStrike" baseline="0" dirty="0">
                <a:solidFill>
                  <a:srgbClr val="000000"/>
                </a:solidFill>
                <a:latin typeface="Metropolis Light"/>
              </a:rPr>
              <a:t>Dans cet exemple, la tolérance aux pannes étant définie sur 1,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place les composants de protection, tels que les répliques, sur des hôtes distincts dans le cluster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où chaque réplique est un composant de l'objet. Par exemple, une politique de stockage qui tolère une défaillance crée une copie des données VMDK dans un autre emplacement du datastore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12</a:t>
            </a:fld>
            <a:endParaRPr lang="en-US"/>
          </a:p>
        </p:txBody>
      </p:sp>
    </p:spTree>
    <p:extLst>
      <p:ext uri="{BB962C8B-B14F-4D97-AF65-F5344CB8AC3E}">
        <p14:creationId xmlns:p14="http://schemas.microsoft.com/office/powerpoint/2010/main" val="1033848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baseline="0" dirty="0">
                <a:solidFill>
                  <a:srgbClr val="000000"/>
                </a:solidFill>
                <a:latin typeface="Metropolis Light"/>
              </a:rPr>
              <a:t>Le nombre de répliques et de copies de composants qui sont créées est basé sur la politique de stockage de la VM.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L'objet réplique a pour but de permettre à la VM de continuer à fonctionner en cas de défaillance de l'infrastructure physique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Le nombre d'objets répliques créés est déterminé par le paramètre spécifié dans la stratégie de stockage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utilisée pour définir la résilience des objets de stockage pour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a:t>
            </a:r>
            <a:endParaRPr lang="en-US" sz="1800" b="0" i="0" u="none" strike="noStrike" baseline="0" dirty="0">
              <a:solidFill>
                <a:srgbClr val="000000"/>
              </a:solidFill>
              <a:latin typeface="Metropolis Light"/>
            </a:endParaRPr>
          </a:p>
        </p:txBody>
      </p:sp>
      <p:sp>
        <p:nvSpPr>
          <p:cNvPr id="4" name="Slide Number Placeholder 3"/>
          <p:cNvSpPr>
            <a:spLocks noGrp="1"/>
          </p:cNvSpPr>
          <p:nvPr>
            <p:ph type="sldNum" sz="quarter" idx="5"/>
          </p:nvPr>
        </p:nvSpPr>
        <p:spPr/>
        <p:txBody>
          <a:bodyPr/>
          <a:lstStyle/>
          <a:p>
            <a:fld id="{124B602B-C9D5-49D0-8060-B56581981860}" type="slidenum">
              <a:rPr lang="en-US" smtClean="0"/>
              <a:t>13</a:t>
            </a:fld>
            <a:endParaRPr lang="en-US"/>
          </a:p>
        </p:txBody>
      </p:sp>
    </p:spTree>
    <p:extLst>
      <p:ext uri="{BB962C8B-B14F-4D97-AF65-F5344CB8AC3E}">
        <p14:creationId xmlns:p14="http://schemas.microsoft.com/office/powerpoint/2010/main" val="2718089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vSAN</a:t>
            </a:r>
            <a:r>
              <a:rPr lang="fr-FR" dirty="0"/>
              <a:t> dispose d'une politique de stockage des VM par défaut : </a:t>
            </a:r>
          </a:p>
          <a:p>
            <a:endParaRPr lang="fr-FR" dirty="0"/>
          </a:p>
          <a:p>
            <a:pPr marL="171450" indent="-171450">
              <a:buFontTx/>
              <a:buChar char="-"/>
            </a:pPr>
            <a:r>
              <a:rPr lang="fr-FR" dirty="0"/>
              <a:t>Il utilise la mise en miroir pour effacer les données. </a:t>
            </a:r>
          </a:p>
          <a:p>
            <a:pPr marL="171450" indent="-171450">
              <a:buFontTx/>
              <a:buChar char="-"/>
            </a:pPr>
            <a:endParaRPr lang="fr-FR" dirty="0"/>
          </a:p>
          <a:p>
            <a:pPr marL="171450" indent="-171450">
              <a:buFontTx/>
              <a:buChar char="-"/>
            </a:pPr>
            <a:r>
              <a:rPr lang="fr-FR" dirty="0"/>
              <a:t>Il peut être plus redondant. </a:t>
            </a:r>
          </a:p>
          <a:p>
            <a:pPr marL="171450" indent="-171450">
              <a:buFontTx/>
              <a:buChar char="-"/>
            </a:pPr>
            <a:endParaRPr lang="fr-FR" dirty="0"/>
          </a:p>
          <a:p>
            <a:pPr marL="171450" indent="-171450">
              <a:buFontTx/>
              <a:buChar char="-"/>
            </a:pPr>
            <a:r>
              <a:rPr lang="fr-FR" dirty="0"/>
              <a:t>Elle ne peut pas être redondante. </a:t>
            </a:r>
          </a:p>
          <a:p>
            <a:pPr marL="171450" indent="-171450">
              <a:buFontTx/>
              <a:buChar char="-"/>
            </a:pPr>
            <a:endParaRPr lang="fr-FR" dirty="0"/>
          </a:p>
          <a:p>
            <a:pPr marL="171450" indent="-171450">
              <a:buFontTx/>
              <a:buChar char="-"/>
            </a:pPr>
            <a:endParaRPr lang="fr-FR" dirty="0"/>
          </a:p>
          <a:p>
            <a:pPr marL="0" indent="0">
              <a:buFontTx/>
              <a:buNone/>
            </a:pPr>
            <a:r>
              <a:rPr lang="fr-FR" dirty="0"/>
              <a:t>Les politiques de stockage définissent les exigences de stockage des VM, telles que les performances et la disponibilité, sous la forme d'une politique. </a:t>
            </a:r>
          </a:p>
          <a:p>
            <a:pPr marL="0" indent="0">
              <a:buFontTx/>
              <a:buNone/>
            </a:pPr>
            <a:r>
              <a:rPr lang="fr-FR" dirty="0" err="1"/>
              <a:t>vSAN</a:t>
            </a:r>
            <a:r>
              <a:rPr lang="fr-FR" dirty="0"/>
              <a:t> exige que les VM déployées dans un datastore </a:t>
            </a:r>
            <a:r>
              <a:rPr lang="fr-FR" dirty="0" err="1"/>
              <a:t>vSAN</a:t>
            </a:r>
            <a:r>
              <a:rPr lang="fr-FR" dirty="0"/>
              <a:t> se voient attribuer au moins une politique de stockage VM. </a:t>
            </a:r>
          </a:p>
          <a:p>
            <a:pPr marL="0" indent="0">
              <a:buFontTx/>
              <a:buNone/>
            </a:pPr>
            <a:r>
              <a:rPr lang="fr-FR" dirty="0"/>
              <a:t>Si une politique de stockage n'est pas explicitement attribuée à une VM, la politique de stockage par défaut du magasin de données est appliquée à la VM. </a:t>
            </a:r>
          </a:p>
          <a:p>
            <a:pPr marL="0" indent="0">
              <a:buFontTx/>
              <a:buNone/>
            </a:pPr>
            <a:r>
              <a:rPr lang="fr-FR" dirty="0"/>
              <a:t>Si aucune politique personnalisée n'a été appliquée au magasin de données </a:t>
            </a:r>
            <a:r>
              <a:rPr lang="fr-FR" dirty="0" err="1"/>
              <a:t>vSAN</a:t>
            </a:r>
            <a:r>
              <a:rPr lang="fr-FR" dirty="0"/>
              <a:t>, la politique de stockage par défaut de </a:t>
            </a:r>
            <a:r>
              <a:rPr lang="fr-FR" dirty="0" err="1"/>
              <a:t>vSAN</a:t>
            </a:r>
            <a:r>
              <a:rPr lang="fr-FR" dirty="0"/>
              <a:t> est utilisée. </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14</a:t>
            </a:fld>
            <a:endParaRPr lang="en-US"/>
          </a:p>
        </p:txBody>
      </p:sp>
    </p:spTree>
    <p:extLst>
      <p:ext uri="{BB962C8B-B14F-4D97-AF65-F5344CB8AC3E}">
        <p14:creationId xmlns:p14="http://schemas.microsoft.com/office/powerpoint/2010/main" val="1313499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baseline="0" dirty="0">
                <a:solidFill>
                  <a:srgbClr val="000000"/>
                </a:solidFill>
                <a:latin typeface="Metropolis Light"/>
              </a:rPr>
              <a:t>Comme beaucoup de solutions de clustering, le fait d'avoir un nombre pair de répliques crée un risque de partition, également appelé scénario du cerveau divisé.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Ce scénario se produit lorsque les hôtes contenant un nombre pair de répliques pour une VM spécifique ne peuvent pas communiquer avec d'autres hôtes sur le réseau.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Pour résoudre ce problème,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crée automatiquement un autre composant appelé témoin, qui est de petite taille (quelques mégaoctets seulement) et ne contient que des métadonnées, pas de données d'application.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Les composants témoins fournissent un mécanisme de disponibilité aux machines virtuelles en servant d'intermédiaire lorsqu'il n'y a pas de quorum dans un cluster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L'objectif du témoin est également de servir d'intermédiaire lorsqu'une partition se produit.</a:t>
            </a:r>
          </a:p>
          <a:p>
            <a:endParaRPr lang="fr-FR" sz="1800" b="0" i="0" u="none" strike="noStrike" baseline="0" dirty="0">
              <a:solidFill>
                <a:srgbClr val="000000"/>
              </a:solidFill>
              <a:latin typeface="Metropolis Light"/>
            </a:endParaRPr>
          </a:p>
          <a:p>
            <a:pPr marL="285750" indent="-285750">
              <a:buFontTx/>
              <a:buChar char="-"/>
            </a:pPr>
            <a:r>
              <a:rPr lang="fr-FR" sz="1800" b="0" i="0" u="none" strike="noStrike" baseline="0" dirty="0">
                <a:solidFill>
                  <a:srgbClr val="000000"/>
                </a:solidFill>
                <a:latin typeface="Metropolis Light"/>
              </a:rPr>
              <a:t>Le quorum et le système de vote sont en place pour préserver l'intégrité des données.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prend en charge un système basé sur le quorum dans lequel chaque composant peut avoir plus d'un vote pour décider de la disponibilité des machines virtuelles. (Le quorum, système de vote asymétrique permettant de décider de la disponibilité des objets, détermine l'accessibilité).</a:t>
            </a:r>
          </a:p>
          <a:p>
            <a:pPr marL="285750" indent="-285750">
              <a:buFontTx/>
              <a:buChar char="-"/>
            </a:pPr>
            <a:endParaRPr lang="fr-FR" sz="1800" b="0" i="0" u="none" strike="noStrike" baseline="0" dirty="0">
              <a:solidFill>
                <a:srgbClr val="000000"/>
              </a:solidFill>
              <a:latin typeface="Metropolis Light"/>
            </a:endParaRPr>
          </a:p>
          <a:p>
            <a:pPr marL="285750" indent="-285750">
              <a:buFontTx/>
              <a:buChar char="-"/>
            </a:pPr>
            <a:r>
              <a:rPr lang="fr-FR" sz="1800" b="0" i="0" u="none" strike="noStrike" baseline="0" dirty="0">
                <a:solidFill>
                  <a:srgbClr val="000000"/>
                </a:solidFill>
                <a:latin typeface="Metropolis Light"/>
              </a:rPr>
              <a:t>Chaque composant dispose d'une ou plusieurs voix. Chaque composant peut avoir une ou plusieurs voix. En cas d'égalité, un composant témoin est provisionné pour atteindre le quorum. - Le quorum est atteint lorsque plus de 50 % des votes sont disponibles. Les objets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sont disponibles lorsque plus de 50 % des composants d'un objet sont accessibles à tous les hôtes. </a:t>
            </a:r>
          </a:p>
          <a:p>
            <a:pPr marL="285750" indent="-285750">
              <a:buFontTx/>
              <a:buChar char="-"/>
            </a:pPr>
            <a:endParaRPr lang="fr-FR" sz="1800" b="0" i="0" u="none" strike="noStrike" baseline="0" dirty="0">
              <a:solidFill>
                <a:srgbClr val="000000"/>
              </a:solidFill>
              <a:latin typeface="Metropolis Light"/>
            </a:endParaRPr>
          </a:p>
          <a:p>
            <a:pPr marL="285750" indent="-285750">
              <a:buFontTx/>
              <a:buChar char="-"/>
            </a:pPr>
            <a:r>
              <a:rPr lang="fr-FR" sz="1800" b="0" i="0" u="none" strike="noStrike" baseline="0" dirty="0">
                <a:solidFill>
                  <a:srgbClr val="000000"/>
                </a:solidFill>
                <a:latin typeface="Metropolis Light"/>
              </a:rPr>
              <a:t>Si le quorum est atteint, l'objet est accessible. </a:t>
            </a:r>
          </a:p>
          <a:p>
            <a:pPr marL="285750" indent="-285750">
              <a:buFontTx/>
              <a:buChar char="-"/>
            </a:pPr>
            <a:endParaRPr lang="fr-FR" sz="1800" b="0" i="0" u="none" strike="noStrike" baseline="0" dirty="0">
              <a:solidFill>
                <a:srgbClr val="000000"/>
              </a:solidFill>
              <a:latin typeface="Metropolis Light"/>
            </a:endParaRPr>
          </a:p>
          <a:p>
            <a:pPr marL="0" indent="0">
              <a:buFontTx/>
              <a:buNone/>
            </a:pPr>
            <a:r>
              <a:rPr lang="fr-FR" sz="1800" b="0" i="0" u="none" strike="noStrike" baseline="0" dirty="0">
                <a:solidFill>
                  <a:srgbClr val="000000"/>
                </a:solidFill>
                <a:latin typeface="Metropolis Light"/>
              </a:rPr>
              <a:t>La politique de stockage par défaut stipule que tout objet peut supporter au moins une défaillance de composant. </a:t>
            </a:r>
          </a:p>
          <a:p>
            <a:pPr marL="0" indent="0">
              <a:buFontTx/>
              <a:buNone/>
            </a:pPr>
            <a:endParaRPr lang="fr-FR" sz="1800" b="0" i="0" u="none" strike="noStrike" baseline="0" dirty="0">
              <a:solidFill>
                <a:srgbClr val="000000"/>
              </a:solidFill>
              <a:latin typeface="Metropolis Light"/>
            </a:endParaRPr>
          </a:p>
          <a:p>
            <a:pPr marL="0" indent="0">
              <a:buFontTx/>
              <a:buNone/>
            </a:pPr>
            <a:r>
              <a:rPr lang="fr-FR" sz="1800" b="0" i="0" u="none" strike="noStrike" baseline="0" dirty="0">
                <a:solidFill>
                  <a:srgbClr val="000000"/>
                </a:solidFill>
                <a:latin typeface="Metropolis Light"/>
              </a:rPr>
              <a:t>Cette illustration représente un RAID 1 avec deux répliques sur deux disques de capacité distincte dans deux hôtes. Un témoin peut être créé et placé sur un troisième hôte. Si le système perd un composant ou l'accès à un composant, il utilise le témoin. Le composant qui peut communiquer avec le témoin est déclaré intègre et est utilisé pour toutes les opérations de lecture/écriture de données jusqu'à ce que le composant défectueux soit réparé.</a:t>
            </a:r>
            <a:endParaRPr lang="en-US" sz="1200" b="0" i="0" u="none" strike="noStrike" baseline="0" dirty="0">
              <a:solidFill>
                <a:srgbClr val="000000"/>
              </a:solidFill>
              <a:latin typeface="Metropolis Light"/>
            </a:endParaRPr>
          </a:p>
        </p:txBody>
      </p:sp>
      <p:sp>
        <p:nvSpPr>
          <p:cNvPr id="4" name="Slide Number Placeholder 3"/>
          <p:cNvSpPr>
            <a:spLocks noGrp="1"/>
          </p:cNvSpPr>
          <p:nvPr>
            <p:ph type="sldNum" sz="quarter" idx="5"/>
          </p:nvPr>
        </p:nvSpPr>
        <p:spPr/>
        <p:txBody>
          <a:bodyPr/>
          <a:lstStyle/>
          <a:p>
            <a:fld id="{124B602B-C9D5-49D0-8060-B56581981860}" type="slidenum">
              <a:rPr lang="en-US" smtClean="0"/>
              <a:t>15</a:t>
            </a:fld>
            <a:endParaRPr lang="en-US"/>
          </a:p>
        </p:txBody>
      </p:sp>
    </p:spTree>
    <p:extLst>
      <p:ext uri="{BB962C8B-B14F-4D97-AF65-F5344CB8AC3E}">
        <p14:creationId xmlns:p14="http://schemas.microsoft.com/office/powerpoint/2010/main" val="3253782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16</a:t>
            </a:fld>
            <a:endParaRPr lang="en-US"/>
          </a:p>
        </p:txBody>
      </p:sp>
    </p:spTree>
    <p:extLst>
      <p:ext uri="{BB962C8B-B14F-4D97-AF65-F5344CB8AC3E}">
        <p14:creationId xmlns:p14="http://schemas.microsoft.com/office/powerpoint/2010/main" val="3032353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Metropolis Light"/>
              </a:rPr>
              <a:t>You must verify that the ESXi hosts in your organization meet the vSAN hardware requirements. All capacity devices, drivers, and firmware versions in your vSAN configuration must be certified and listed in the vSAN section of the VMware Compatibility Guide. </a:t>
            </a: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endParaRPr lang="en-US" sz="1800" b="1" i="0" u="none" strike="noStrike" baseline="0" dirty="0">
              <a:solidFill>
                <a:srgbClr val="000000"/>
              </a:solidFill>
              <a:latin typeface="Metropolis Light"/>
            </a:endParaRPr>
          </a:p>
          <a:p>
            <a:r>
              <a:rPr lang="en-US" sz="1800" b="1" i="0" u="none" strike="noStrike" baseline="0" dirty="0">
                <a:solidFill>
                  <a:srgbClr val="000000"/>
                </a:solidFill>
                <a:latin typeface="Metropolis Light"/>
              </a:rPr>
              <a:t>**NOTE:</a:t>
            </a:r>
          </a:p>
          <a:p>
            <a:r>
              <a:rPr lang="en-US" sz="1800" b="1" i="0" u="none" strike="noStrike" baseline="0" dirty="0">
                <a:solidFill>
                  <a:srgbClr val="000000"/>
                </a:solidFill>
                <a:latin typeface="Metropolis Light"/>
              </a:rPr>
              <a:t>Following are few other items to consider while planning a vSAN cluster that have been omitted from the current discussion</a:t>
            </a:r>
            <a:br>
              <a:rPr lang="en-US" sz="1800" b="1" i="0" u="none" strike="noStrike" baseline="0" dirty="0">
                <a:solidFill>
                  <a:srgbClr val="000000"/>
                </a:solidFill>
                <a:latin typeface="Metropolis Light"/>
              </a:rPr>
            </a:br>
            <a:r>
              <a:rPr lang="en-US" sz="1800" b="1" i="0" u="none" strike="noStrike" baseline="0" dirty="0">
                <a:solidFill>
                  <a:srgbClr val="000000"/>
                </a:solidFill>
                <a:latin typeface="Metropolis Light"/>
              </a:rPr>
              <a:t>Storage controllers, Boot Device Requirements, HDD (magnetic/mechanical) drives and their RPMs, SDDs  &amp; their lifespans</a:t>
            </a:r>
            <a:endParaRPr lang="en-US" b="1" dirty="0"/>
          </a:p>
        </p:txBody>
      </p:sp>
      <p:sp>
        <p:nvSpPr>
          <p:cNvPr id="4" name="Slide Number Placeholder 3"/>
          <p:cNvSpPr>
            <a:spLocks noGrp="1"/>
          </p:cNvSpPr>
          <p:nvPr>
            <p:ph type="sldNum" sz="quarter" idx="5"/>
          </p:nvPr>
        </p:nvSpPr>
        <p:spPr/>
        <p:txBody>
          <a:bodyPr/>
          <a:lstStyle/>
          <a:p>
            <a:fld id="{124B602B-C9D5-49D0-8060-B56581981860}" type="slidenum">
              <a:rPr lang="en-US" smtClean="0"/>
              <a:t>17</a:t>
            </a:fld>
            <a:endParaRPr lang="en-US"/>
          </a:p>
        </p:txBody>
      </p:sp>
    </p:spTree>
    <p:extLst>
      <p:ext uri="{BB962C8B-B14F-4D97-AF65-F5344CB8AC3E}">
        <p14:creationId xmlns:p14="http://schemas.microsoft.com/office/powerpoint/2010/main" val="228514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Des CPU supplémentaires doivent être pris en compte pour la surcharge opérationnelle de </a:t>
            </a:r>
            <a:r>
              <a:rPr lang="fr-FR" dirty="0" err="1"/>
              <a:t>vSAN</a:t>
            </a:r>
            <a:r>
              <a:rPr lang="fr-FR" dirty="0"/>
              <a:t> si les capacités de déduplication, de compression et de cryptage de </a:t>
            </a:r>
            <a:r>
              <a:rPr lang="fr-FR" dirty="0" err="1"/>
              <a:t>vSAN</a:t>
            </a:r>
            <a:r>
              <a:rPr lang="fr-FR" dirty="0"/>
              <a:t> sont activées. </a:t>
            </a:r>
          </a:p>
          <a:p>
            <a:endParaRPr lang="fr-FR" dirty="0"/>
          </a:p>
          <a:p>
            <a:r>
              <a:rPr lang="fr-FR" dirty="0"/>
              <a:t>L'outil </a:t>
            </a:r>
            <a:r>
              <a:rPr lang="fr-FR" dirty="0" err="1"/>
              <a:t>vSAN</a:t>
            </a:r>
            <a:r>
              <a:rPr lang="fr-FR" dirty="0"/>
              <a:t> </a:t>
            </a:r>
            <a:r>
              <a:rPr lang="fr-FR" dirty="0" err="1"/>
              <a:t>ReadyNode</a:t>
            </a:r>
            <a:r>
              <a:rPr lang="fr-FR" dirty="0"/>
              <a:t> </a:t>
            </a:r>
            <a:r>
              <a:rPr lang="fr-FR" dirty="0" err="1"/>
              <a:t>Sizer</a:t>
            </a:r>
            <a:r>
              <a:rPr lang="fr-FR" dirty="0"/>
              <a:t> est utile pour déterminer les besoins en CPU des hôtes </a:t>
            </a:r>
            <a:r>
              <a:rPr lang="fr-FR" dirty="0" err="1"/>
              <a:t>vSAN</a:t>
            </a:r>
            <a:r>
              <a:rPr lang="fr-FR" dirty="0"/>
              <a:t>. </a:t>
            </a:r>
          </a:p>
          <a:p>
            <a:endParaRPr lang="fr-FR" dirty="0"/>
          </a:p>
          <a:p>
            <a:r>
              <a:rPr lang="fr-FR" dirty="0"/>
              <a:t>Les besoins en mémoire des hôtes </a:t>
            </a:r>
            <a:r>
              <a:rPr lang="fr-FR" dirty="0" err="1"/>
              <a:t>vSAN</a:t>
            </a:r>
            <a:r>
              <a:rPr lang="fr-FR" dirty="0"/>
              <a:t> dépendent du nombre de groupes de disques et de périphériques que l'hyperviseur ESXi doit gérer. </a:t>
            </a:r>
          </a:p>
          <a:p>
            <a:endParaRPr lang="fr-FR" dirty="0"/>
          </a:p>
          <a:p>
            <a:r>
              <a:rPr lang="fr-FR" dirty="0"/>
              <a:t>Il faut prévoir au moins 32 Go de mémoire pour un nœud </a:t>
            </a:r>
            <a:r>
              <a:rPr lang="fr-FR" dirty="0" err="1"/>
              <a:t>vSAN</a:t>
            </a:r>
            <a:r>
              <a:rPr lang="fr-FR" dirty="0"/>
              <a:t> pleinement opérationnel avec cinq groupes de disques et sept périphériques de capacité par groupe de disques.</a:t>
            </a:r>
          </a:p>
          <a:p>
            <a:endParaRPr lang="fr-FR" dirty="0"/>
          </a:p>
          <a:p>
            <a:r>
              <a:rPr lang="fr-FR" dirty="0"/>
              <a:t>Si un adaptateur réseau est partagé avec d'autres types de trafic, utilisez des VLAN pour isoler les types de trafic. Envisagez de configurer le contrôle des E/S réseau sur un commutateur distribué vSphere pour garantir une bande passante suffisante à </a:t>
            </a:r>
            <a:r>
              <a:rPr lang="fr-FR" dirty="0" err="1"/>
              <a:t>vSAN</a:t>
            </a:r>
            <a:r>
              <a:rPr lang="fr-FR" dirty="0"/>
              <a:t>.</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18</a:t>
            </a:fld>
            <a:endParaRPr lang="en-US"/>
          </a:p>
        </p:txBody>
      </p:sp>
    </p:spTree>
    <p:extLst>
      <p:ext uri="{BB962C8B-B14F-4D97-AF65-F5344CB8AC3E}">
        <p14:creationId xmlns:p14="http://schemas.microsoft.com/office/powerpoint/2010/main" val="3134196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Lorsque vous planifiez le déploiement d'un cluster </a:t>
            </a:r>
            <a:r>
              <a:rPr lang="fr-FR" dirty="0" err="1"/>
              <a:t>vSAN</a:t>
            </a:r>
            <a:r>
              <a:rPr lang="fr-FR" dirty="0"/>
              <a:t>, vous devez vérifier que tous les éléments du cluster répondent aux exigences minimales de </a:t>
            </a:r>
            <a:r>
              <a:rPr lang="fr-FR" dirty="0" err="1"/>
              <a:t>vSAN</a:t>
            </a:r>
            <a:r>
              <a:rPr lang="fr-FR" dirty="0"/>
              <a:t>. </a:t>
            </a:r>
          </a:p>
          <a:p>
            <a:r>
              <a:rPr lang="fr-FR" dirty="0"/>
              <a:t>Tous les périphériques, pilotes et versions de microprogrammes de votre configuration </a:t>
            </a:r>
            <a:r>
              <a:rPr lang="fr-FR" dirty="0" err="1"/>
              <a:t>vSAN</a:t>
            </a:r>
            <a:r>
              <a:rPr lang="fr-FR" dirty="0"/>
              <a:t> doivent être certifiés et répertoriés dans la section </a:t>
            </a:r>
            <a:r>
              <a:rPr lang="fr-FR" dirty="0" err="1"/>
              <a:t>vSAN</a:t>
            </a:r>
            <a:r>
              <a:rPr lang="fr-FR" dirty="0"/>
              <a:t> du Guide de compatibilité VMware. </a:t>
            </a:r>
          </a:p>
          <a:p>
            <a:r>
              <a:rPr lang="fr-FR" dirty="0"/>
              <a:t>Un cluster </a:t>
            </a:r>
            <a:r>
              <a:rPr lang="fr-FR" dirty="0" err="1"/>
              <a:t>vSAN</a:t>
            </a:r>
            <a:r>
              <a:rPr lang="fr-FR" dirty="0"/>
              <a:t> standard doit contenir au moins trois hôtes. La meilleure pratique consiste à concevoir des clusters avec un minimum de quatre nœuds.</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19</a:t>
            </a:fld>
            <a:endParaRPr lang="en-US"/>
          </a:p>
        </p:txBody>
      </p:sp>
    </p:spTree>
    <p:extLst>
      <p:ext uri="{BB962C8B-B14F-4D97-AF65-F5344CB8AC3E}">
        <p14:creationId xmlns:p14="http://schemas.microsoft.com/office/powerpoint/2010/main" val="2381044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Lorsque vous prévoyez de déployer </a:t>
            </a:r>
            <a:r>
              <a:rPr lang="fr-FR" sz="1200" dirty="0" err="1"/>
              <a:t>vSAN</a:t>
            </a:r>
            <a:r>
              <a:rPr lang="fr-FR" sz="1200" dirty="0"/>
              <a:t>, vous devez rester dans les limites de ce qui est pris en charge par </a:t>
            </a:r>
            <a:r>
              <a:rPr lang="fr-FR" sz="1200" dirty="0" err="1"/>
              <a:t>vSAN</a:t>
            </a:r>
            <a:r>
              <a:rPr lang="fr-FR"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Par exemple, </a:t>
            </a:r>
            <a:r>
              <a:rPr lang="fr-FR" sz="1200" dirty="0" err="1"/>
              <a:t>vSAN</a:t>
            </a:r>
            <a:r>
              <a:rPr lang="fr-FR" sz="1200" dirty="0"/>
              <a:t> ne prend pas en charge :vSphere DPM et Storage I/O </a:t>
            </a:r>
            <a:r>
              <a:rPr lang="fr-FR" sz="1200" dirty="0" err="1"/>
              <a:t>Controlles</a:t>
            </a:r>
            <a:r>
              <a:rPr lang="fr-FR" sz="1200" dirty="0"/>
              <a:t> disques </a:t>
            </a:r>
            <a:r>
              <a:rPr lang="fr-FR" sz="1200" dirty="0" err="1"/>
              <a:t>SEsparse</a:t>
            </a:r>
            <a:r>
              <a:rPr lang="fr-FR" sz="1200" dirty="0"/>
              <a:t>, qui sont un format par défaut pour tous les disques delta sur les datastores VMFS6RDM et partition de diagnostic</a:t>
            </a:r>
            <a:endParaRPr lang="en-US" sz="1200" dirty="0"/>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20</a:t>
            </a:fld>
            <a:endParaRPr lang="en-US"/>
          </a:p>
        </p:txBody>
      </p:sp>
    </p:spTree>
    <p:extLst>
      <p:ext uri="{BB962C8B-B14F-4D97-AF65-F5344CB8AC3E}">
        <p14:creationId xmlns:p14="http://schemas.microsoft.com/office/powerpoint/2010/main" val="107739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baseline="0" dirty="0">
                <a:solidFill>
                  <a:srgbClr val="000000"/>
                </a:solidFill>
                <a:latin typeface="Metropolis Light"/>
              </a:rPr>
              <a:t>Conservez au moins 30 % de la consommation de stockage inutilisée pour éviter que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ne rééquilibre la charge de stockage.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rééquilibre les composants sur l'ensemble du cluster lorsque la consommation d'un seul périphérique de capacité atteint 80 % ou plus. L'opération de rééquilibrage peut affecter les performances des applications.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Prévoyez une capacité supplémentaire pour faire face à toute défaillance potentielle ou au remplacement de périphériques de capacité, de groupes de disques et d'hôtes. Lorsqu'une unité de capacité n'est pas accessible,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récupère les composants à partir d'une autre unité du cluster.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Lorsqu'un dispositif de cache flash tombe en panne ou est retiré,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récupère les composants à partir de l'ensemble du groupe de disques. </a:t>
            </a:r>
          </a:p>
          <a:p>
            <a:r>
              <a:rPr lang="fr-FR" sz="1800" b="0" i="0" u="none" strike="noStrike" baseline="0" dirty="0">
                <a:solidFill>
                  <a:srgbClr val="000000"/>
                </a:solidFill>
                <a:latin typeface="Metropolis Light"/>
              </a:rPr>
              <a:t>Prévoyez suffisamment d'espace de stockage temporaire pour les modifications de la stratégie de stockage de la VM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Lorsque vous modifiez dynamiquement une stratégie de stockage de VM,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peut créer une nouvelle arborescence RAID de l'objet.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Lorsque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instancie et synchronise une nouvelle disposition, l'objet peut consommer temporairement de l'espace supplémentaire.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Conservez un espace de stockage temporaire dans le cluster pour gérer ces changements.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L'activation de la déduplication et de la compression avec des fonctions de somme de contrôle logicielle nécessite un espace de stockage supplémentaire, soit environ 6,2 % de la capacité par périphérique.</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21</a:t>
            </a:fld>
            <a:endParaRPr lang="en-US"/>
          </a:p>
        </p:txBody>
      </p:sp>
    </p:spTree>
    <p:extLst>
      <p:ext uri="{BB962C8B-B14F-4D97-AF65-F5344CB8AC3E}">
        <p14:creationId xmlns:p14="http://schemas.microsoft.com/office/powerpoint/2010/main" val="4791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Arial" panose="020B0604020202020204" pitchFamily="34" charset="0"/>
              <a:buChar char="•"/>
            </a:pPr>
            <a:r>
              <a:rPr lang="en-US" sz="1200" dirty="0">
                <a:solidFill>
                  <a:schemeClr val="accent1"/>
                </a:solidFill>
                <a:latin typeface="Source Sans Pro" panose="020B0503030403020204" pitchFamily="34" charset="77"/>
              </a:rPr>
              <a:t>The objective of this workshop is to provide a </a:t>
            </a:r>
            <a:r>
              <a:rPr lang="en-GB" sz="1200" dirty="0">
                <a:solidFill>
                  <a:schemeClr val="accent1"/>
                </a:solidFill>
                <a:latin typeface="Source Sans Pro" panose="020B0503030403020204" pitchFamily="34" charset="77"/>
              </a:rPr>
              <a:t>Brief technical understanding of VMware vSAN.</a:t>
            </a:r>
          </a:p>
          <a:p>
            <a:pPr marL="342900" indent="-342900">
              <a:lnSpc>
                <a:spcPct val="150000"/>
              </a:lnSpc>
              <a:buFont typeface="Arial" panose="020B0604020202020204" pitchFamily="34" charset="0"/>
              <a:buChar char="•"/>
            </a:pPr>
            <a:r>
              <a:rPr lang="en-GB" sz="1200" dirty="0">
                <a:solidFill>
                  <a:schemeClr val="accent1"/>
                </a:solidFill>
                <a:latin typeface="Source Sans Pro" panose="020B0503030403020204" pitchFamily="34" charset="77"/>
              </a:rPr>
              <a:t>By the end of this workshop, you should have a good understanding of what is VMware vSAN and how to operate &amp; manage a VMware powered vSAN cluster on </a:t>
            </a:r>
            <a:r>
              <a:rPr lang="en-GB" sz="1200" dirty="0" err="1">
                <a:solidFill>
                  <a:schemeClr val="accent1"/>
                </a:solidFill>
                <a:latin typeface="Source Sans Pro" panose="020B0503030403020204" pitchFamily="34" charset="77"/>
              </a:rPr>
              <a:t>OVHCloud</a:t>
            </a:r>
            <a:r>
              <a:rPr lang="en-GB" sz="1200" dirty="0">
                <a:solidFill>
                  <a:schemeClr val="accent1"/>
                </a:solidFill>
                <a:latin typeface="Source Sans Pro" panose="020B0503030403020204" pitchFamily="34" charset="77"/>
              </a:rPr>
              <a:t> </a:t>
            </a:r>
          </a:p>
        </p:txBody>
      </p:sp>
      <p:sp>
        <p:nvSpPr>
          <p:cNvPr id="4" name="Slide Number Placeholder 3"/>
          <p:cNvSpPr>
            <a:spLocks noGrp="1"/>
          </p:cNvSpPr>
          <p:nvPr>
            <p:ph type="sldNum" sz="quarter" idx="5"/>
          </p:nvPr>
        </p:nvSpPr>
        <p:spPr/>
        <p:txBody>
          <a:bodyPr/>
          <a:lstStyle/>
          <a:p>
            <a:fld id="{1B06CD8F-B7ED-4A05-9FB1-A01CC0EF02CC}" type="slidenum">
              <a:rPr lang="fr-FR" smtClean="0"/>
              <a:pPr/>
              <a:t>3</a:t>
            </a:fld>
            <a:endParaRPr lang="fr-FR" dirty="0"/>
          </a:p>
        </p:txBody>
      </p:sp>
    </p:spTree>
    <p:extLst>
      <p:ext uri="{BB962C8B-B14F-4D97-AF65-F5344CB8AC3E}">
        <p14:creationId xmlns:p14="http://schemas.microsoft.com/office/powerpoint/2010/main" val="3161890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Lors de la planification de la capacité de stockage du datastore </a:t>
            </a:r>
            <a:r>
              <a:rPr lang="fr-FR" dirty="0" err="1"/>
              <a:t>vSAN</a:t>
            </a:r>
            <a:r>
              <a:rPr lang="fr-FR" dirty="0"/>
              <a:t>, vous devez prendre en compte les niveaux de tolérance aux pannes (FTT) et les attributs de la méthode de tolérance aux pannes (FTM) des stratégies de stockage des VM pour le cluster. </a:t>
            </a:r>
          </a:p>
          <a:p>
            <a:endParaRPr lang="fr-FR" dirty="0"/>
          </a:p>
          <a:p>
            <a:r>
              <a:rPr lang="fr-FR" dirty="0"/>
              <a:t>La consommation d'espace de stockage varie en fonction des exigences de disponibilité des VM. </a:t>
            </a:r>
          </a:p>
          <a:p>
            <a:endParaRPr lang="fr-FR" dirty="0"/>
          </a:p>
          <a:p>
            <a:r>
              <a:rPr lang="fr-FR" dirty="0"/>
              <a:t>Par exemple, une VM configurée avec FTT réglé sur 1 et FTM réglé sur RAID 1 Mirroring peut consommer deux fois l'espace de stockage sur le datastore </a:t>
            </a:r>
            <a:r>
              <a:rPr lang="fr-FR" dirty="0" err="1"/>
              <a:t>vSAN</a:t>
            </a:r>
            <a:r>
              <a:rPr lang="fr-FR" dirty="0"/>
              <a:t> pour prendre en charge la disponibilité configurée. </a:t>
            </a:r>
          </a:p>
          <a:p>
            <a:endParaRPr lang="fr-FR" dirty="0"/>
          </a:p>
          <a:p>
            <a:r>
              <a:rPr lang="fr-FR" dirty="0"/>
              <a:t>De même, une VM configurée avec FTT réglé sur 1 et FTM réglé sur RAID 5/6 </a:t>
            </a:r>
            <a:r>
              <a:rPr lang="fr-FR" dirty="0" err="1"/>
              <a:t>Erasure</a:t>
            </a:r>
            <a:r>
              <a:rPr lang="fr-FR" dirty="0"/>
              <a:t> Coding peut consommer 33 % de l'espace de stockage supplémentaire sur le datastore </a:t>
            </a:r>
            <a:r>
              <a:rPr lang="fr-FR" dirty="0" err="1"/>
              <a:t>vSAN</a:t>
            </a:r>
            <a:r>
              <a:rPr lang="fr-FR" dirty="0"/>
              <a:t> pour prendre en charge la disponibilité configurée. </a:t>
            </a:r>
          </a:p>
          <a:p>
            <a:endParaRPr lang="fr-FR" dirty="0"/>
          </a:p>
          <a:p>
            <a:r>
              <a:rPr lang="fr-FR" dirty="0"/>
              <a:t>Une politique </a:t>
            </a:r>
            <a:r>
              <a:rPr lang="fr-FR" dirty="0" err="1"/>
              <a:t>Failures</a:t>
            </a:r>
            <a:r>
              <a:rPr lang="fr-FR" dirty="0"/>
              <a:t> To </a:t>
            </a:r>
            <a:r>
              <a:rPr lang="fr-FR" dirty="0" err="1"/>
              <a:t>Tolerate</a:t>
            </a:r>
            <a:r>
              <a:rPr lang="fr-FR" dirty="0"/>
              <a:t> avec RAID 1 peut affecter de manière significative la consommation d'espace d'un datastore </a:t>
            </a:r>
            <a:r>
              <a:rPr lang="fr-FR" dirty="0" err="1"/>
              <a:t>vSAN</a:t>
            </a:r>
            <a:r>
              <a:rPr lang="fr-FR" dirty="0"/>
              <a:t>. Prenons un autre exemple dans lequel vous prévoyez d'avoir 100 machines virtuelles dans votre environnement </a:t>
            </a:r>
            <a:r>
              <a:rPr lang="fr-FR" dirty="0" err="1"/>
              <a:t>vSAN</a:t>
            </a:r>
            <a:r>
              <a:rPr lang="fr-FR" dirty="0"/>
              <a:t>. </a:t>
            </a:r>
          </a:p>
          <a:p>
            <a:endParaRPr lang="fr-FR" dirty="0"/>
          </a:p>
          <a:p>
            <a:r>
              <a:rPr lang="fr-FR" dirty="0"/>
              <a:t>En moyenne, chaque VM possède 2 objets, chaque objet ayant une taille moyenne de 40 Go. </a:t>
            </a:r>
          </a:p>
          <a:p>
            <a:endParaRPr lang="fr-FR" dirty="0"/>
          </a:p>
          <a:p>
            <a:r>
              <a:rPr lang="fr-FR" dirty="0"/>
              <a:t>Le nombre total d'objets VMDK est de 200. </a:t>
            </a:r>
          </a:p>
          <a:p>
            <a:endParaRPr lang="fr-FR" dirty="0"/>
          </a:p>
          <a:p>
            <a:r>
              <a:rPr lang="fr-FR" dirty="0"/>
              <a:t>Si vous appliquez uniformément une valeur de 1 à tous les objets, chaque objet aura un espace provisionné de 40 Go x 2 = 80 Go. </a:t>
            </a:r>
          </a:p>
          <a:p>
            <a:endParaRPr lang="fr-FR" dirty="0"/>
          </a:p>
          <a:p>
            <a:r>
              <a:rPr lang="fr-FR" dirty="0"/>
              <a:t>Par conséquent, l'espace provisionné total de 100 machines virtuelles devrait être de 200 x 80 Go = 16 To. </a:t>
            </a:r>
          </a:p>
          <a:p>
            <a:endParaRPr lang="fr-FR" dirty="0"/>
          </a:p>
          <a:p>
            <a:r>
              <a:rPr lang="fr-FR" dirty="0"/>
              <a:t>Si vous augmentez la valeur </a:t>
            </a:r>
            <a:r>
              <a:rPr lang="fr-FR" dirty="0" err="1"/>
              <a:t>Failures</a:t>
            </a:r>
            <a:r>
              <a:rPr lang="fr-FR" dirty="0"/>
              <a:t> To </a:t>
            </a:r>
            <a:r>
              <a:rPr lang="fr-FR" dirty="0" err="1"/>
              <a:t>Tolerate</a:t>
            </a:r>
            <a:r>
              <a:rPr lang="fr-FR" dirty="0"/>
              <a:t> à 3, l'espace moyen consommé par un objet sera de 40 Go x 4 = 160 Go. </a:t>
            </a:r>
          </a:p>
          <a:p>
            <a:r>
              <a:rPr lang="fr-FR" dirty="0"/>
              <a:t>Par conséquent, l'espace provisionné total des 200 objets sera de 200 x 160 Go = 32 To.</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22</a:t>
            </a:fld>
            <a:endParaRPr lang="en-US"/>
          </a:p>
        </p:txBody>
      </p:sp>
    </p:spTree>
    <p:extLst>
      <p:ext uri="{BB962C8B-B14F-4D97-AF65-F5344CB8AC3E}">
        <p14:creationId xmlns:p14="http://schemas.microsoft.com/office/powerpoint/2010/main" val="2085177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3200" dirty="0"/>
              <a:t>Un objet de l'espace de noms personnel ne contient pas de données utilisateur. </a:t>
            </a:r>
          </a:p>
          <a:p>
            <a:r>
              <a:rPr lang="fr-FR" sz="3200" dirty="0"/>
              <a:t>Il s'agit d'un objet conteneur qui contient divers fichiers (tels que les fichiers VMX et les fichiers journaux) et qui, comparé à d'autres objets, occupe beaucoup moins d'espace. </a:t>
            </a:r>
          </a:p>
          <a:p>
            <a:endParaRPr lang="fr-FR" sz="3200" dirty="0"/>
          </a:p>
          <a:p>
            <a:r>
              <a:rPr lang="fr-FR" sz="3200" dirty="0"/>
              <a:t>Les objets VMDK et snapshot contiennent des données utilisateur et leur taille dépend de celle du fichier VMDK défini par l'utilisateur. L'espace requis par un objet VMDK dépend de la stratégie appliquée par l'utilisateur. </a:t>
            </a:r>
          </a:p>
          <a:p>
            <a:r>
              <a:rPr lang="fr-FR" sz="3200" dirty="0"/>
              <a:t>Étant donné que les VMDK sont approvisionnés par défaut, vous devez vous préparer à une augmentation future de la capacité. </a:t>
            </a:r>
          </a:p>
          <a:p>
            <a:endParaRPr lang="fr-FR" sz="3200" dirty="0"/>
          </a:p>
          <a:p>
            <a:r>
              <a:rPr lang="fr-FR" sz="3200" dirty="0"/>
              <a:t>L'objet VM snapshot delta hérite des paramètres de la stratégie de stockage du fichier VMDK de base de la VM ; prévoyez donc de l'espace supplémentaire en fonction de la taille prévue et du nombre de snapshots requis. </a:t>
            </a:r>
          </a:p>
          <a:p>
            <a:endParaRPr lang="fr-FR" sz="3200" dirty="0"/>
          </a:p>
          <a:p>
            <a:r>
              <a:rPr lang="fr-FR" sz="3200" dirty="0"/>
              <a:t>L'espace requis par un objet VMDK dépend de la stratégie appliquée par l'utilisateur. </a:t>
            </a:r>
          </a:p>
          <a:p>
            <a:endParaRPr lang="fr-FR" sz="3200" dirty="0"/>
          </a:p>
          <a:p>
            <a:r>
              <a:rPr lang="fr-FR" sz="3200" dirty="0"/>
              <a:t>Par exemple, si la taille du VMDK est de 40 Go et que la valeur </a:t>
            </a:r>
            <a:r>
              <a:rPr lang="fr-FR" sz="3200" dirty="0" err="1"/>
              <a:t>Failures</a:t>
            </a:r>
            <a:r>
              <a:rPr lang="fr-FR" sz="3200" dirty="0"/>
              <a:t> To </a:t>
            </a:r>
            <a:r>
              <a:rPr lang="fr-FR" sz="3200" dirty="0" err="1"/>
              <a:t>Tolerate</a:t>
            </a:r>
            <a:r>
              <a:rPr lang="fr-FR" sz="3200" dirty="0"/>
              <a:t> (Défaillances à tolérer) est fixée à 3, la consommation réelle d'espace peut représenter jusqu'à quatre fois la taille du fichier VMDK (40 Go x 4). </a:t>
            </a:r>
          </a:p>
          <a:p>
            <a:endParaRPr lang="fr-FR" sz="3200" dirty="0"/>
          </a:p>
          <a:p>
            <a:r>
              <a:rPr lang="fr-FR" sz="3200" dirty="0"/>
              <a:t>La taille d'un objet d'échange dépend de la mémoire configurée sur une VM. </a:t>
            </a:r>
          </a:p>
          <a:p>
            <a:endParaRPr lang="fr-FR" sz="3200" dirty="0"/>
          </a:p>
          <a:p>
            <a:r>
              <a:rPr lang="fr-FR" sz="3200" dirty="0"/>
              <a:t>L'objet de permutation de la VM hérite des paramètres de la stratégie de stockage de l'objet d'espace de nom personnel de la VM. </a:t>
            </a:r>
          </a:p>
          <a:p>
            <a:endParaRPr lang="fr-FR" sz="3200" dirty="0"/>
          </a:p>
          <a:p>
            <a:r>
              <a:rPr lang="fr-FR" sz="3200" dirty="0"/>
              <a:t>Tenez compte du fait suivant lors de la planification d'un cluster </a:t>
            </a:r>
            <a:r>
              <a:rPr lang="fr-FR" sz="3200" dirty="0" err="1"/>
              <a:t>vSAN</a:t>
            </a:r>
            <a:r>
              <a:rPr lang="fr-FR" sz="3200" dirty="0"/>
              <a:t> : - Étant donné que </a:t>
            </a:r>
            <a:r>
              <a:rPr lang="fr-FR" sz="3200" dirty="0" err="1"/>
              <a:t>vSAN</a:t>
            </a:r>
            <a:r>
              <a:rPr lang="fr-FR" sz="3200" dirty="0"/>
              <a:t> applique une stratégie </a:t>
            </a:r>
            <a:r>
              <a:rPr lang="fr-FR" sz="3200" dirty="0" err="1"/>
              <a:t>Failures</a:t>
            </a:r>
            <a:r>
              <a:rPr lang="fr-FR" sz="3200" dirty="0"/>
              <a:t> To </a:t>
            </a:r>
            <a:r>
              <a:rPr lang="fr-FR" sz="3200" dirty="0" err="1"/>
              <a:t>Tolerate</a:t>
            </a:r>
            <a:r>
              <a:rPr lang="fr-FR" sz="3200" dirty="0"/>
              <a:t> de 1 à un objet d'échange, quelle que soit la valeur définie par l'utilisateur, la consommation d'espace peut être deux fois supérieure à la mémoire configurée. </a:t>
            </a:r>
          </a:p>
          <a:p>
            <a:endParaRPr lang="fr-FR" sz="3200" dirty="0"/>
          </a:p>
          <a:p>
            <a:r>
              <a:rPr lang="fr-FR" sz="3200" dirty="0"/>
              <a:t>Par exemple, si la mémoire configurée sur une VM est de 10 Go, la consommation d'espace réelle sera de 10 Go x 2. </a:t>
            </a:r>
          </a:p>
          <a:p>
            <a:endParaRPr lang="fr-FR" sz="3200" dirty="0"/>
          </a:p>
          <a:p>
            <a:r>
              <a:rPr lang="fr-FR" sz="3200" dirty="0"/>
              <a:t>Les objets d'échange n'existent que tant que la VM est sous tension. </a:t>
            </a:r>
          </a:p>
          <a:p>
            <a:endParaRPr lang="fr-FR" sz="3200" dirty="0"/>
          </a:p>
          <a:p>
            <a:r>
              <a:rPr lang="fr-FR" sz="3200" dirty="0"/>
              <a:t>L'espace occupé par un objet d'échange est libéré dès que la VM est mise hors tension. </a:t>
            </a:r>
          </a:p>
          <a:p>
            <a:endParaRPr lang="fr-FR" sz="3200" dirty="0"/>
          </a:p>
          <a:p>
            <a:r>
              <a:rPr lang="fr-FR" sz="3200" dirty="0"/>
              <a:t>La réservation de mémoire peut réduire l'espace occupé par un objet d'échange. </a:t>
            </a:r>
          </a:p>
          <a:p>
            <a:endParaRPr lang="fr-FR" sz="3200" dirty="0"/>
          </a:p>
          <a:p>
            <a:r>
              <a:rPr lang="fr-FR" sz="3200" dirty="0"/>
              <a:t>Par exemple, si la mémoire allouée est de 10 Go et que 6 Go sont réservés, la taille de l'objet d'échange sera de 4 Go et l'espace total consommé sera de 4 Go x2. Si la mémoire réservée est de 10 Go, la taille de l'objet d'échange sera de 0 Go.</a:t>
            </a:r>
            <a:endParaRPr lang="en-US" sz="3200" dirty="0"/>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124B602B-C9D5-49D0-8060-B565819818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967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vSAN</a:t>
            </a:r>
            <a:r>
              <a:rPr lang="fr-FR" dirty="0"/>
              <a:t> peut être mis à l'échelle ou réduit si vous avez besoin de plus de ressources de calcul ou de stockage dans le cluster. </a:t>
            </a:r>
          </a:p>
          <a:p>
            <a:endParaRPr lang="fr-FR" dirty="0"/>
          </a:p>
          <a:p>
            <a:r>
              <a:rPr lang="fr-FR" dirty="0"/>
              <a:t>Mise à l'échelle :</a:t>
            </a:r>
          </a:p>
          <a:p>
            <a:endParaRPr lang="fr-FR" dirty="0"/>
          </a:p>
          <a:p>
            <a:r>
              <a:rPr lang="fr-FR" dirty="0"/>
              <a:t>Ajouter des ressources à un hôte existant pour augmenter la capacité et les performances (cache/capacité).</a:t>
            </a:r>
          </a:p>
          <a:p>
            <a:endParaRPr lang="fr-FR" dirty="0"/>
          </a:p>
          <a:p>
            <a:r>
              <a:rPr lang="fr-FR" dirty="0"/>
              <a:t>Création/ajout de nouveaux groupes de disques en ajoutant de nouveaux groupes de disques ou en les remplaçant par des disques plus performants.</a:t>
            </a:r>
          </a:p>
          <a:p>
            <a:endParaRPr lang="fr-FR" dirty="0"/>
          </a:p>
          <a:p>
            <a:r>
              <a:rPr lang="fr-FR" dirty="0"/>
              <a:t>Cette opération est effectuée pour améliorer les performances et la capacité de stockage. </a:t>
            </a:r>
          </a:p>
          <a:p>
            <a:endParaRPr lang="fr-FR" dirty="0"/>
          </a:p>
          <a:p>
            <a:r>
              <a:rPr lang="fr-FR" dirty="0"/>
              <a:t>Également pour satisfaire à la politique de largeur de bande.</a:t>
            </a:r>
          </a:p>
          <a:p>
            <a:endParaRPr lang="fr-FR" dirty="0"/>
          </a:p>
          <a:p>
            <a:r>
              <a:rPr lang="fr-FR" dirty="0"/>
              <a:t>Mise à l'échelle :Ajout de nœuds au cluster pour augmenter la capacité de calcul et de stockage.</a:t>
            </a:r>
          </a:p>
          <a:p>
            <a:endParaRPr lang="fr-FR" dirty="0"/>
          </a:p>
          <a:p>
            <a:r>
              <a:rPr lang="fr-FR" dirty="0"/>
              <a:t>Effectué pour augmenter le nombre de domaines de défaillance afin de répondre à la conformité FTT.</a:t>
            </a:r>
          </a:p>
          <a:p>
            <a:endParaRPr lang="fr-FR" dirty="0"/>
          </a:p>
          <a:p>
            <a:r>
              <a:rPr lang="fr-FR" dirty="0"/>
              <a:t>Résolution d'une situation de cluster plein Il est également possible d'ajouter des hôtes de calcul uniquement à la grappe sans stockage.</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24</a:t>
            </a:fld>
            <a:endParaRPr lang="en-US"/>
          </a:p>
        </p:txBody>
      </p:sp>
    </p:spTree>
    <p:extLst>
      <p:ext uri="{BB962C8B-B14F-4D97-AF65-F5344CB8AC3E}">
        <p14:creationId xmlns:p14="http://schemas.microsoft.com/office/powerpoint/2010/main" val="1059297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fr-FR" dirty="0">
                <a:solidFill>
                  <a:srgbClr val="000E9C"/>
                </a:solidFill>
              </a:rPr>
              <a:t>Un cluster </a:t>
            </a:r>
            <a:r>
              <a:rPr lang="fr-FR" dirty="0" err="1">
                <a:solidFill>
                  <a:srgbClr val="000E9C"/>
                </a:solidFill>
              </a:rPr>
              <a:t>vSAN</a:t>
            </a:r>
            <a:r>
              <a:rPr lang="fr-FR" dirty="0">
                <a:solidFill>
                  <a:srgbClr val="000E9C"/>
                </a:solidFill>
              </a:rPr>
              <a:t> nécessite un canal réseau pour la communication entre les hôtes.</a:t>
            </a:r>
          </a:p>
          <a:p>
            <a:pPr>
              <a:spcAft>
                <a:spcPts val="600"/>
              </a:spcAft>
            </a:pPr>
            <a:endParaRPr lang="fr-FR" dirty="0">
              <a:solidFill>
                <a:srgbClr val="000E9C"/>
              </a:solidFill>
            </a:endParaRPr>
          </a:p>
          <a:p>
            <a:pPr>
              <a:spcAft>
                <a:spcPts val="600"/>
              </a:spcAft>
            </a:pPr>
            <a:r>
              <a:rPr lang="fr-FR" dirty="0">
                <a:solidFill>
                  <a:srgbClr val="000E9C"/>
                </a:solidFill>
              </a:rPr>
              <a:t>Les hôtes utilisent l'adaptateur </a:t>
            </a:r>
            <a:r>
              <a:rPr lang="fr-FR" dirty="0" err="1">
                <a:solidFill>
                  <a:srgbClr val="000E9C"/>
                </a:solidFill>
              </a:rPr>
              <a:t>VMkernel</a:t>
            </a:r>
            <a:r>
              <a:rPr lang="fr-FR" dirty="0">
                <a:solidFill>
                  <a:srgbClr val="000E9C"/>
                </a:solidFill>
              </a:rPr>
              <a:t> pour accéder au réseau VSAN qui peut être créé sur des commutateurs standard ou distribués</a:t>
            </a:r>
          </a:p>
          <a:p>
            <a:pPr>
              <a:spcAft>
                <a:spcPts val="600"/>
              </a:spcAft>
            </a:pPr>
            <a:endParaRPr lang="fr-FR" dirty="0">
              <a:solidFill>
                <a:srgbClr val="000E9C"/>
              </a:solidFill>
            </a:endParaRPr>
          </a:p>
          <a:p>
            <a:pPr>
              <a:spcAft>
                <a:spcPts val="600"/>
              </a:spcAft>
            </a:pPr>
            <a:r>
              <a:rPr lang="fr-FR" dirty="0">
                <a:solidFill>
                  <a:srgbClr val="000E9C"/>
                </a:solidFill>
              </a:rPr>
              <a:t>Si vous utilisez un commutateur distribué vSphere, un seul groupe de ports </a:t>
            </a:r>
            <a:r>
              <a:rPr lang="fr-FR" dirty="0" err="1">
                <a:solidFill>
                  <a:srgbClr val="000E9C"/>
                </a:solidFill>
              </a:rPr>
              <a:t>VMkernel</a:t>
            </a:r>
            <a:r>
              <a:rPr lang="fr-FR" dirty="0">
                <a:solidFill>
                  <a:srgbClr val="000E9C"/>
                </a:solidFill>
              </a:rPr>
              <a:t> s'attache aux hôtes qui sont activés avec </a:t>
            </a:r>
            <a:r>
              <a:rPr lang="fr-FR" dirty="0" err="1">
                <a:solidFill>
                  <a:srgbClr val="000E9C"/>
                </a:solidFill>
              </a:rPr>
              <a:t>vSAN</a:t>
            </a:r>
            <a:r>
              <a:rPr lang="fr-FR" dirty="0">
                <a:solidFill>
                  <a:srgbClr val="000E9C"/>
                </a:solidFill>
              </a:rPr>
              <a:t>. </a:t>
            </a:r>
          </a:p>
          <a:p>
            <a:pPr>
              <a:spcAft>
                <a:spcPts val="600"/>
              </a:spcAft>
            </a:pPr>
            <a:endParaRPr lang="fr-FR" dirty="0">
              <a:solidFill>
                <a:srgbClr val="000E9C"/>
              </a:solidFill>
            </a:endParaRPr>
          </a:p>
          <a:p>
            <a:pPr>
              <a:spcAft>
                <a:spcPts val="600"/>
              </a:spcAft>
            </a:pPr>
            <a:r>
              <a:rPr lang="fr-FR" dirty="0">
                <a:solidFill>
                  <a:srgbClr val="000E9C"/>
                </a:solidFill>
              </a:rPr>
              <a:t>En cas d'utilisation de commutateurs standard, chaque hôte dispose de sa propre configuration de commutateur standard pour le réseau </a:t>
            </a:r>
            <a:r>
              <a:rPr lang="fr-FR" dirty="0" err="1">
                <a:solidFill>
                  <a:srgbClr val="000E9C"/>
                </a:solidFill>
              </a:rPr>
              <a:t>vSAN</a:t>
            </a:r>
            <a:r>
              <a:rPr lang="fr-FR" dirty="0">
                <a:solidFill>
                  <a:srgbClr val="000E9C"/>
                </a:solidFill>
              </a:rPr>
              <a:t>.</a:t>
            </a:r>
            <a:endParaRPr lang="en-US" dirty="0">
              <a:solidFill>
                <a:srgbClr val="000E9C"/>
              </a:solidFill>
            </a:endParaRPr>
          </a:p>
        </p:txBody>
      </p:sp>
      <p:sp>
        <p:nvSpPr>
          <p:cNvPr id="4" name="Slide Number Placeholder 3"/>
          <p:cNvSpPr>
            <a:spLocks noGrp="1"/>
          </p:cNvSpPr>
          <p:nvPr>
            <p:ph type="sldNum" sz="quarter" idx="5"/>
          </p:nvPr>
        </p:nvSpPr>
        <p:spPr/>
        <p:txBody>
          <a:bodyPr/>
          <a:lstStyle/>
          <a:p>
            <a:fld id="{124B602B-C9D5-49D0-8060-B56581981860}" type="slidenum">
              <a:rPr lang="en-US" smtClean="0"/>
              <a:t>25</a:t>
            </a:fld>
            <a:endParaRPr lang="en-US"/>
          </a:p>
        </p:txBody>
      </p:sp>
    </p:spTree>
    <p:extLst>
      <p:ext uri="{BB962C8B-B14F-4D97-AF65-F5344CB8AC3E}">
        <p14:creationId xmlns:p14="http://schemas.microsoft.com/office/powerpoint/2010/main" val="1147824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26</a:t>
            </a:fld>
            <a:endParaRPr lang="en-US"/>
          </a:p>
        </p:txBody>
      </p:sp>
    </p:spTree>
    <p:extLst>
      <p:ext uri="{BB962C8B-B14F-4D97-AF65-F5344CB8AC3E}">
        <p14:creationId xmlns:p14="http://schemas.microsoft.com/office/powerpoint/2010/main" val="3581018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27</a:t>
            </a:fld>
            <a:endParaRPr lang="en-US"/>
          </a:p>
        </p:txBody>
      </p:sp>
    </p:spTree>
    <p:extLst>
      <p:ext uri="{BB962C8B-B14F-4D97-AF65-F5344CB8AC3E}">
        <p14:creationId xmlns:p14="http://schemas.microsoft.com/office/powerpoint/2010/main" val="712455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gestion basée sur des règles de stockage (SPBM) permet aux machines virtuelles de choisir un système de stockage qui garantit un niveau spécifié de capacité, de performance, de disponibilité, de redondance, etc.</a:t>
            </a:r>
          </a:p>
          <a:p>
            <a:endParaRPr lang="fr-FR" dirty="0"/>
          </a:p>
          <a:p>
            <a:r>
              <a:rPr lang="fr-FR" dirty="0"/>
              <a:t>SPBM N'EST PAS UNE FONCTION SPÉCIFIQUE AU VSAN, IL PEUT ÊTRE UTILISÉ AVEC N'IMPORTE QUEL TYPE DE STOCKAGE.</a:t>
            </a:r>
          </a:p>
          <a:p>
            <a:endParaRPr lang="fr-FR" dirty="0"/>
          </a:p>
          <a:p>
            <a:r>
              <a:rPr lang="fr-FR" dirty="0"/>
              <a:t>Ces caractéristiques de stockage sont définies comme des ensembles de règles. </a:t>
            </a:r>
          </a:p>
          <a:p>
            <a:endParaRPr lang="fr-FR" dirty="0"/>
          </a:p>
          <a:p>
            <a:r>
              <a:rPr lang="fr-FR" dirty="0"/>
              <a:t>Les politiques de stockage définissent les besoins de stockage de l'objet, ce qui indique le nombre de composants d'un objet particulier. </a:t>
            </a:r>
          </a:p>
          <a:p>
            <a:endParaRPr lang="fr-FR" dirty="0"/>
          </a:p>
          <a:p>
            <a:r>
              <a:rPr lang="fr-FR" dirty="0"/>
              <a:t>Il est essentiel de planifier à la fois les règles communes et les règles inhabituelles dont vous pourriez avoir besoin, ainsi que les charges de travail auxquelles elles s'appliquent.</a:t>
            </a:r>
          </a:p>
          <a:p>
            <a:endParaRPr lang="fr-FR" dirty="0"/>
          </a:p>
          <a:p>
            <a:r>
              <a:rPr lang="fr-FR" dirty="0"/>
              <a:t>Lorsqu'un espace de stockage est approvisionné, vSphere exploite le module SPBM pour faire correspondre les exigences de la politique aux capacités de stockage et vérifier où se trouvent l'objet et ses composants. </a:t>
            </a:r>
          </a:p>
          <a:p>
            <a:endParaRPr lang="fr-FR" dirty="0"/>
          </a:p>
          <a:p>
            <a:r>
              <a:rPr lang="fr-FR" dirty="0"/>
              <a:t>Les politiques de stockage des VM sont utilisées lors du provisionnement d'une VM pour s'assurer que les objets et les composants de la VM sont placés sur le datastore le mieux adapté à ses besoins.</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28</a:t>
            </a:fld>
            <a:endParaRPr lang="en-US"/>
          </a:p>
        </p:txBody>
      </p:sp>
    </p:spTree>
    <p:extLst>
      <p:ext uri="{BB962C8B-B14F-4D97-AF65-F5344CB8AC3E}">
        <p14:creationId xmlns:p14="http://schemas.microsoft.com/office/powerpoint/2010/main" val="2519396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dirty="0"/>
              <a:t>Les stratégies de stockage </a:t>
            </a:r>
            <a:r>
              <a:rPr lang="fr-FR" dirty="0" err="1"/>
              <a:t>vSAN</a:t>
            </a:r>
            <a:r>
              <a:rPr lang="fr-FR" dirty="0"/>
              <a:t> définissent les besoins de stockage des machines virtuelles :</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Elles </a:t>
            </a:r>
            <a:r>
              <a:rPr lang="fr-FR" dirty="0" err="1"/>
              <a:t>déterminentla</a:t>
            </a:r>
            <a:r>
              <a:rPr lang="fr-FR" dirty="0"/>
              <a:t> manière dont les objets de stockage sont approvisionnés</a:t>
            </a:r>
          </a:p>
          <a:p>
            <a:pPr marL="171450" indent="-171450">
              <a:buFont typeface="Arial" panose="020B0604020202020204" pitchFamily="34" charset="0"/>
              <a:buChar char="•"/>
            </a:pPr>
            <a:r>
              <a:rPr lang="fr-FR" dirty="0"/>
              <a:t>Le niveau de service requis pour les </a:t>
            </a:r>
            <a:r>
              <a:rPr lang="fr-FR" dirty="0" err="1"/>
              <a:t>VM.Les</a:t>
            </a:r>
            <a:r>
              <a:rPr lang="fr-FR" dirty="0"/>
              <a:t> ensembles de règles </a:t>
            </a:r>
            <a:r>
              <a:rPr lang="fr-FR" dirty="0" err="1"/>
              <a:t>vSAN</a:t>
            </a:r>
            <a:r>
              <a:rPr lang="fr-FR" dirty="0"/>
              <a:t> : </a:t>
            </a:r>
          </a:p>
          <a:p>
            <a:pPr marL="171450" indent="-171450">
              <a:buFont typeface="Arial" panose="020B0604020202020204" pitchFamily="34" charset="0"/>
              <a:buChar char="•"/>
            </a:pPr>
            <a:r>
              <a:rPr lang="fr-FR" dirty="0"/>
              <a:t>Les règles sont spécifiques aux clusters </a:t>
            </a:r>
            <a:r>
              <a:rPr lang="fr-FR" dirty="0" err="1"/>
              <a:t>vSAN</a:t>
            </a:r>
            <a:r>
              <a:rPr lang="fr-FR" dirty="0"/>
              <a:t>. </a:t>
            </a:r>
          </a:p>
          <a:p>
            <a:pPr marL="171450" indent="-171450">
              <a:buFont typeface="Arial" panose="020B0604020202020204" pitchFamily="34" charset="0"/>
              <a:buChar char="•"/>
            </a:pPr>
            <a:r>
              <a:rPr lang="fr-FR" dirty="0"/>
              <a:t>Incluent des règles de placement qui décrivent les besoins de stockage des VM Lorsque vous configurez une politique de stockage VM, l'interface utilisateur vSphere affiche les magasins de données compatibles avec les capacités de la politique.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 Une fois créée, lorsqu'une politique de stockage VM est affectée à une VM, les magasins de données sont regroupés en catégories compatibles et incompatibles. </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Si vous affectez une VM à un magasin de données incompatible avec la politique de stockage, la VM reste dans un état de non-conformité.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En utilisant les politiques de stockage des VM, vous pouvez facilement voir quel stockage est compatible ou incompatible.</a:t>
            </a:r>
            <a:endParaRPr lang="en-US" dirty="0"/>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29</a:t>
            </a:fld>
            <a:endParaRPr lang="en-US"/>
          </a:p>
        </p:txBody>
      </p:sp>
    </p:spTree>
    <p:extLst>
      <p:ext uri="{BB962C8B-B14F-4D97-AF65-F5344CB8AC3E}">
        <p14:creationId xmlns:p14="http://schemas.microsoft.com/office/powerpoint/2010/main" val="340439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Surveillance de la gestion basée sur la politique de stockage Une politique de stockage définit un ensemble d'exigences en matière de capacités pour les machines virtuelles : </a:t>
            </a:r>
          </a:p>
          <a:p>
            <a:endParaRPr lang="fr-FR" dirty="0"/>
          </a:p>
          <a:p>
            <a:pPr marL="171450" indent="-171450">
              <a:buFontTx/>
              <a:buChar char="-"/>
            </a:pPr>
            <a:r>
              <a:rPr lang="fr-FR" dirty="0"/>
              <a:t>Les politiques de stockage sont basées sur les capacités de </a:t>
            </a:r>
            <a:r>
              <a:rPr lang="fr-FR" dirty="0" err="1"/>
              <a:t>vSAN</a:t>
            </a:r>
            <a:r>
              <a:rPr lang="fr-FR" dirty="0"/>
              <a:t>. </a:t>
            </a:r>
          </a:p>
          <a:p>
            <a:pPr marL="171450" indent="-171450">
              <a:buFontTx/>
              <a:buChar char="-"/>
            </a:pPr>
            <a:r>
              <a:rPr lang="fr-FR" dirty="0"/>
              <a:t>Les règles de stockage ne peuvent pas être supprimées lorsqu'elles sont utilisées. </a:t>
            </a:r>
          </a:p>
          <a:p>
            <a:pPr marL="171450" indent="-171450">
              <a:buFontTx/>
              <a:buChar char="-"/>
            </a:pPr>
            <a:r>
              <a:rPr lang="fr-FR" dirty="0"/>
              <a:t>La conformité des politiques de stockage est contrôlée par </a:t>
            </a:r>
            <a:r>
              <a:rPr lang="fr-FR" dirty="0" err="1"/>
              <a:t>vSAN</a:t>
            </a:r>
            <a:r>
              <a:rPr lang="fr-FR" dirty="0"/>
              <a:t>. </a:t>
            </a:r>
          </a:p>
          <a:p>
            <a:pPr marL="171450" indent="-171450">
              <a:buFontTx/>
              <a:buChar char="-"/>
            </a:pPr>
            <a:endParaRPr lang="fr-FR" dirty="0"/>
          </a:p>
          <a:p>
            <a:pPr marL="0" indent="0">
              <a:buFontTx/>
              <a:buNone/>
            </a:pPr>
            <a:r>
              <a:rPr lang="fr-FR" dirty="0" err="1"/>
              <a:t>vSAN</a:t>
            </a:r>
            <a:r>
              <a:rPr lang="fr-FR" dirty="0"/>
              <a:t> surveille et signale la conformité de la politique pendant le cycle de vie de la VM. </a:t>
            </a:r>
          </a:p>
          <a:p>
            <a:pPr marL="0" indent="0">
              <a:buFontTx/>
              <a:buNone/>
            </a:pPr>
            <a:r>
              <a:rPr lang="fr-FR" dirty="0" err="1"/>
              <a:t>vSAN</a:t>
            </a:r>
            <a:r>
              <a:rPr lang="fr-FR" dirty="0"/>
              <a:t> prend des mesures correctives Si une politique devient non conforme, </a:t>
            </a:r>
            <a:r>
              <a:rPr lang="fr-FR" dirty="0" err="1"/>
              <a:t>vSAN</a:t>
            </a:r>
            <a:r>
              <a:rPr lang="fr-FR" dirty="0"/>
              <a:t> reconfigure les données des machines virtuelles concernées et optimise l'utilisation des ressources dans l'ensemble du cluster. </a:t>
            </a:r>
          </a:p>
          <a:p>
            <a:pPr marL="0" indent="0">
              <a:buFontTx/>
              <a:buNone/>
            </a:pPr>
            <a:endParaRPr lang="fr-FR" dirty="0"/>
          </a:p>
          <a:p>
            <a:pPr marL="0" indent="0">
              <a:buFontTx/>
              <a:buNone/>
            </a:pPr>
            <a:r>
              <a:rPr lang="fr-FR" dirty="0"/>
              <a:t>Il n'est pas nécessaire de planifier ces options</a:t>
            </a:r>
          </a:p>
          <a:p>
            <a:pPr marL="0" indent="0">
              <a:buFontTx/>
              <a:buNone/>
            </a:pPr>
            <a:endParaRPr lang="fr-FR" dirty="0"/>
          </a:p>
          <a:p>
            <a:pPr marL="0" indent="0">
              <a:buFontTx/>
              <a:buNone/>
            </a:pPr>
            <a:r>
              <a:rPr lang="fr-FR" dirty="0"/>
              <a:t>Les opérations quotidiennes standard, telles que les processus de reconfiguration, ont un effet minime sur la charge de travail normale et sont prises en compte dans les meilleures pratiques de VMware.</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30</a:t>
            </a:fld>
            <a:endParaRPr lang="en-US"/>
          </a:p>
        </p:txBody>
      </p:sp>
    </p:spTree>
    <p:extLst>
      <p:ext uri="{BB962C8B-B14F-4D97-AF65-F5344CB8AC3E}">
        <p14:creationId xmlns:p14="http://schemas.microsoft.com/office/powerpoint/2010/main" val="2781552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Outre les objets du datastore eux-mêmes, les politiques de stockage ont une grande influence sur la planification du datastore </a:t>
            </a:r>
            <a:r>
              <a:rPr lang="fr-FR" dirty="0" err="1"/>
              <a:t>vSAN</a:t>
            </a:r>
            <a:r>
              <a:rPr lang="fr-FR" dirty="0"/>
              <a:t>. </a:t>
            </a:r>
          </a:p>
          <a:p>
            <a:endParaRPr lang="fr-FR" dirty="0"/>
          </a:p>
          <a:p>
            <a:r>
              <a:rPr lang="fr-FR" dirty="0"/>
              <a:t>Les politiques de stockage sont créées à l'aide d'une ou plusieurs règles </a:t>
            </a:r>
            <a:r>
              <a:rPr lang="fr-FR" dirty="0" err="1"/>
              <a:t>vSAN</a:t>
            </a:r>
            <a:r>
              <a:rPr lang="fr-FR" dirty="0"/>
              <a:t>. </a:t>
            </a:r>
          </a:p>
          <a:p>
            <a:endParaRPr lang="fr-FR" dirty="0"/>
          </a:p>
          <a:p>
            <a:r>
              <a:rPr lang="fr-FR" dirty="0"/>
              <a:t>Comme les règles de stockage </a:t>
            </a:r>
            <a:r>
              <a:rPr lang="fr-FR" dirty="0" err="1"/>
              <a:t>vSAN</a:t>
            </a:r>
            <a:r>
              <a:rPr lang="fr-FR" dirty="0"/>
              <a:t> sont essentielles pour déterminer les besoins du datastore en termes d'objets et de composants, le choix de la règle appliquée à la majorité des objets est une considération importante lors de la planification du déploiement et peut avoir un impact significatif sur l'architecture d'un datastore. </a:t>
            </a:r>
          </a:p>
          <a:p>
            <a:endParaRPr lang="fr-FR" dirty="0"/>
          </a:p>
          <a:p>
            <a:r>
              <a:rPr lang="fr-FR" dirty="0"/>
              <a:t>La politique de stockage </a:t>
            </a:r>
            <a:r>
              <a:rPr lang="fr-FR" dirty="0" err="1"/>
              <a:t>vSAN</a:t>
            </a:r>
            <a:r>
              <a:rPr lang="fr-FR" dirty="0"/>
              <a:t> par défaut est créée et mise en œuvre lorsque </a:t>
            </a:r>
            <a:r>
              <a:rPr lang="fr-FR" dirty="0" err="1"/>
              <a:t>vSAN</a:t>
            </a:r>
            <a:r>
              <a:rPr lang="fr-FR" dirty="0"/>
              <a:t> est activé sur un cluster. </a:t>
            </a:r>
          </a:p>
          <a:p>
            <a:endParaRPr lang="fr-FR" dirty="0"/>
          </a:p>
          <a:p>
            <a:r>
              <a:rPr lang="fr-FR" dirty="0"/>
              <a:t>Cette politique contient un ensemble de règles dont toutes les valeurs par défaut sont définies. </a:t>
            </a:r>
          </a:p>
          <a:p>
            <a:endParaRPr lang="fr-FR" dirty="0"/>
          </a:p>
          <a:p>
            <a:r>
              <a:rPr lang="fr-FR" dirty="0"/>
              <a:t>Une VM à laquelle la politique par défaut est appliquée prend en charge une seule défaillance et est répartie sur un seul disque.</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31</a:t>
            </a:fld>
            <a:endParaRPr lang="en-US"/>
          </a:p>
        </p:txBody>
      </p:sp>
    </p:spTree>
    <p:extLst>
      <p:ext uri="{BB962C8B-B14F-4D97-AF65-F5344CB8AC3E}">
        <p14:creationId xmlns:p14="http://schemas.microsoft.com/office/powerpoint/2010/main" val="2713681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4</a:t>
            </a:fld>
            <a:endParaRPr lang="en-US"/>
          </a:p>
        </p:txBody>
      </p:sp>
    </p:spTree>
    <p:extLst>
      <p:ext uri="{BB962C8B-B14F-4D97-AF65-F5344CB8AC3E}">
        <p14:creationId xmlns:p14="http://schemas.microsoft.com/office/powerpoint/2010/main" val="1195030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configuration </a:t>
            </a:r>
            <a:r>
              <a:rPr lang="fr-FR" dirty="0" err="1"/>
              <a:t>Failures</a:t>
            </a:r>
            <a:r>
              <a:rPr lang="fr-FR" dirty="0"/>
              <a:t> to </a:t>
            </a:r>
            <a:r>
              <a:rPr lang="fr-FR" dirty="0" err="1"/>
              <a:t>Tolerate</a:t>
            </a:r>
            <a:r>
              <a:rPr lang="fr-FR" dirty="0"/>
              <a:t> a un effet significatif sur la planification du datastore. </a:t>
            </a:r>
          </a:p>
          <a:p>
            <a:endParaRPr lang="fr-FR" dirty="0"/>
          </a:p>
          <a:p>
            <a:r>
              <a:rPr lang="fr-FR" dirty="0"/>
              <a:t>Le nombre de FTT et la méthode utilisée sont importants pour déterminer le nombre de composants déployés dans le magasin de données, la capacité consommée et la manière dont les données sont distribuées. </a:t>
            </a:r>
          </a:p>
          <a:p>
            <a:endParaRPr lang="fr-FR" dirty="0"/>
          </a:p>
          <a:p>
            <a:r>
              <a:rPr lang="fr-FR" dirty="0"/>
              <a:t>Le nombre de défaillances à tolérer impose à l'objet de stockage de rester disponible après un nombre spécifié de défaillances correspondant au nombre de défaillances d'hôtes ou de lecteurs dans le cluster.</a:t>
            </a:r>
          </a:p>
          <a:p>
            <a:endParaRPr lang="fr-FR" dirty="0"/>
          </a:p>
          <a:p>
            <a:r>
              <a:rPr lang="fr-FR" dirty="0"/>
              <a:t>Cette valeur indique que les configurations doivent contenir au moins un nombre de défaillances à tolérer + 1 réplique. </a:t>
            </a:r>
          </a:p>
          <a:p>
            <a:endParaRPr lang="fr-FR" dirty="0"/>
          </a:p>
          <a:p>
            <a:r>
              <a:rPr lang="fr-FR" dirty="0"/>
              <a:t>Les témoins garantissent que les données de l'objet sont disponibles même si le nombre spécifié de défaillances de l'hôte se produit. </a:t>
            </a:r>
          </a:p>
          <a:p>
            <a:endParaRPr lang="fr-FR" dirty="0"/>
          </a:p>
          <a:p>
            <a:r>
              <a:rPr lang="fr-FR" dirty="0"/>
              <a:t>Si le nombre de défaillances à tolérer est configuré à 1, l'objet ne peut pas persister s'il est affecté par une défaillance simultanée d'un disque sur un hôte et une défaillance du réseau sur un deuxième hôte. </a:t>
            </a:r>
          </a:p>
          <a:p>
            <a:endParaRPr lang="fr-FR" dirty="0"/>
          </a:p>
          <a:p>
            <a:r>
              <a:rPr lang="fr-FR" dirty="0"/>
              <a:t>La tolérance aux pannes et la configuration de la méthode :</a:t>
            </a:r>
          </a:p>
          <a:p>
            <a:endParaRPr lang="fr-FR" dirty="0"/>
          </a:p>
          <a:p>
            <a:pPr marL="171450" indent="-171450">
              <a:buFontTx/>
              <a:buChar char="-"/>
            </a:pPr>
            <a:r>
              <a:rPr lang="fr-FR" dirty="0"/>
              <a:t>RAID 1 est utilisé pour les objets lorsque le nombre de défaillances à tolérer est de 1, 2 ou 3.</a:t>
            </a:r>
          </a:p>
          <a:p>
            <a:pPr marL="171450" indent="-171450">
              <a:buFontTx/>
              <a:buChar char="-"/>
            </a:pPr>
            <a:r>
              <a:rPr lang="fr-FR" dirty="0"/>
              <a:t>RAID 5 est utilisé pour les objets lorsque le nombre de défaillances à tolérer est de 1.</a:t>
            </a:r>
          </a:p>
          <a:p>
            <a:pPr marL="0" indent="0">
              <a:buFontTx/>
              <a:buNone/>
            </a:pPr>
            <a:r>
              <a:rPr lang="fr-FR" dirty="0"/>
              <a:t>- RAID 6 est utilisé pour les objets lorsque le nombre de défaillances à tolérer est de 2.</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32</a:t>
            </a:fld>
            <a:endParaRPr lang="en-US"/>
          </a:p>
        </p:txBody>
      </p:sp>
    </p:spTree>
    <p:extLst>
      <p:ext uri="{BB962C8B-B14F-4D97-AF65-F5344CB8AC3E}">
        <p14:creationId xmlns:p14="http://schemas.microsoft.com/office/powerpoint/2010/main" val="624398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Le nombre de défaillances tolérées par un objet est directement lié au nombre d'objets et de composants créés. </a:t>
            </a:r>
          </a:p>
          <a:p>
            <a:endParaRPr lang="fr-FR" b="1" dirty="0"/>
          </a:p>
          <a:p>
            <a:r>
              <a:rPr lang="fr-FR" b="1" dirty="0"/>
              <a:t>Dans cet exemple, </a:t>
            </a:r>
            <a:r>
              <a:rPr lang="fr-FR" b="1" dirty="0" err="1"/>
              <a:t>vSAN</a:t>
            </a:r>
            <a:r>
              <a:rPr lang="fr-FR" b="1" dirty="0"/>
              <a:t> utilise RAID 1 pour garantir la disponibilité des données : </a:t>
            </a:r>
          </a:p>
          <a:p>
            <a:endParaRPr lang="fr-FR" b="1" dirty="0"/>
          </a:p>
          <a:p>
            <a:pPr marL="171450" indent="-171450">
              <a:buFontTx/>
              <a:buChar char="-"/>
            </a:pPr>
            <a:r>
              <a:rPr lang="fr-FR" b="1" dirty="0"/>
              <a:t>Pour n défaillances tolérées, n+1 copies de l'objet sont créées. </a:t>
            </a:r>
          </a:p>
          <a:p>
            <a:pPr marL="171450" indent="-171450">
              <a:buFontTx/>
              <a:buChar char="-"/>
            </a:pPr>
            <a:r>
              <a:rPr lang="fr-FR" b="1" dirty="0"/>
              <a:t>Pour n défaillances tolérées, 2n+1 hôtes contribuant au stockage sont nécessaires. </a:t>
            </a:r>
          </a:p>
          <a:p>
            <a:pPr marL="171450" indent="-171450">
              <a:buFontTx/>
              <a:buChar char="-"/>
            </a:pPr>
            <a:r>
              <a:rPr lang="fr-FR" b="1" dirty="0"/>
              <a:t>Le nombre de défaillances tolérées par défaut est de 1. </a:t>
            </a:r>
          </a:p>
          <a:p>
            <a:pPr marL="171450" indent="-171450">
              <a:buFontTx/>
              <a:buChar char="-"/>
            </a:pPr>
            <a:r>
              <a:rPr lang="fr-FR" b="1" dirty="0"/>
              <a:t>Les nombres possibles de défaillances à tolérer sont compris entre 0 et 3. </a:t>
            </a:r>
          </a:p>
          <a:p>
            <a:pPr marL="171450" indent="-171450">
              <a:buFontTx/>
              <a:buChar char="-"/>
            </a:pPr>
            <a:endParaRPr lang="fr-FR" b="1" dirty="0"/>
          </a:p>
          <a:p>
            <a:pPr marL="0" indent="0">
              <a:buFontTx/>
              <a:buNone/>
            </a:pPr>
            <a:r>
              <a:rPr lang="fr-FR" b="1" dirty="0"/>
              <a:t>Dans l'exemple, l'objet VMDK tolère 1 défaillance (FTT 1) et utilise RAID 1 (Mirroring) pour se protéger de cette défaillance, ce qui signifie qu'un objet est représenté par 3 composants sur le datastore. </a:t>
            </a:r>
          </a:p>
          <a:p>
            <a:pPr marL="0" indent="0">
              <a:buFontTx/>
              <a:buNone/>
            </a:pPr>
            <a:endParaRPr lang="fr-FR" b="1" dirty="0"/>
          </a:p>
          <a:p>
            <a:pPr marL="0" indent="0">
              <a:buFontTx/>
              <a:buNone/>
            </a:pPr>
            <a:r>
              <a:rPr lang="fr-FR" b="1" dirty="0"/>
              <a:t>Comme </a:t>
            </a:r>
            <a:r>
              <a:rPr lang="fr-FR" b="1" dirty="0" err="1"/>
              <a:t>vSAN</a:t>
            </a:r>
            <a:r>
              <a:rPr lang="fr-FR" b="1" dirty="0"/>
              <a:t> assure cette protection à l'aide de la mise en miroir, deux copies complètes des données existent, de sorte qu'une copie reste en place si l'autre devient inaccessible.</a:t>
            </a:r>
            <a:endParaRPr lang="en-US" b="1" dirty="0"/>
          </a:p>
        </p:txBody>
      </p:sp>
      <p:sp>
        <p:nvSpPr>
          <p:cNvPr id="4" name="Slide Number Placeholder 3"/>
          <p:cNvSpPr>
            <a:spLocks noGrp="1"/>
          </p:cNvSpPr>
          <p:nvPr>
            <p:ph type="sldNum" sz="quarter" idx="5"/>
          </p:nvPr>
        </p:nvSpPr>
        <p:spPr/>
        <p:txBody>
          <a:bodyPr/>
          <a:lstStyle/>
          <a:p>
            <a:fld id="{124B602B-C9D5-49D0-8060-B56581981860}" type="slidenum">
              <a:rPr lang="en-US" smtClean="0"/>
              <a:t>33</a:t>
            </a:fld>
            <a:endParaRPr lang="en-US"/>
          </a:p>
        </p:txBody>
      </p:sp>
    </p:spTree>
    <p:extLst>
      <p:ext uri="{BB962C8B-B14F-4D97-AF65-F5344CB8AC3E}">
        <p14:creationId xmlns:p14="http://schemas.microsoft.com/office/powerpoint/2010/main" val="1299857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Capacité totale requise sans tenir compte de la déduplication ou de la compression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Assurez-vous que l'</a:t>
            </a:r>
            <a:r>
              <a:rPr lang="fr-FR" dirty="0" err="1"/>
              <a:t>Erasure</a:t>
            </a:r>
            <a:r>
              <a:rPr lang="fr-FR" dirty="0"/>
              <a:t> Coding permet un gain d'espace significatif par rapport à la mise en miroir.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gain d'espace offert par l'utilisation du RAID 5 (</a:t>
            </a:r>
            <a:r>
              <a:rPr lang="fr-FR" dirty="0" err="1"/>
              <a:t>erasure</a:t>
            </a:r>
            <a:r>
              <a:rPr lang="fr-FR" dirty="0"/>
              <a:t> </a:t>
            </a:r>
            <a:r>
              <a:rPr lang="fr-FR" dirty="0" err="1"/>
              <a:t>coding</a:t>
            </a:r>
            <a:r>
              <a:rPr lang="fr-FR" dirty="0"/>
              <a:t>) est inférieur de 33 % à celui de la mise en miroir.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gain d'espace offert par l'utilisation du RAID 6 (</a:t>
            </a:r>
            <a:r>
              <a:rPr lang="fr-FR" dirty="0" err="1"/>
              <a:t>erasure</a:t>
            </a:r>
            <a:r>
              <a:rPr lang="fr-FR" dirty="0"/>
              <a:t> </a:t>
            </a:r>
            <a:r>
              <a:rPr lang="fr-FR" dirty="0" err="1"/>
              <a:t>coding</a:t>
            </a:r>
            <a:r>
              <a:rPr lang="fr-FR" dirty="0"/>
              <a:t>) est inférieur de 50 % à celui de la mise en miroir.</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34</a:t>
            </a:fld>
            <a:endParaRPr lang="en-US"/>
          </a:p>
        </p:txBody>
      </p:sp>
    </p:spTree>
    <p:extLst>
      <p:ext uri="{BB962C8B-B14F-4D97-AF65-F5344CB8AC3E}">
        <p14:creationId xmlns:p14="http://schemas.microsoft.com/office/powerpoint/2010/main" val="927409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Lors de la planification d'un cluster, les bandes contribuent directement au nombre de composants qui constituent un objet </a:t>
            </a:r>
            <a:r>
              <a:rPr lang="fr-FR" dirty="0" err="1"/>
              <a:t>vSAN</a:t>
            </a:r>
            <a:r>
              <a:rPr lang="fr-FR" dirty="0"/>
              <a:t> et à l'augmentation des besoins en périphériques de capacité et en groupes de disques.</a:t>
            </a:r>
            <a:endParaRPr lang="en-US" dirty="0"/>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35</a:t>
            </a:fld>
            <a:endParaRPr lang="en-US"/>
          </a:p>
        </p:txBody>
      </p:sp>
    </p:spTree>
    <p:extLst>
      <p:ext uri="{BB962C8B-B14F-4D97-AF65-F5344CB8AC3E}">
        <p14:creationId xmlns:p14="http://schemas.microsoft.com/office/powerpoint/2010/main" val="28612129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provisionnement forcé permet de créer un objet même si le cluster ne dispose pas de ressources suffisantes. </a:t>
            </a:r>
          </a:p>
          <a:p>
            <a:endParaRPr lang="fr-FR" dirty="0"/>
          </a:p>
          <a:p>
            <a:r>
              <a:rPr lang="fr-FR" dirty="0" err="1"/>
              <a:t>vSAN</a:t>
            </a:r>
            <a:r>
              <a:rPr lang="fr-FR" dirty="0"/>
              <a:t> rend l'objet conforme lorsque des ressources supplémentaires sont ajoutées.</a:t>
            </a:r>
          </a:p>
          <a:p>
            <a:endParaRPr lang="fr-FR" dirty="0"/>
          </a:p>
          <a:p>
            <a:r>
              <a:rPr lang="fr-FR" dirty="0"/>
              <a:t>Il comporte également des considérations supplémentaires à prendre en compte lors de la planification du datastore :</a:t>
            </a:r>
          </a:p>
          <a:p>
            <a:endParaRPr lang="fr-FR" dirty="0"/>
          </a:p>
          <a:p>
            <a:r>
              <a:rPr lang="fr-FR" dirty="0"/>
              <a:t>Le placement des hôtes en mode maintenance peut affecter l'accessibilité d'une VM sans tolérance de panne.</a:t>
            </a:r>
          </a:p>
          <a:p>
            <a:r>
              <a:rPr lang="fr-FR" dirty="0"/>
              <a:t>Le placement d'un hôte en mode maintenance peut affecter les performances du cluster si un grand nombre de machines force-provisionnées doivent être déplacées.</a:t>
            </a:r>
          </a:p>
          <a:p>
            <a:endParaRPr lang="fr-FR" dirty="0"/>
          </a:p>
          <a:p>
            <a:r>
              <a:rPr lang="fr-FR" dirty="0"/>
              <a:t>Tenez compte des ressources consommées par les machines virtuelles non conformes lorsque vous ajoutez des ressources au cluster.</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36</a:t>
            </a:fld>
            <a:endParaRPr lang="en-US"/>
          </a:p>
        </p:txBody>
      </p:sp>
    </p:spTree>
    <p:extLst>
      <p:ext uri="{BB962C8B-B14F-4D97-AF65-F5344CB8AC3E}">
        <p14:creationId xmlns:p14="http://schemas.microsoft.com/office/powerpoint/2010/main" val="574286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Lors de la planification d'un datastore </a:t>
            </a:r>
            <a:r>
              <a:rPr lang="fr-FR" dirty="0" err="1"/>
              <a:t>vSAN</a:t>
            </a:r>
            <a:r>
              <a:rPr lang="fr-FR" dirty="0"/>
              <a:t>, vous devez déterminer si les objets sont provisionnés de manière fine, épaisse ou entre les deux. </a:t>
            </a:r>
          </a:p>
          <a:p>
            <a:endParaRPr lang="fr-FR" dirty="0"/>
          </a:p>
          <a:p>
            <a:r>
              <a:rPr lang="fr-FR" dirty="0"/>
              <a:t>Les machines virtuelles sont provisionnées finement par défaut. </a:t>
            </a:r>
          </a:p>
          <a:p>
            <a:endParaRPr lang="fr-FR" dirty="0"/>
          </a:p>
          <a:p>
            <a:r>
              <a:rPr lang="fr-FR" dirty="0"/>
              <a:t>Le niveau de réservation détermine à la fois la consommation réelle et la consommation logique, ainsi que la déduplication et la compression : </a:t>
            </a:r>
          </a:p>
          <a:p>
            <a:endParaRPr lang="fr-FR" dirty="0"/>
          </a:p>
          <a:p>
            <a:pPr marL="171450" indent="-171450">
              <a:buFontTx/>
              <a:buChar char="-"/>
            </a:pPr>
            <a:r>
              <a:rPr lang="fr-FR" dirty="0"/>
              <a:t>Si la déduplication et la compression sont désactivées, les objets peuvent être provisionnés avec des configurations à 25 %, 50 %, 75 % et épaisses. </a:t>
            </a:r>
          </a:p>
          <a:p>
            <a:pPr marL="171450" indent="-171450">
              <a:buFontTx/>
              <a:buChar char="-"/>
            </a:pPr>
            <a:r>
              <a:rPr lang="fr-FR" dirty="0"/>
              <a:t>Si la déduplication et la compression sont activées, la réservation d'espace est limitée aux configurations épaisses et fines. </a:t>
            </a:r>
          </a:p>
          <a:p>
            <a:pPr marL="171450" indent="-171450">
              <a:buFontTx/>
              <a:buChar char="-"/>
            </a:pPr>
            <a:endParaRPr lang="fr-FR" dirty="0"/>
          </a:p>
          <a:p>
            <a:pPr marL="0" indent="0">
              <a:buFontTx/>
              <a:buNone/>
            </a:pPr>
            <a:r>
              <a:rPr lang="fr-FR" dirty="0"/>
              <a:t>Ceci définit le pourcentage de la taille logique de l'objet de stockage qui est réservé pendant l'initialisation. </a:t>
            </a:r>
          </a:p>
          <a:p>
            <a:pPr marL="0" indent="0">
              <a:buFontTx/>
              <a:buNone/>
            </a:pPr>
            <a:endParaRPr lang="fr-FR" dirty="0"/>
          </a:p>
          <a:p>
            <a:pPr marL="0" indent="0">
              <a:buFontTx/>
              <a:buNone/>
            </a:pPr>
            <a:r>
              <a:rPr lang="fr-FR" dirty="0"/>
              <a:t>L'espace de stockage réservé est dimensionné en profondeur (</a:t>
            </a:r>
            <a:r>
              <a:rPr lang="fr-FR" dirty="0" err="1"/>
              <a:t>lazy</a:t>
            </a:r>
            <a:r>
              <a:rPr lang="fr-FR" dirty="0"/>
              <a:t> zéro) jusqu'à la valeur du paramètre et le reste est dimensionné en profondeur. </a:t>
            </a:r>
          </a:p>
          <a:p>
            <a:pPr marL="0" indent="0">
              <a:buFontTx/>
              <a:buNone/>
            </a:pPr>
            <a:r>
              <a:rPr lang="fr-FR" dirty="0"/>
              <a:t>Le provisionnement </a:t>
            </a:r>
            <a:r>
              <a:rPr lang="fr-FR" dirty="0" err="1"/>
              <a:t>lazy</a:t>
            </a:r>
            <a:r>
              <a:rPr lang="fr-FR" dirty="0"/>
              <a:t> </a:t>
            </a:r>
            <a:r>
              <a:rPr lang="fr-FR" dirty="0" err="1"/>
              <a:t>sero</a:t>
            </a:r>
            <a:r>
              <a:rPr lang="fr-FR" dirty="0"/>
              <a:t> est utilisé dans les calculs de la capacité totale mais ne consomme pas l'espace. </a:t>
            </a:r>
          </a:p>
          <a:p>
            <a:pPr marL="0" indent="0">
              <a:buFontTx/>
              <a:buNone/>
            </a:pPr>
            <a:r>
              <a:rPr lang="fr-FR" dirty="0"/>
              <a:t>La valeur est la quantité minimale de capacité à réserver. </a:t>
            </a:r>
          </a:p>
          <a:p>
            <a:pPr marL="0" indent="0">
              <a:buFontTx/>
              <a:buNone/>
            </a:pPr>
            <a:r>
              <a:rPr lang="fr-FR" dirty="0"/>
              <a:t>La meilleure pratique consiste à éviter d'appliquer une réservation d'espace à l'objet d'origine de la VM, car il ne bénéficiera pas de cette politique. </a:t>
            </a:r>
          </a:p>
          <a:p>
            <a:pPr marL="0" indent="0">
              <a:buFontTx/>
              <a:buNone/>
            </a:pPr>
            <a:endParaRPr lang="fr-FR" dirty="0"/>
          </a:p>
          <a:p>
            <a:pPr marL="0" indent="0">
              <a:buFontTx/>
              <a:buNone/>
            </a:pPr>
            <a:r>
              <a:rPr lang="fr-FR" dirty="0"/>
              <a:t>Lorsqu'elle est utilisée avec la déduplication et la compression, la réservation d'espace objet entraîne une réduction de la capacité disponible, car de l'espace doit être réservé au cas où les blocs ne seraient plus uniques. </a:t>
            </a:r>
          </a:p>
          <a:p>
            <a:pPr marL="0" indent="0">
              <a:buFontTx/>
              <a:buNone/>
            </a:pPr>
            <a:endParaRPr lang="fr-FR" dirty="0"/>
          </a:p>
          <a:p>
            <a:pPr marL="0" indent="0">
              <a:buFontTx/>
              <a:buNone/>
            </a:pPr>
            <a:r>
              <a:rPr lang="fr-FR" dirty="0"/>
              <a:t>Cela n'affecte pas les performances. </a:t>
            </a:r>
          </a:p>
          <a:p>
            <a:pPr marL="0" indent="0">
              <a:buFontTx/>
              <a:buNone/>
            </a:pPr>
            <a:endParaRPr lang="fr-FR" dirty="0"/>
          </a:p>
          <a:p>
            <a:pPr marL="0" indent="0">
              <a:buFontTx/>
              <a:buNone/>
            </a:pPr>
            <a:r>
              <a:rPr lang="fr-FR" dirty="0"/>
              <a:t>Considérons le cas d'utilisation suivant. </a:t>
            </a:r>
          </a:p>
          <a:p>
            <a:pPr marL="0" indent="0">
              <a:buFontTx/>
              <a:buNone/>
            </a:pPr>
            <a:endParaRPr lang="fr-FR" dirty="0"/>
          </a:p>
          <a:p>
            <a:pPr marL="0" indent="0">
              <a:buFontTx/>
              <a:buNone/>
            </a:pPr>
            <a:r>
              <a:rPr lang="fr-FR" dirty="0"/>
              <a:t>L'équipe des opérations construit une nouvelle VM pour une unité commerciale et l'une des exigences est que ses disques soient provisionnés de manière épaisse dès le départ. L'équipe déploie la VM à l'aide d'une stratégie qui réserve l'espace requis pour le VMDK.</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37</a:t>
            </a:fld>
            <a:endParaRPr lang="en-US"/>
          </a:p>
        </p:txBody>
      </p:sp>
    </p:spTree>
    <p:extLst>
      <p:ext uri="{BB962C8B-B14F-4D97-AF65-F5344CB8AC3E}">
        <p14:creationId xmlns:p14="http://schemas.microsoft.com/office/powerpoint/2010/main" val="4094500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baseline="0" dirty="0">
                <a:solidFill>
                  <a:srgbClr val="000000"/>
                </a:solidFill>
                <a:latin typeface="Metropolis Light"/>
              </a:rPr>
              <a:t>La taille des I/O pour la limite d'IOPS est normalisée à 32 KB. (ce qui signifie qu'un morceau de données d'E/S a une taille de 32 Ko).Les limites d'IOPS pour les objets ont deux utilisations principales : </a:t>
            </a:r>
          </a:p>
          <a:p>
            <a:endParaRPr lang="fr-FR" sz="1800" b="0" i="0" u="none" strike="noStrike" baseline="0" dirty="0">
              <a:solidFill>
                <a:srgbClr val="000000"/>
              </a:solidFill>
              <a:latin typeface="Metropolis Light"/>
            </a:endParaRPr>
          </a:p>
          <a:p>
            <a:pPr marL="285750" indent="-285750">
              <a:buFontTx/>
              <a:buChar char="-"/>
            </a:pPr>
            <a:r>
              <a:rPr lang="fr-FR" sz="1800" b="0" i="0" u="none" strike="noStrike" baseline="0" dirty="0">
                <a:solidFill>
                  <a:srgbClr val="000000"/>
                </a:solidFill>
                <a:latin typeface="Metropolis Light"/>
              </a:rPr>
              <a:t>Empêcher les charges de travail d'affecter d'autres charges de travail en consommant trop d'IOPS </a:t>
            </a:r>
          </a:p>
          <a:p>
            <a:pPr marL="285750" indent="-285750">
              <a:buFontTx/>
              <a:buChar char="-"/>
            </a:pPr>
            <a:r>
              <a:rPr lang="fr-FR" sz="1800" b="0" i="0" u="none" strike="noStrike" baseline="0" dirty="0">
                <a:solidFill>
                  <a:srgbClr val="000000"/>
                </a:solidFill>
                <a:latin typeface="Metropolis Light"/>
              </a:rPr>
              <a:t>Créer des normes de service artificielles dans le cadre d'une offre de services à plusieurs niveaux, en utilisant le même pool de ressources. </a:t>
            </a:r>
          </a:p>
          <a:p>
            <a:pPr marL="285750" indent="-285750">
              <a:buFontTx/>
              <a:buChar char="-"/>
            </a:pPr>
            <a:endParaRPr lang="fr-FR" sz="1800" b="0" i="0" u="none" strike="noStrike" baseline="0" dirty="0">
              <a:solidFill>
                <a:srgbClr val="000000"/>
              </a:solidFill>
              <a:latin typeface="Metropolis Light"/>
            </a:endParaRPr>
          </a:p>
          <a:p>
            <a:pPr marL="0" indent="0">
              <a:buFontTx/>
              <a:buNone/>
            </a:pPr>
            <a:r>
              <a:rPr lang="fr-FR" sz="1800" b="0" i="0" u="none" strike="noStrike" baseline="0" dirty="0">
                <a:solidFill>
                  <a:srgbClr val="000000"/>
                </a:solidFill>
                <a:latin typeface="Metropolis Light"/>
              </a:rPr>
              <a:t>Par défaut,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cherche à ajuster dynamiquement les performances en fonction de la demande et à fournir une pondération équitable des ressources disponibles. </a:t>
            </a:r>
          </a:p>
          <a:p>
            <a:pPr marL="0" indent="0">
              <a:buFontTx/>
              <a:buNone/>
            </a:pPr>
            <a:endParaRPr lang="fr-FR" sz="1800" b="0" i="0" u="none" strike="noStrike" baseline="0" dirty="0">
              <a:solidFill>
                <a:srgbClr val="000000"/>
              </a:solidFill>
              <a:latin typeface="Metropolis Light"/>
            </a:endParaRPr>
          </a:p>
          <a:p>
            <a:pPr marL="0" indent="0">
              <a:buFontTx/>
              <a:buNone/>
            </a:pPr>
            <a:r>
              <a:rPr lang="fr-FR" sz="1800" b="0" i="0" u="none" strike="noStrike" baseline="0" dirty="0">
                <a:solidFill>
                  <a:srgbClr val="000000"/>
                </a:solidFill>
                <a:latin typeface="Metropolis Light"/>
              </a:rPr>
              <a:t>Limiter les IOPS d'une ou plusieurs machines virtuelles peut s'avérer avantageux. </a:t>
            </a:r>
          </a:p>
          <a:p>
            <a:pPr marL="0" indent="0">
              <a:buFontTx/>
              <a:buNone/>
            </a:pPr>
            <a:endParaRPr lang="fr-FR" sz="1800" b="0" i="0" u="none" strike="noStrike" baseline="0" dirty="0">
              <a:solidFill>
                <a:srgbClr val="000000"/>
              </a:solidFill>
              <a:latin typeface="Metropolis Light"/>
            </a:endParaRPr>
          </a:p>
          <a:p>
            <a:pPr marL="0" indent="0">
              <a:buFontTx/>
              <a:buNone/>
            </a:pPr>
            <a:r>
              <a:rPr lang="fr-FR" sz="1800" b="0" i="0" u="none" strike="noStrike" baseline="0" dirty="0">
                <a:solidFill>
                  <a:srgbClr val="000000"/>
                </a:solidFill>
                <a:latin typeface="Metropolis Light"/>
              </a:rPr>
              <a:t>Dans les environnements où l'utilisation est à la fois faible et élevée, une VM dont l'utilisation est faible pendant les opérations normales peut changer de modèle et consommer de plus grandes quantités de ressources, empêchant ainsi les autres VM de fonctionner correctement.</a:t>
            </a:r>
            <a:endParaRPr lang="en-US" sz="1800" b="0" i="0" u="none" strike="noStrike" baseline="0" dirty="0">
              <a:solidFill>
                <a:srgbClr val="000000"/>
              </a:solidFill>
              <a:latin typeface="Metropolis Light"/>
            </a:endParaRPr>
          </a:p>
        </p:txBody>
      </p:sp>
      <p:sp>
        <p:nvSpPr>
          <p:cNvPr id="4" name="Slide Number Placeholder 3"/>
          <p:cNvSpPr>
            <a:spLocks noGrp="1"/>
          </p:cNvSpPr>
          <p:nvPr>
            <p:ph type="sldNum" sz="quarter" idx="5"/>
          </p:nvPr>
        </p:nvSpPr>
        <p:spPr/>
        <p:txBody>
          <a:bodyPr/>
          <a:lstStyle/>
          <a:p>
            <a:fld id="{124B602B-C9D5-49D0-8060-B56581981860}" type="slidenum">
              <a:rPr lang="en-US" smtClean="0"/>
              <a:t>38</a:t>
            </a:fld>
            <a:endParaRPr lang="en-US"/>
          </a:p>
        </p:txBody>
      </p:sp>
    </p:spTree>
    <p:extLst>
      <p:ext uri="{BB962C8B-B14F-4D97-AF65-F5344CB8AC3E}">
        <p14:creationId xmlns:p14="http://schemas.microsoft.com/office/powerpoint/2010/main" val="1445404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baseline="0" dirty="0">
                <a:solidFill>
                  <a:srgbClr val="000000"/>
                </a:solidFill>
                <a:latin typeface="Metropolis Light"/>
              </a:rPr>
              <a:t>Le datastore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dispose d'une politique de stockage par défaut configurée avec des paramètres standard pour protéger les données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Cependant, vous pouvez créer des politiques de stockage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personnalisées définies par l'utilisateur.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Lorsqu'un datastore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est créé, une politique par défaut est appliquée.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La politique de stockage par défaut de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présente les caractéristiques suivantes : </a:t>
            </a:r>
          </a:p>
          <a:p>
            <a:endParaRPr lang="fr-FR" sz="1800" b="0" i="0" u="none" strike="noStrike" baseline="0" dirty="0">
              <a:solidFill>
                <a:srgbClr val="000000"/>
              </a:solidFill>
              <a:latin typeface="Metropolis Light"/>
            </a:endParaRPr>
          </a:p>
          <a:p>
            <a:pPr marL="285750" indent="-285750">
              <a:buFontTx/>
              <a:buChar char="-"/>
            </a:pPr>
            <a:r>
              <a:rPr lang="fr-FR" sz="1800" b="0" i="0" u="none" strike="noStrike" baseline="0" dirty="0">
                <a:solidFill>
                  <a:srgbClr val="000000"/>
                </a:solidFill>
                <a:latin typeface="Metropolis Light"/>
              </a:rPr>
              <a:t>Tolère une seule panne </a:t>
            </a:r>
          </a:p>
          <a:p>
            <a:pPr marL="285750" indent="-285750">
              <a:buFontTx/>
              <a:buChar char="-"/>
            </a:pPr>
            <a:r>
              <a:rPr lang="fr-FR" sz="1800" b="0" i="0" u="none" strike="noStrike" baseline="0" dirty="0">
                <a:solidFill>
                  <a:srgbClr val="000000"/>
                </a:solidFill>
                <a:latin typeface="Metropolis Light"/>
              </a:rPr>
              <a:t>Prise en charge d'une seule bande de disque </a:t>
            </a:r>
          </a:p>
          <a:p>
            <a:pPr marL="285750" indent="-285750">
              <a:buFontTx/>
              <a:buChar char="-"/>
            </a:pPr>
            <a:r>
              <a:rPr lang="fr-FR" sz="1800" b="0" i="0" u="none" strike="noStrike" baseline="0" dirty="0">
                <a:solidFill>
                  <a:srgbClr val="000000"/>
                </a:solidFill>
                <a:latin typeface="Metropolis Light"/>
              </a:rPr>
              <a:t>Ne force pas le provisionnement </a:t>
            </a:r>
          </a:p>
          <a:p>
            <a:pPr marL="285750" indent="-285750">
              <a:buFontTx/>
              <a:buChar char="-"/>
            </a:pPr>
            <a:r>
              <a:rPr lang="fr-FR" sz="1800" b="0" i="0" u="none" strike="noStrike" baseline="0" dirty="0">
                <a:solidFill>
                  <a:srgbClr val="000000"/>
                </a:solidFill>
                <a:latin typeface="Metropolis Light"/>
              </a:rPr>
              <a:t>Réserve 0 stockage </a:t>
            </a:r>
          </a:p>
          <a:p>
            <a:pPr marL="285750" indent="-285750">
              <a:buFontTx/>
              <a:buChar char="-"/>
            </a:pPr>
            <a:r>
              <a:rPr lang="fr-FR" sz="1800" b="0" i="0" u="none" strike="noStrike" baseline="0" dirty="0">
                <a:solidFill>
                  <a:srgbClr val="000000"/>
                </a:solidFill>
                <a:latin typeface="Metropolis Light"/>
              </a:rPr>
              <a:t>Réserve 0 cache de lecture flash </a:t>
            </a:r>
          </a:p>
          <a:p>
            <a:pPr marL="285750" indent="-285750">
              <a:buFontTx/>
              <a:buChar char="-"/>
            </a:pPr>
            <a:endParaRPr lang="fr-FR" sz="1800" b="0" i="0" u="none" strike="noStrike" baseline="0" dirty="0">
              <a:solidFill>
                <a:srgbClr val="000000"/>
              </a:solidFill>
              <a:latin typeface="Metropolis Light"/>
            </a:endParaRPr>
          </a:p>
          <a:p>
            <a:pPr marL="0" indent="0">
              <a:buFontTx/>
              <a:buNone/>
            </a:pPr>
            <a:r>
              <a:rPr lang="fr-FR" sz="1800" b="0" i="0" u="none" strike="noStrike" baseline="0" dirty="0">
                <a:solidFill>
                  <a:srgbClr val="000000"/>
                </a:solidFill>
                <a:latin typeface="Metropolis Light"/>
              </a:rPr>
              <a:t>La politique par défaut du datastore s'applique à toutes les machines virtuelles de ce datastore.</a:t>
            </a:r>
          </a:p>
          <a:p>
            <a:pPr marL="0" indent="0">
              <a:buFontTx/>
              <a:buNone/>
            </a:pPr>
            <a:r>
              <a:rPr lang="fr-FR" sz="1800" b="0" i="0" u="none" strike="noStrike" baseline="0" dirty="0">
                <a:solidFill>
                  <a:srgbClr val="000000"/>
                </a:solidFill>
                <a:latin typeface="Metropolis Light"/>
              </a:rPr>
              <a:t>La politique personnalisée de chaque machine virtuelle &gt; remplace la politique par défaut du magasin de données</a:t>
            </a:r>
          </a:p>
          <a:p>
            <a:pPr marL="0" indent="0">
              <a:buFontTx/>
              <a:buNone/>
            </a:pPr>
            <a:r>
              <a:rPr lang="fr-FR" sz="1800" b="0" i="0" u="none" strike="noStrike" baseline="0" dirty="0">
                <a:solidFill>
                  <a:srgbClr val="000000"/>
                </a:solidFill>
                <a:latin typeface="Metropolis Light"/>
              </a:rPr>
              <a:t>L'utilisation de la valeur par défaut réduit les frais généraux liés à l'administration et à la conformité de la politique.</a:t>
            </a:r>
            <a:endParaRPr lang="en-US" sz="1800" b="0" i="0" u="none" strike="noStrike" baseline="0" dirty="0">
              <a:solidFill>
                <a:srgbClr val="000000"/>
              </a:solidFill>
              <a:latin typeface="Metropolis Light"/>
            </a:endParaRPr>
          </a:p>
        </p:txBody>
      </p:sp>
      <p:sp>
        <p:nvSpPr>
          <p:cNvPr id="4" name="Slide Number Placeholder 3"/>
          <p:cNvSpPr>
            <a:spLocks noGrp="1"/>
          </p:cNvSpPr>
          <p:nvPr>
            <p:ph type="sldNum" sz="quarter" idx="5"/>
          </p:nvPr>
        </p:nvSpPr>
        <p:spPr/>
        <p:txBody>
          <a:bodyPr/>
          <a:lstStyle/>
          <a:p>
            <a:fld id="{124B602B-C9D5-49D0-8060-B56581981860}" type="slidenum">
              <a:rPr lang="en-US" smtClean="0"/>
              <a:t>39</a:t>
            </a:fld>
            <a:endParaRPr lang="en-US"/>
          </a:p>
        </p:txBody>
      </p:sp>
    </p:spTree>
    <p:extLst>
      <p:ext uri="{BB962C8B-B14F-4D97-AF65-F5344CB8AC3E}">
        <p14:creationId xmlns:p14="http://schemas.microsoft.com/office/powerpoint/2010/main" val="3816172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Metropolis Light"/>
              </a:rPr>
              <a:t>You can examine each VM to see where its components are physically located. </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When </a:t>
            </a:r>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creates an object for a virtual disk and determines how to distribute the object in the cluster, it considers the following factors: </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 </a:t>
            </a:r>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verifies that </a:t>
            </a:r>
          </a:p>
          <a:p>
            <a:r>
              <a:rPr lang="en-US" sz="1800" b="0" i="0" u="none" strike="noStrike" baseline="0" dirty="0">
                <a:solidFill>
                  <a:srgbClr val="000000"/>
                </a:solidFill>
                <a:latin typeface="Metropolis Light"/>
              </a:rPr>
              <a:t>:the virtual disk requirements are applied according to the VM storage policy</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:the correct cluster resources are used. For example, based on the protection policy, </a:t>
            </a:r>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determines how many replicas to create. The performance policy determines the amount of Flash Read Cache allocated for each replica and how many stripes to create for each replica and where to place them in the cluster. </a:t>
            </a:r>
          </a:p>
          <a:p>
            <a:r>
              <a:rPr lang="en-US" sz="1800" b="0" i="0" u="none" strike="noStrike" baseline="0" dirty="0">
                <a:solidFill>
                  <a:srgbClr val="000000"/>
                </a:solidFill>
                <a:latin typeface="Metropolis Light"/>
              </a:rPr>
              <a:t>:continually monitors and reports the policy compliance status of the virtual disk. If you find any non-compliant policy status, you must troubleshoot and resolve the underlying problem. </a:t>
            </a:r>
          </a:p>
          <a:p>
            <a:endParaRPr lang="en-US" dirty="0"/>
          </a:p>
          <a:p>
            <a:endParaRPr lang="en-US" dirty="0"/>
          </a:p>
          <a:p>
            <a:r>
              <a:rPr lang="en-US" sz="1800" b="0" i="0" u="none" strike="noStrike" baseline="0" dirty="0">
                <a:solidFill>
                  <a:srgbClr val="000000"/>
                </a:solidFill>
                <a:latin typeface="Metropolis Light"/>
              </a:rPr>
              <a:t>The component layout depends on multiple factors, including: </a:t>
            </a:r>
          </a:p>
          <a:p>
            <a:r>
              <a:rPr lang="en-US" sz="1800" b="0" i="0" u="none" strike="noStrike" baseline="0" dirty="0">
                <a:solidFill>
                  <a:srgbClr val="000000"/>
                </a:solidFill>
                <a:latin typeface="Metropolis Light"/>
              </a:rPr>
              <a:t>• Object size </a:t>
            </a:r>
          </a:p>
          <a:p>
            <a:r>
              <a:rPr lang="en-US" sz="1800" b="0" i="0" u="none" strike="noStrike" baseline="0" dirty="0">
                <a:solidFill>
                  <a:srgbClr val="000000"/>
                </a:solidFill>
                <a:latin typeface="Metropolis Light"/>
              </a:rPr>
              <a:t>• Redundancy </a:t>
            </a:r>
          </a:p>
          <a:p>
            <a:r>
              <a:rPr lang="en-US" sz="1800" b="0" i="0" u="none" strike="noStrike" baseline="0" dirty="0">
                <a:solidFill>
                  <a:srgbClr val="000000"/>
                </a:solidFill>
                <a:latin typeface="Metropolis Light"/>
              </a:rPr>
              <a:t>• Stripes </a:t>
            </a:r>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40</a:t>
            </a:fld>
            <a:endParaRPr lang="en-US"/>
          </a:p>
        </p:txBody>
      </p:sp>
    </p:spTree>
    <p:extLst>
      <p:ext uri="{BB962C8B-B14F-4D97-AF65-F5344CB8AC3E}">
        <p14:creationId xmlns:p14="http://schemas.microsoft.com/office/powerpoint/2010/main" val="1681385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Metropolis Light"/>
              </a:rPr>
              <a:t>The compliance status shows whether an object is compliant with its assigned storage policy: </a:t>
            </a:r>
          </a:p>
          <a:p>
            <a:r>
              <a:rPr lang="en-US" sz="1800" b="0" i="0" u="none" strike="noStrike" baseline="0" dirty="0">
                <a:solidFill>
                  <a:srgbClr val="000000"/>
                </a:solidFill>
                <a:latin typeface="Metropolis Light"/>
              </a:rPr>
              <a:t>• Component failure can cause an object to become noncompliant. </a:t>
            </a:r>
          </a:p>
          <a:p>
            <a:r>
              <a:rPr lang="en-US" sz="1800" b="0" i="0" u="none" strike="noStrike" baseline="0" dirty="0">
                <a:solidFill>
                  <a:srgbClr val="000000"/>
                </a:solidFill>
                <a:latin typeface="Metropolis Light"/>
              </a:rPr>
              <a:t>• Noncompliance triggers the VM storage compliance alarm. </a:t>
            </a:r>
          </a:p>
          <a:p>
            <a:r>
              <a:rPr lang="en-US" sz="1800" b="0" i="0" u="none" strike="noStrike" baseline="0" dirty="0">
                <a:solidFill>
                  <a:srgbClr val="000000"/>
                </a:solidFill>
                <a:latin typeface="Metropolis Light"/>
              </a:rPr>
              <a:t>• If an object is noncompliant, troubleshooting is required. </a:t>
            </a:r>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41</a:t>
            </a:fld>
            <a:endParaRPr lang="en-US"/>
          </a:p>
        </p:txBody>
      </p:sp>
    </p:spTree>
    <p:extLst>
      <p:ext uri="{BB962C8B-B14F-4D97-AF65-F5344CB8AC3E}">
        <p14:creationId xmlns:p14="http://schemas.microsoft.com/office/powerpoint/2010/main" val="385745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virtualise le stockage physique local sous forme de disques durs ou de disques SSD sur les hôtes ESXi d'un cluster, en les transformant en un magasin de données unifié. </a:t>
            </a:r>
          </a:p>
          <a:p>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est une fonctionnalité de cluster vSphere que vous pouvez activer sur un cluster existant ou lors de la création d'un cluster, de la même manière que vous activez les fonctionnalités vSphere HA et vSphere DRS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offre un stockage de classe professionnelle qui est robuste, flexible, puissant et facile à utiliser. </a:t>
            </a:r>
          </a:p>
          <a:p>
            <a:endParaRPr lang="fr-FR" sz="1800" b="0" i="0" u="none" strike="noStrike" baseline="0" dirty="0">
              <a:solidFill>
                <a:srgbClr val="000000"/>
              </a:solidFill>
              <a:latin typeface="Metropolis Light"/>
            </a:endParaRPr>
          </a:p>
          <a:p>
            <a:r>
              <a:rPr lang="fr-FR" sz="1800" b="0" i="0" u="none" strike="noStrike" baseline="0" dirty="0">
                <a:solidFill>
                  <a:srgbClr val="000000"/>
                </a:solidFill>
                <a:latin typeface="Metropolis Light"/>
              </a:rPr>
              <a:t>Il regroupe les périphériques de stockage attachés localement pour créer une solution de stockage qui peut fonctionner à la périphérie, au cœur ou dans le nuage, le tout facilement géré par vCenter Server. </a:t>
            </a:r>
            <a:r>
              <a:rPr lang="fr-FR" sz="1800" b="0" i="0" u="none" strike="noStrike" baseline="0" dirty="0" err="1">
                <a:solidFill>
                  <a:srgbClr val="000000"/>
                </a:solidFill>
                <a:latin typeface="Metropolis Light"/>
              </a:rPr>
              <a:t>vSAN</a:t>
            </a:r>
            <a:r>
              <a:rPr lang="fr-FR" sz="1800" b="0" i="0" u="none" strike="noStrike" baseline="0" dirty="0">
                <a:solidFill>
                  <a:srgbClr val="000000"/>
                </a:solidFill>
                <a:latin typeface="Metropolis Light"/>
              </a:rPr>
              <a:t> est intégré directement dans l'hyperviseur.</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5</a:t>
            </a:fld>
            <a:endParaRPr lang="en-US"/>
          </a:p>
        </p:txBody>
      </p:sp>
    </p:spTree>
    <p:extLst>
      <p:ext uri="{BB962C8B-B14F-4D97-AF65-F5344CB8AC3E}">
        <p14:creationId xmlns:p14="http://schemas.microsoft.com/office/powerpoint/2010/main" val="310466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Active: </a:t>
            </a:r>
            <a:r>
              <a:rPr lang="en-US" dirty="0"/>
              <a:t>Healthy and functioning correctly</a:t>
            </a:r>
          </a:p>
          <a:p>
            <a:r>
              <a:rPr lang="en-US" b="1" dirty="0"/>
              <a:t>Reconfiguring: </a:t>
            </a:r>
            <a:r>
              <a:rPr lang="en-US" dirty="0"/>
              <a:t>In the process of applying storage policy changes</a:t>
            </a:r>
          </a:p>
          <a:p>
            <a:r>
              <a:rPr lang="en-US" b="1" dirty="0"/>
              <a:t>Absent: </a:t>
            </a:r>
            <a:r>
              <a:rPr lang="en-US" dirty="0"/>
              <a:t>No longer available because of a failure</a:t>
            </a:r>
          </a:p>
          <a:p>
            <a:r>
              <a:rPr lang="en-US" b="1" dirty="0"/>
              <a:t>Stale: </a:t>
            </a:r>
            <a:r>
              <a:rPr lang="en-US" dirty="0"/>
              <a:t>No longer in sync with other components of the same </a:t>
            </a:r>
            <a:r>
              <a:rPr lang="en-US" dirty="0" err="1"/>
              <a:t>vSAN</a:t>
            </a:r>
            <a:r>
              <a:rPr lang="en-US" dirty="0"/>
              <a:t> object</a:t>
            </a:r>
          </a:p>
          <a:p>
            <a:r>
              <a:rPr lang="en-US" b="1" dirty="0"/>
              <a:t>Degraded: </a:t>
            </a:r>
            <a:r>
              <a:rPr lang="en-US" dirty="0"/>
              <a:t>Not expected to return, because of a detected failure</a:t>
            </a:r>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44</a:t>
            </a:fld>
            <a:endParaRPr lang="en-US"/>
          </a:p>
        </p:txBody>
      </p:sp>
    </p:spTree>
    <p:extLst>
      <p:ext uri="{BB962C8B-B14F-4D97-AF65-F5344CB8AC3E}">
        <p14:creationId xmlns:p14="http://schemas.microsoft.com/office/powerpoint/2010/main" val="2874365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vSAN</a:t>
            </a:r>
            <a:r>
              <a:rPr lang="en-US" dirty="0"/>
              <a:t> waits before rebuilding a disk object after a host is either in a failed state or in maintenance mode. </a:t>
            </a:r>
          </a:p>
          <a:p>
            <a:endParaRPr lang="en-US" dirty="0"/>
          </a:p>
          <a:p>
            <a:r>
              <a:rPr lang="en-US" dirty="0"/>
              <a:t>Because </a:t>
            </a:r>
            <a:r>
              <a:rPr lang="en-US" dirty="0" err="1"/>
              <a:t>vSAN</a:t>
            </a:r>
            <a:r>
              <a:rPr lang="en-US" dirty="0"/>
              <a:t> is uncertain if the failure is transient or permanent, the repair delay value is set to 60 minutes by default.</a:t>
            </a:r>
          </a:p>
          <a:p>
            <a:endParaRPr lang="en-US" dirty="0"/>
          </a:p>
          <a:p>
            <a:endParaRPr lang="en-US" dirty="0"/>
          </a:p>
          <a:p>
            <a:r>
              <a:rPr lang="en-US" sz="1800" b="0" i="0" u="none" strike="noStrike" baseline="0" dirty="0">
                <a:solidFill>
                  <a:srgbClr val="000000"/>
                </a:solidFill>
                <a:latin typeface="Metropolis Light"/>
              </a:rPr>
              <a:t>To repair objects immediately, select the </a:t>
            </a:r>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cluster and select </a:t>
            </a:r>
            <a:r>
              <a:rPr lang="en-US" sz="1800" b="1" i="0" u="none" strike="noStrike" baseline="0" dirty="0">
                <a:solidFill>
                  <a:srgbClr val="000000"/>
                </a:solidFill>
                <a:latin typeface="Metropolis Semi Bold"/>
              </a:rPr>
              <a:t>Monitor </a:t>
            </a:r>
            <a:r>
              <a:rPr lang="en-US" sz="1800" b="0" i="0" u="none" strike="noStrike" baseline="0" dirty="0">
                <a:solidFill>
                  <a:srgbClr val="000000"/>
                </a:solidFill>
                <a:latin typeface="Metropolis Light"/>
              </a:rPr>
              <a:t>&gt; </a:t>
            </a:r>
            <a:r>
              <a:rPr lang="en-US" sz="1800" b="1" i="0" u="none" strike="noStrike" baseline="0" dirty="0" err="1">
                <a:solidFill>
                  <a:srgbClr val="000000"/>
                </a:solidFill>
                <a:latin typeface="Metropolis Semi Bold"/>
              </a:rPr>
              <a:t>vSAN</a:t>
            </a:r>
            <a:r>
              <a:rPr lang="en-US" sz="1800" b="1" i="0" u="none" strike="noStrike" baseline="0" dirty="0">
                <a:solidFill>
                  <a:srgbClr val="000000"/>
                </a:solidFill>
                <a:latin typeface="Metropolis Semi Bold"/>
              </a:rPr>
              <a:t> </a:t>
            </a:r>
            <a:r>
              <a:rPr lang="en-US" sz="1800" b="0" i="0" u="none" strike="noStrike" baseline="0" dirty="0">
                <a:solidFill>
                  <a:srgbClr val="000000"/>
                </a:solidFill>
                <a:latin typeface="Metropolis Light"/>
              </a:rPr>
              <a:t>&gt; </a:t>
            </a:r>
            <a:r>
              <a:rPr lang="en-US" sz="1800" b="1" i="0" u="none" strike="noStrike" baseline="0" dirty="0">
                <a:solidFill>
                  <a:srgbClr val="000000"/>
                </a:solidFill>
                <a:latin typeface="Metropolis Semi Bold"/>
              </a:rPr>
              <a:t>Skyline Health </a:t>
            </a:r>
            <a:r>
              <a:rPr lang="en-US" sz="1800" b="0" i="0" u="none" strike="noStrike" baseline="0" dirty="0">
                <a:solidFill>
                  <a:srgbClr val="000000"/>
                </a:solidFill>
                <a:latin typeface="Metropolis Light"/>
              </a:rPr>
              <a:t>&gt; </a:t>
            </a:r>
            <a:r>
              <a:rPr lang="en-US" sz="1800" b="1" i="0" u="none" strike="noStrike" baseline="0" dirty="0">
                <a:solidFill>
                  <a:srgbClr val="000000"/>
                </a:solidFill>
                <a:latin typeface="Metropolis Semi Bold"/>
              </a:rPr>
              <a:t>Data </a:t>
            </a:r>
            <a:r>
              <a:rPr lang="en-US" sz="1800" b="0" i="0" u="none" strike="noStrike" baseline="0" dirty="0">
                <a:solidFill>
                  <a:srgbClr val="000000"/>
                </a:solidFill>
                <a:latin typeface="Metropolis Light"/>
              </a:rPr>
              <a:t>&gt; </a:t>
            </a:r>
            <a:r>
              <a:rPr lang="en-US" sz="1800" b="1" i="0" u="none" strike="noStrike" baseline="0" dirty="0" err="1">
                <a:solidFill>
                  <a:srgbClr val="000000"/>
                </a:solidFill>
                <a:latin typeface="Metropolis Semi Bold"/>
              </a:rPr>
              <a:t>vSAN</a:t>
            </a:r>
            <a:r>
              <a:rPr lang="en-US" sz="1800" b="1" i="0" u="none" strike="noStrike" baseline="0" dirty="0">
                <a:solidFill>
                  <a:srgbClr val="000000"/>
                </a:solidFill>
                <a:latin typeface="Metropolis Semi Bold"/>
              </a:rPr>
              <a:t> object health </a:t>
            </a:r>
            <a:r>
              <a:rPr lang="en-US" sz="1800" b="0" i="0" u="none" strike="noStrike" baseline="0" dirty="0">
                <a:solidFill>
                  <a:srgbClr val="000000"/>
                </a:solidFill>
                <a:latin typeface="Metropolis Light"/>
              </a:rPr>
              <a:t>&gt; </a:t>
            </a:r>
            <a:r>
              <a:rPr lang="en-US" sz="1800" b="1" i="0" u="none" strike="noStrike" baseline="0" dirty="0">
                <a:solidFill>
                  <a:srgbClr val="000000"/>
                </a:solidFill>
                <a:latin typeface="Metropolis Semi Bold"/>
              </a:rPr>
              <a:t>REPAIR OBJECTS IMMEDIATELY</a:t>
            </a:r>
            <a:r>
              <a:rPr lang="en-US" sz="1800" b="0" i="0" u="none" strike="noStrike" baseline="0" dirty="0">
                <a:solidFill>
                  <a:srgbClr val="000000"/>
                </a:solidFill>
                <a:latin typeface="Metropolis Light"/>
              </a:rPr>
              <a:t>. </a:t>
            </a:r>
          </a:p>
          <a:p>
            <a:endParaRPr lang="en-US" sz="1800" b="0" i="0" u="none" strike="noStrike" baseline="0" dirty="0">
              <a:solidFill>
                <a:srgbClr val="000000"/>
              </a:solidFill>
              <a:latin typeface="Metropolis Light"/>
            </a:endParaRPr>
          </a:p>
        </p:txBody>
      </p:sp>
      <p:sp>
        <p:nvSpPr>
          <p:cNvPr id="4" name="Slide Number Placeholder 3"/>
          <p:cNvSpPr>
            <a:spLocks noGrp="1"/>
          </p:cNvSpPr>
          <p:nvPr>
            <p:ph type="sldNum" sz="quarter" idx="5"/>
          </p:nvPr>
        </p:nvSpPr>
        <p:spPr/>
        <p:txBody>
          <a:bodyPr/>
          <a:lstStyle/>
          <a:p>
            <a:fld id="{124B602B-C9D5-49D0-8060-B56581981860}" type="slidenum">
              <a:rPr lang="en-US" smtClean="0"/>
              <a:t>45</a:t>
            </a:fld>
            <a:endParaRPr lang="en-US"/>
          </a:p>
        </p:txBody>
      </p:sp>
    </p:spTree>
    <p:extLst>
      <p:ext uri="{BB962C8B-B14F-4D97-AF65-F5344CB8AC3E}">
        <p14:creationId xmlns:p14="http://schemas.microsoft.com/office/powerpoint/2010/main" val="3953503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Metropolis Light"/>
              </a:rPr>
              <a:t>The resynchronizing of components can be initiated in two ways. </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Failure handling could take place in multiple scenarios from network, disk, host etc. </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Key Points </a:t>
            </a:r>
          </a:p>
          <a:p>
            <a:r>
              <a:rPr lang="en-US" sz="1800" b="0" i="0" u="none" strike="noStrike" baseline="0" dirty="0">
                <a:solidFill>
                  <a:srgbClr val="000000"/>
                </a:solidFill>
                <a:latin typeface="Metropolis Light"/>
              </a:rPr>
              <a:t>• </a:t>
            </a:r>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can manage failures to ensure that data is highly available. </a:t>
            </a:r>
          </a:p>
          <a:p>
            <a:r>
              <a:rPr lang="en-US" sz="1800" b="0" i="0" u="none" strike="noStrike" baseline="0" dirty="0">
                <a:solidFill>
                  <a:srgbClr val="000000"/>
                </a:solidFill>
                <a:latin typeface="Metropolis Light"/>
              </a:rPr>
              <a:t>• The entire </a:t>
            </a:r>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cluster is used to provide the redundancy. </a:t>
            </a:r>
          </a:p>
          <a:p>
            <a:r>
              <a:rPr lang="en-US" sz="1800" b="0" i="0" u="none" strike="noStrike" baseline="0" dirty="0">
                <a:solidFill>
                  <a:srgbClr val="000000"/>
                </a:solidFill>
                <a:latin typeface="Metropolis Light"/>
              </a:rPr>
              <a:t>• The resynchronizing of components can be failure-initiated or user-initiated. </a:t>
            </a:r>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46</a:t>
            </a:fld>
            <a:endParaRPr lang="en-US"/>
          </a:p>
        </p:txBody>
      </p:sp>
    </p:spTree>
    <p:extLst>
      <p:ext uri="{BB962C8B-B14F-4D97-AF65-F5344CB8AC3E}">
        <p14:creationId xmlns:p14="http://schemas.microsoft.com/office/powerpoint/2010/main" val="1066015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fault domains can spread component redundancy across servers in separate computing racks. By doing so, you can protect the environment from a rack-level failure, such as power and network connectivity loss. </a:t>
            </a:r>
          </a:p>
          <a:p>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requires a minimum of three fault domains. At least one additional fault domain is recommended to ease data resynchronization in the event of unplanned downtime or planned downtime, such as host maintenance or upgrades. </a:t>
            </a:r>
          </a:p>
          <a:p>
            <a:r>
              <a:rPr lang="en-US" sz="1800" b="0" i="0" u="none" strike="noStrike" baseline="0" dirty="0">
                <a:solidFill>
                  <a:srgbClr val="000000"/>
                </a:solidFill>
                <a:latin typeface="Metropolis Light"/>
              </a:rPr>
              <a:t>Each fault domain consists of one or more hosts. </a:t>
            </a:r>
          </a:p>
          <a:p>
            <a:r>
              <a:rPr lang="en-US" sz="1800" b="0" i="0" u="none" strike="noStrike" baseline="0" dirty="0">
                <a:solidFill>
                  <a:srgbClr val="000000"/>
                </a:solidFill>
                <a:latin typeface="Metropolis Light"/>
              </a:rPr>
              <a:t>If fault domains are enabled, </a:t>
            </a:r>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applies the active VM storage policy to the fault domains instead of to the individual hosts. </a:t>
            </a:r>
          </a:p>
          <a:p>
            <a:endParaRPr lang="en-US" sz="1800" b="0" i="0" u="none" strike="noStrike" baseline="0" dirty="0">
              <a:solidFill>
                <a:srgbClr val="000000"/>
              </a:solidFill>
              <a:latin typeface="Metropolis Light"/>
            </a:endParaRPr>
          </a:p>
          <a:p>
            <a:pPr marL="285750" indent="-285750">
              <a:buFont typeface="Arial" panose="020B0604020202020204" pitchFamily="34" charset="0"/>
              <a:buChar char="•"/>
            </a:pPr>
            <a:endParaRPr lang="en-US" sz="1800" b="0" i="0" u="none" strike="noStrike" baseline="0" dirty="0">
              <a:solidFill>
                <a:srgbClr val="000000"/>
              </a:solidFill>
              <a:latin typeface="Metropolis Light"/>
            </a:endParaRPr>
          </a:p>
          <a:p>
            <a:pPr marL="171450" indent="-171450">
              <a:buFont typeface="Arial" panose="020B0604020202020204" pitchFamily="34" charset="0"/>
              <a:buChar char="•"/>
            </a:pPr>
            <a:r>
              <a:rPr lang="en-US" dirty="0"/>
              <a:t>Spreads the component redundancy across racks</a:t>
            </a:r>
          </a:p>
          <a:p>
            <a:pPr marL="171450" indent="-171450">
              <a:buFont typeface="Arial" panose="020B0604020202020204" pitchFamily="34" charset="0"/>
              <a:buChar char="•"/>
            </a:pPr>
            <a:r>
              <a:rPr lang="en-US" dirty="0"/>
              <a:t>Provides Rack-level failure (such as power and network loss)</a:t>
            </a:r>
          </a:p>
          <a:p>
            <a:pPr marL="171450" indent="-171450">
              <a:buFont typeface="Arial" panose="020B0604020202020204" pitchFamily="34" charset="0"/>
              <a:buChar char="•"/>
            </a:pPr>
            <a:r>
              <a:rPr lang="en-US" dirty="0"/>
              <a:t>A Fault Domain contains one or more </a:t>
            </a:r>
            <a:r>
              <a:rPr lang="en-US" dirty="0" err="1"/>
              <a:t>Esxi</a:t>
            </a:r>
            <a:r>
              <a:rPr lang="en-US" dirty="0"/>
              <a:t> hosts, Minimum of 3 FTs required</a:t>
            </a:r>
          </a:p>
          <a:p>
            <a:pPr marL="171450" indent="-171450">
              <a:buFont typeface="Arial" panose="020B0604020202020204" pitchFamily="34" charset="0"/>
              <a:buChar char="•"/>
            </a:pPr>
            <a:r>
              <a:rPr lang="en-US" dirty="0"/>
              <a:t>When enabled, VM storage policies are applied at FT level as opposed to individual hosts. </a:t>
            </a:r>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47</a:t>
            </a:fld>
            <a:endParaRPr lang="en-US"/>
          </a:p>
        </p:txBody>
      </p:sp>
    </p:spTree>
    <p:extLst>
      <p:ext uri="{BB962C8B-B14F-4D97-AF65-F5344CB8AC3E}">
        <p14:creationId xmlns:p14="http://schemas.microsoft.com/office/powerpoint/2010/main" val="1076513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Metropolis Light"/>
              </a:rPr>
              <a:t>Each host in a vSAN cluster is an implicit fault domain by default. </a:t>
            </a:r>
          </a:p>
          <a:p>
            <a:r>
              <a:rPr lang="en-US" sz="1800" b="0" i="0" u="none" strike="noStrike" baseline="0" dirty="0">
                <a:solidFill>
                  <a:srgbClr val="000000"/>
                </a:solidFill>
                <a:latin typeface="Metropolis Light"/>
              </a:rPr>
              <a:t>vSAN distributes data across fault domains (hosts) to provide resilience against drive and host failure. This approach sufficiently provides the correct combination of resilience and flexibility for data placement in a cluster in the most environments </a:t>
            </a: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vSAN includes the ability to configure explicit fault domains that include multiple hosts. </a:t>
            </a:r>
          </a:p>
          <a:p>
            <a:r>
              <a:rPr lang="en-US" sz="1800" b="0" i="0" u="none" strike="noStrike" baseline="0" dirty="0">
                <a:solidFill>
                  <a:srgbClr val="000000"/>
                </a:solidFill>
                <a:latin typeface="Metropolis Light"/>
              </a:rPr>
              <a:t>vSAN distributes data across these fault domains to provide resilience against entire server rack failure resulting from rack power supplies and top-of-rack networking switch failure. </a:t>
            </a:r>
          </a:p>
          <a:p>
            <a:r>
              <a:rPr lang="en-US" sz="1800" b="0" i="0" u="none" strike="noStrike" baseline="0" dirty="0">
                <a:solidFill>
                  <a:srgbClr val="000000"/>
                </a:solidFill>
                <a:latin typeface="Metropolis Light"/>
              </a:rPr>
              <a:t>Explicit fault domains increase availability and ensure that component redundancy of the same object does not exist in the same server rack. </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In this example, you should configure four fault domains, one for each rack to help maintain access to data if an entire server rack failure occurs. </a:t>
            </a:r>
          </a:p>
          <a:p>
            <a:r>
              <a:rPr lang="en-US" sz="1800" b="0" i="0" u="none" strike="noStrike" baseline="0" dirty="0">
                <a:solidFill>
                  <a:srgbClr val="000000"/>
                </a:solidFill>
                <a:latin typeface="Metropolis Light"/>
              </a:rPr>
              <a:t>Standard vSAN clusters using the explicit fault domains feature offer great levels of flexibility to meet the levels of resilience required by an organization. </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48</a:t>
            </a:fld>
            <a:endParaRPr lang="en-US"/>
          </a:p>
        </p:txBody>
      </p:sp>
    </p:spTree>
    <p:extLst>
      <p:ext uri="{BB962C8B-B14F-4D97-AF65-F5344CB8AC3E}">
        <p14:creationId xmlns:p14="http://schemas.microsoft.com/office/powerpoint/2010/main" val="356111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Metropolis Light"/>
              </a:rPr>
              <a:t>For a balanced storage load and fault tolerance when using fault domains, consider the following guidelines: </a:t>
            </a:r>
          </a:p>
          <a:p>
            <a:r>
              <a:rPr lang="en-US" sz="1800" b="0" i="0" u="none" strike="noStrike" baseline="0" dirty="0">
                <a:solidFill>
                  <a:srgbClr val="000000"/>
                </a:solidFill>
                <a:latin typeface="Metropolis Light"/>
              </a:rPr>
              <a:t>• Provide sufficient fault domains to satisfy the failures to tolerate value. </a:t>
            </a:r>
          </a:p>
          <a:p>
            <a:r>
              <a:rPr lang="en-US" sz="1800" b="0" i="0" u="none" strike="noStrike" baseline="0" dirty="0">
                <a:solidFill>
                  <a:srgbClr val="000000"/>
                </a:solidFill>
                <a:latin typeface="Metropolis Light"/>
              </a:rPr>
              <a:t>• Configure a minimum of three fault domains in the vSAN cluster. For best results, configure four or more fault domains. </a:t>
            </a:r>
          </a:p>
          <a:p>
            <a:r>
              <a:rPr lang="en-US" sz="1800" b="0" i="0" u="none" strike="noStrike" baseline="0" dirty="0">
                <a:solidFill>
                  <a:srgbClr val="000000"/>
                </a:solidFill>
                <a:latin typeface="Metropolis Light"/>
              </a:rPr>
              <a:t>• Assign the same number of hosts to each fault domain. </a:t>
            </a:r>
          </a:p>
          <a:p>
            <a:r>
              <a:rPr lang="en-US" sz="1800" b="0" i="0" u="none" strike="noStrike" baseline="0" dirty="0">
                <a:solidFill>
                  <a:srgbClr val="000000"/>
                </a:solidFill>
                <a:latin typeface="Metropolis Light"/>
              </a:rPr>
              <a:t>• Use hosts with uniform configurations. </a:t>
            </a:r>
          </a:p>
          <a:p>
            <a:r>
              <a:rPr lang="en-US" sz="1800" b="0" i="0" u="none" strike="noStrike" baseline="0" dirty="0">
                <a:solidFill>
                  <a:srgbClr val="000000"/>
                </a:solidFill>
                <a:latin typeface="Metropolis Light"/>
              </a:rPr>
              <a:t>• Dedicate one additional fault domain with available capacity for rebuilding data after a failure. </a:t>
            </a:r>
          </a:p>
          <a:p>
            <a:r>
              <a:rPr lang="en-US" sz="1800" b="0" i="0" u="none" strike="noStrike" baseline="0" dirty="0">
                <a:solidFill>
                  <a:srgbClr val="000000"/>
                </a:solidFill>
                <a:latin typeface="Metropolis Light"/>
              </a:rPr>
              <a:t>• A host not included in an explicit fault domain is considered its own fault domain. </a:t>
            </a:r>
          </a:p>
          <a:p>
            <a:r>
              <a:rPr lang="en-US" sz="1800" b="0" i="0" u="none" strike="noStrike" baseline="0" dirty="0">
                <a:solidFill>
                  <a:srgbClr val="000000"/>
                </a:solidFill>
                <a:latin typeface="Metropolis Light"/>
              </a:rPr>
              <a:t>• You do not need to assign every vSAN host to a fault domain. If you decide to use fault domains to protect the vSAN environment, consider creating equal-sized fault domains. </a:t>
            </a:r>
          </a:p>
          <a:p>
            <a:endParaRPr lang="en-US" sz="1800" b="0" i="0" u="none" strike="noStrike" baseline="0" dirty="0">
              <a:solidFill>
                <a:srgbClr val="000000"/>
              </a:solidFill>
              <a:latin typeface="Metropolis Light"/>
            </a:endParaRPr>
          </a:p>
        </p:txBody>
      </p:sp>
      <p:sp>
        <p:nvSpPr>
          <p:cNvPr id="4" name="Slide Number Placeholder 3"/>
          <p:cNvSpPr>
            <a:spLocks noGrp="1"/>
          </p:cNvSpPr>
          <p:nvPr>
            <p:ph type="sldNum" sz="quarter" idx="5"/>
          </p:nvPr>
        </p:nvSpPr>
        <p:spPr/>
        <p:txBody>
          <a:bodyPr/>
          <a:lstStyle/>
          <a:p>
            <a:fld id="{124B602B-C9D5-49D0-8060-B56581981860}" type="slidenum">
              <a:rPr lang="en-US" smtClean="0"/>
              <a:t>49</a:t>
            </a:fld>
            <a:endParaRPr lang="en-US"/>
          </a:p>
        </p:txBody>
      </p:sp>
    </p:spTree>
    <p:extLst>
      <p:ext uri="{BB962C8B-B14F-4D97-AF65-F5344CB8AC3E}">
        <p14:creationId xmlns:p14="http://schemas.microsoft.com/office/powerpoint/2010/main" val="6837874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Metropolis Light"/>
              </a:rPr>
              <a:t>vSAN, in conjunction with vSphere HA, provides a high availability solution for VM workloads. If a host that is running VMs fails, the VMs are restarted on other available hosts in the cluster. </a:t>
            </a:r>
          </a:p>
          <a:p>
            <a:r>
              <a:rPr lang="en-US" sz="1800" b="0" i="0" u="none" strike="noStrike" baseline="0" dirty="0">
                <a:solidFill>
                  <a:srgbClr val="000000"/>
                </a:solidFill>
                <a:latin typeface="Metropolis Light"/>
              </a:rPr>
              <a:t>Requirements for vSAN to operate with vSphere HA: </a:t>
            </a:r>
          </a:p>
          <a:p>
            <a:r>
              <a:rPr lang="en-US" sz="1800" b="0" i="0" u="none" strike="noStrike" baseline="0" dirty="0">
                <a:solidFill>
                  <a:srgbClr val="000000"/>
                </a:solidFill>
                <a:latin typeface="Metropolis Light"/>
              </a:rPr>
              <a:t>• vSphere HA uses the vSAN network for communication. </a:t>
            </a:r>
          </a:p>
          <a:p>
            <a:r>
              <a:rPr lang="en-US" sz="1800" b="0" i="0" u="none" strike="noStrike" baseline="0" dirty="0">
                <a:solidFill>
                  <a:srgbClr val="000000"/>
                </a:solidFill>
                <a:latin typeface="Metropolis Light"/>
              </a:rPr>
              <a:t>• vSphere HA does not use the vSAN datastore as a datastore heart-beating location. External datastores can still be used with this functionality if they exist. </a:t>
            </a:r>
          </a:p>
          <a:p>
            <a:r>
              <a:rPr lang="en-US" sz="1800" b="0" i="0" u="none" strike="noStrike" baseline="0" dirty="0">
                <a:solidFill>
                  <a:srgbClr val="000000"/>
                </a:solidFill>
                <a:latin typeface="Metropolis Light"/>
              </a:rPr>
              <a:t>• vSphere HA must be disabled before configuring vSAN on a cluster. vSphere HA can be enabled only after the vSAN cluster is configured. </a:t>
            </a:r>
          </a:p>
          <a:p>
            <a:endParaRPr lang="en-US" dirty="0"/>
          </a:p>
          <a:p>
            <a:endParaRPr lang="en-US" dirty="0"/>
          </a:p>
          <a:p>
            <a:pPr algn="l"/>
            <a:r>
              <a:rPr lang="en-US" sz="1800" b="0" i="0" u="none" strike="noStrike" baseline="0" dirty="0">
                <a:solidFill>
                  <a:srgbClr val="000000"/>
                </a:solidFill>
                <a:latin typeface="Metropolis Light"/>
              </a:rPr>
              <a:t>To use vSphere HA to provide high availability to the VMs that run on the vSAN cluster, the following requirements must be met: </a:t>
            </a:r>
            <a:endParaRPr lang="en-US" sz="1800" b="0" i="0" u="none" strike="noStrike" baseline="0" dirty="0">
              <a:solidFill>
                <a:srgbClr val="000000"/>
              </a:solidFill>
              <a:latin typeface="Symbol" panose="05050102010706020507" pitchFamily="18" charset="2"/>
            </a:endParaRPr>
          </a:p>
          <a:p>
            <a:r>
              <a:rPr lang="en-US" sz="1800" b="0" i="0" u="none" strike="noStrike" baseline="0" dirty="0">
                <a:solidFill>
                  <a:srgbClr val="000000"/>
                </a:solidFill>
                <a:latin typeface="Symbol" panose="05050102010706020507" pitchFamily="18" charset="2"/>
              </a:rPr>
              <a:t>• </a:t>
            </a:r>
            <a:r>
              <a:rPr lang="en-US" sz="1800" b="0" i="0" u="none" strike="noStrike" baseline="0" dirty="0" err="1">
                <a:solidFill>
                  <a:srgbClr val="000000"/>
                </a:solidFill>
                <a:latin typeface="Metropolis Light"/>
              </a:rPr>
              <a:t>ESXi</a:t>
            </a:r>
            <a:r>
              <a:rPr lang="en-US" sz="1800" b="0" i="0" u="none" strike="noStrike" baseline="0" dirty="0">
                <a:solidFill>
                  <a:srgbClr val="000000"/>
                </a:solidFill>
                <a:latin typeface="Metropolis Light"/>
              </a:rPr>
              <a:t> hosts in the cluster must be version 5.5 U1 or later. </a:t>
            </a:r>
          </a:p>
          <a:p>
            <a:r>
              <a:rPr lang="en-US" sz="1800" b="0" i="0" u="none" strike="noStrike" baseline="0" dirty="0">
                <a:solidFill>
                  <a:srgbClr val="000000"/>
                </a:solidFill>
                <a:latin typeface="Metropolis Light"/>
              </a:rPr>
              <a:t>• vSAN and vSphere HA must be configured in a specific order. </a:t>
            </a:r>
          </a:p>
          <a:p>
            <a:endParaRPr lang="en-US" dirty="0"/>
          </a:p>
          <a:p>
            <a:r>
              <a:rPr lang="en-US" sz="1800" b="0" i="0" u="none" strike="noStrike" baseline="0" dirty="0">
                <a:solidFill>
                  <a:srgbClr val="000000"/>
                </a:solidFill>
                <a:latin typeface="Metropolis Light"/>
              </a:rPr>
              <a:t>When enabling vSphere HA and vSAN on the same cluster, consider the following points to ensure that vSphere HA sees the same network topology as vSAN: </a:t>
            </a:r>
          </a:p>
          <a:p>
            <a:r>
              <a:rPr lang="en-US" sz="1800" b="0" i="0" u="none" strike="noStrike" baseline="0" dirty="0">
                <a:solidFill>
                  <a:srgbClr val="000000"/>
                </a:solidFill>
                <a:latin typeface="Metropolis Light"/>
              </a:rPr>
              <a:t>• vSphere HA </a:t>
            </a:r>
            <a:r>
              <a:rPr lang="en-US" sz="1800" b="0" i="0" u="none" strike="noStrike" baseline="0" dirty="0" err="1">
                <a:solidFill>
                  <a:srgbClr val="000000"/>
                </a:solidFill>
                <a:latin typeface="Metropolis Light"/>
              </a:rPr>
              <a:t>interagent</a:t>
            </a:r>
            <a:r>
              <a:rPr lang="en-US" sz="1800" b="0" i="0" u="none" strike="noStrike" baseline="0" dirty="0">
                <a:solidFill>
                  <a:srgbClr val="000000"/>
                </a:solidFill>
                <a:latin typeface="Metropolis Light"/>
              </a:rPr>
              <a:t> traffic traverses the vSAN network rather than the management network. </a:t>
            </a:r>
          </a:p>
          <a:p>
            <a:r>
              <a:rPr lang="en-US" sz="1800" b="0" i="0" u="none" strike="noStrike" baseline="0" dirty="0">
                <a:solidFill>
                  <a:srgbClr val="000000"/>
                </a:solidFill>
                <a:latin typeface="Metropolis Light"/>
              </a:rPr>
              <a:t>• vSphere HA traffic migrates back to the management network if vSAN is disabled. </a:t>
            </a:r>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50</a:t>
            </a:fld>
            <a:endParaRPr lang="en-US"/>
          </a:p>
        </p:txBody>
      </p:sp>
    </p:spTree>
    <p:extLst>
      <p:ext uri="{BB962C8B-B14F-4D97-AF65-F5344CB8AC3E}">
        <p14:creationId xmlns:p14="http://schemas.microsoft.com/office/powerpoint/2010/main" val="1673447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Recommended values to use when configuring HA on a VSAN cluster </a:t>
            </a:r>
          </a:p>
        </p:txBody>
      </p:sp>
      <p:sp>
        <p:nvSpPr>
          <p:cNvPr id="4" name="Slide Number Placeholder 3"/>
          <p:cNvSpPr>
            <a:spLocks noGrp="1"/>
          </p:cNvSpPr>
          <p:nvPr>
            <p:ph type="sldNum" sz="quarter" idx="5"/>
          </p:nvPr>
        </p:nvSpPr>
        <p:spPr/>
        <p:txBody>
          <a:bodyPr/>
          <a:lstStyle/>
          <a:p>
            <a:fld id="{124B602B-C9D5-49D0-8060-B56581981860}" type="slidenum">
              <a:rPr lang="en-US" smtClean="0"/>
              <a:t>51</a:t>
            </a:fld>
            <a:endParaRPr lang="en-US"/>
          </a:p>
        </p:txBody>
      </p:sp>
    </p:spTree>
    <p:extLst>
      <p:ext uri="{BB962C8B-B14F-4D97-AF65-F5344CB8AC3E}">
        <p14:creationId xmlns:p14="http://schemas.microsoft.com/office/powerpoint/2010/main" val="3872640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vSAN Storage Space Efficiency:</a:t>
            </a:r>
          </a:p>
          <a:p>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As the number of virtual machines increases in the vSAN cluster, you may use vSAN storage space efficiency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These techniques will reduce the amount of space required for storing data and it will save the cost also.</a:t>
            </a:r>
          </a:p>
          <a:p>
            <a:endParaRPr lang="en-US" sz="1800" dirty="0"/>
          </a:p>
          <a:p>
            <a:endParaRPr lang="en-US" sz="1800" dirty="0"/>
          </a:p>
          <a:p>
            <a:r>
              <a:rPr lang="en-US" sz="1800" dirty="0"/>
              <a:t>1</a:t>
            </a:r>
            <a:r>
              <a:rPr lang="en-US" sz="1800" baseline="30000" dirty="0"/>
              <a:t>st</a:t>
            </a:r>
            <a:r>
              <a:rPr lang="en-US" sz="1800" dirty="0"/>
              <a:t> technique:</a:t>
            </a:r>
          </a:p>
          <a:p>
            <a:r>
              <a:rPr lang="en-US" sz="1800" dirty="0"/>
              <a:t>Deduplication and compression:</a:t>
            </a:r>
          </a:p>
          <a:p>
            <a:pPr lvl="1">
              <a:lnSpc>
                <a:spcPct val="125000"/>
              </a:lnSpc>
            </a:pPr>
            <a:r>
              <a:rPr lang="en-US" sz="3200" dirty="0"/>
              <a:t>vSan performs Block Level Deduplication and compression</a:t>
            </a:r>
          </a:p>
          <a:p>
            <a:pPr lvl="1">
              <a:lnSpc>
                <a:spcPct val="125000"/>
              </a:lnSpc>
            </a:pPr>
            <a:r>
              <a:rPr lang="en-US" sz="3200" dirty="0"/>
              <a:t>Deduplication is to remove redundant data blocks</a:t>
            </a:r>
          </a:p>
          <a:p>
            <a:pPr lvl="1">
              <a:lnSpc>
                <a:spcPct val="125000"/>
              </a:lnSpc>
            </a:pPr>
            <a:r>
              <a:rPr lang="en-US" sz="3200" dirty="0"/>
              <a:t>Whereas Compression is to remove duplicate data within the data block.</a:t>
            </a:r>
          </a:p>
          <a:p>
            <a:pPr lvl="1">
              <a:lnSpc>
                <a:spcPct val="125000"/>
              </a:lnSpc>
            </a:pPr>
            <a:r>
              <a:rPr lang="en-US" sz="3200" dirty="0"/>
              <a:t>It can be enabled on the All flash vSan cluster.</a:t>
            </a:r>
          </a:p>
          <a:p>
            <a:pPr lvl="1">
              <a:lnSpc>
                <a:spcPct val="125000"/>
              </a:lnSpc>
            </a:pPr>
            <a:r>
              <a:rPr lang="en-US" sz="3200" dirty="0"/>
              <a:t>User can achieve higher cost savings</a:t>
            </a:r>
          </a:p>
          <a:p>
            <a:endParaRPr lang="en-US" sz="1800" dirty="0"/>
          </a:p>
          <a:p>
            <a:r>
              <a:rPr lang="en-US" sz="1800" dirty="0"/>
              <a:t>----------------------------------------------------------</a:t>
            </a:r>
          </a:p>
          <a:p>
            <a:endParaRPr lang="en-US" sz="1800" dirty="0"/>
          </a:p>
          <a:p>
            <a:r>
              <a:rPr lang="en-US" sz="1800" dirty="0"/>
              <a:t>Second technique, you may enable RAID 5 or RAID 6 erasure coding:</a:t>
            </a:r>
          </a:p>
          <a:p>
            <a:r>
              <a:rPr lang="en-US" sz="1800" dirty="0"/>
              <a:t>Erasure coding can protect the data while using less storage space than the default RAID 1 mirroring. </a:t>
            </a:r>
          </a:p>
          <a:p>
            <a:r>
              <a:rPr lang="en-US" sz="1800" b="0" i="0" u="none" strike="noStrike" baseline="0" dirty="0">
                <a:solidFill>
                  <a:srgbClr val="000000"/>
                </a:solidFill>
                <a:latin typeface="Metropolis Light"/>
              </a:rPr>
              <a:t>Performance will </a:t>
            </a:r>
            <a:r>
              <a:rPr lang="en-US" sz="1800" b="0" i="0" u="none" strike="noStrike" baseline="0" dirty="0" err="1">
                <a:solidFill>
                  <a:srgbClr val="000000"/>
                </a:solidFill>
                <a:latin typeface="Metropolis Light"/>
              </a:rPr>
              <a:t>beless</a:t>
            </a:r>
            <a:r>
              <a:rPr lang="en-US" sz="1800" b="0" i="0" u="none" strike="noStrike" baseline="0" dirty="0">
                <a:solidFill>
                  <a:srgbClr val="000000"/>
                </a:solidFill>
                <a:latin typeface="Metropolis Light"/>
              </a:rPr>
              <a:t> when compared to Raid 1</a:t>
            </a:r>
          </a:p>
        </p:txBody>
      </p:sp>
      <p:sp>
        <p:nvSpPr>
          <p:cNvPr id="4" name="Slide Number Placeholder 3"/>
          <p:cNvSpPr>
            <a:spLocks noGrp="1"/>
          </p:cNvSpPr>
          <p:nvPr>
            <p:ph type="sldNum" sz="quarter" idx="5"/>
          </p:nvPr>
        </p:nvSpPr>
        <p:spPr/>
        <p:txBody>
          <a:bodyPr/>
          <a:lstStyle/>
          <a:p>
            <a:fld id="{124B602B-C9D5-49D0-8060-B56581981860}" type="slidenum">
              <a:rPr lang="en-US" smtClean="0"/>
              <a:t>52</a:t>
            </a:fld>
            <a:endParaRPr lang="en-US"/>
          </a:p>
        </p:txBody>
      </p:sp>
    </p:spTree>
    <p:extLst>
      <p:ext uri="{BB962C8B-B14F-4D97-AF65-F5344CB8AC3E}">
        <p14:creationId xmlns:p14="http://schemas.microsoft.com/office/powerpoint/2010/main" val="3749487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Enabling deduplication and compression:</a:t>
            </a:r>
            <a:br>
              <a:rPr lang="en-US" sz="1800" b="0" i="0" u="none" strike="noStrike" baseline="0" dirty="0">
                <a:solidFill>
                  <a:srgbClr val="000000"/>
                </a:solidFill>
                <a:latin typeface="Metropolis Light"/>
              </a:rPr>
            </a:br>
            <a:endParaRPr lang="en-US" sz="1800" b="0" i="0" u="none" strike="noStrike" baseline="0" dirty="0">
              <a:solidFill>
                <a:srgbClr val="000000"/>
              </a:solidFill>
              <a:latin typeface="Metropoli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Metropolis Light"/>
              </a:rPr>
              <a:t>Deduplication and compression occurs inline when data is written back from the cache tier to the capacity tier. </a:t>
            </a:r>
          </a:p>
          <a:p>
            <a:r>
              <a:rPr lang="en-US" sz="1800" b="0" i="0" u="none" strike="noStrike" baseline="0" dirty="0">
                <a:solidFill>
                  <a:srgbClr val="000000"/>
                </a:solidFill>
                <a:latin typeface="Metropolis Light"/>
              </a:rPr>
              <a:t>It will benefit the workloads with highly redundant data, such as full-clone virtual desktops</a:t>
            </a:r>
          </a:p>
          <a:p>
            <a:r>
              <a:rPr lang="en-US" sz="1800" b="0" i="0" u="none" strike="noStrike" baseline="0" dirty="0">
                <a:solidFill>
                  <a:srgbClr val="000000"/>
                </a:solidFill>
                <a:latin typeface="Metropolis Light"/>
              </a:rPr>
              <a:t>It uses a fixed block size while performing deduplication.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Metropolis Light"/>
              </a:rPr>
              <a:t>It can be enabled on a vSAN all-flash cluster.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Metropolis Light"/>
              </a:rPr>
              <a:t>The compression algorithm is applied after deduplication but before the data is written to the capacity tier. </a:t>
            </a:r>
          </a:p>
          <a:p>
            <a:r>
              <a:rPr lang="en-US" sz="1800" b="0" i="0" u="none" strike="noStrike" baseline="0" dirty="0">
                <a:solidFill>
                  <a:srgbClr val="000000"/>
                </a:solidFill>
                <a:latin typeface="Metropolis Light"/>
              </a:rPr>
              <a:t>It is enabled on cluster level and applied on disk group basis.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Data is stored only if a unique 4K block can be reduced to 2K or less.</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CLICK</a:t>
            </a: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When you enable or disable deduplication and compression, vSAN performs a rolling reformat of every disk group on every host, which involves all data to be evacuated. </a:t>
            </a:r>
          </a:p>
          <a:p>
            <a:r>
              <a:rPr lang="en-US" sz="1800" b="0" i="0" u="none" strike="noStrike" baseline="0" dirty="0">
                <a:solidFill>
                  <a:srgbClr val="000000"/>
                </a:solidFill>
                <a:latin typeface="Metropolis Light"/>
              </a:rPr>
              <a:t>Depending on the data stored on the vSAN datastore, this process might take a long time to complete. </a:t>
            </a: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p:txBody>
      </p:sp>
      <p:sp>
        <p:nvSpPr>
          <p:cNvPr id="4" name="Slide Number Placeholder 3"/>
          <p:cNvSpPr>
            <a:spLocks noGrp="1"/>
          </p:cNvSpPr>
          <p:nvPr>
            <p:ph type="sldNum" sz="quarter" idx="5"/>
          </p:nvPr>
        </p:nvSpPr>
        <p:spPr/>
        <p:txBody>
          <a:bodyPr/>
          <a:lstStyle/>
          <a:p>
            <a:fld id="{124B602B-C9D5-49D0-8060-B56581981860}" type="slidenum">
              <a:rPr lang="en-US" smtClean="0"/>
              <a:t>53</a:t>
            </a:fld>
            <a:endParaRPr lang="en-US"/>
          </a:p>
        </p:txBody>
      </p:sp>
    </p:spTree>
    <p:extLst>
      <p:ext uri="{BB962C8B-B14F-4D97-AF65-F5344CB8AC3E}">
        <p14:creationId xmlns:p14="http://schemas.microsoft.com/office/powerpoint/2010/main" val="190446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datastore est l'unité de base du stockage dans les environnements virtualisés. </a:t>
            </a:r>
          </a:p>
          <a:p>
            <a:endParaRPr lang="fr-FR" dirty="0"/>
          </a:p>
          <a:p>
            <a:r>
              <a:rPr lang="fr-FR" dirty="0"/>
              <a:t>Lorsque vous activez </a:t>
            </a:r>
            <a:r>
              <a:rPr lang="fr-FR" dirty="0" err="1"/>
              <a:t>vSAN</a:t>
            </a:r>
            <a:r>
              <a:rPr lang="fr-FR" dirty="0"/>
              <a:t> sur un cluster, un datastore </a:t>
            </a:r>
            <a:r>
              <a:rPr lang="fr-FR" dirty="0" err="1"/>
              <a:t>vSAN</a:t>
            </a:r>
            <a:r>
              <a:rPr lang="fr-FR" dirty="0"/>
              <a:t> est créé automatiquement. </a:t>
            </a:r>
          </a:p>
          <a:p>
            <a:endParaRPr lang="fr-FR" dirty="0"/>
          </a:p>
          <a:p>
            <a:r>
              <a:rPr lang="fr-FR" dirty="0"/>
              <a:t>Un seul datastore </a:t>
            </a:r>
            <a:r>
              <a:rPr lang="fr-FR" dirty="0" err="1"/>
              <a:t>vSAN</a:t>
            </a:r>
            <a:r>
              <a:rPr lang="fr-FR" dirty="0"/>
              <a:t> est créé, quel que soit le nombre de périphériques de stockage et d'hôtes dans le cluster. </a:t>
            </a:r>
          </a:p>
          <a:p>
            <a:endParaRPr lang="fr-FR" dirty="0"/>
          </a:p>
          <a:p>
            <a:r>
              <a:rPr lang="fr-FR" dirty="0"/>
              <a:t>Le datastore </a:t>
            </a:r>
            <a:r>
              <a:rPr lang="fr-FR" dirty="0" err="1"/>
              <a:t>vSAN</a:t>
            </a:r>
            <a:r>
              <a:rPr lang="fr-FR" dirty="0"/>
              <a:t> apparaît comme un autre datastore dans la liste des datastores disponibles, notamment vSphere Virtual Volumes, VMFS et NFS. </a:t>
            </a:r>
          </a:p>
          <a:p>
            <a:endParaRPr lang="fr-FR" dirty="0"/>
          </a:p>
          <a:p>
            <a:r>
              <a:rPr lang="fr-FR" dirty="0"/>
              <a:t>La taille du datastore </a:t>
            </a:r>
            <a:r>
              <a:rPr lang="fr-FR" dirty="0" err="1"/>
              <a:t>vSAN</a:t>
            </a:r>
            <a:r>
              <a:rPr lang="fr-FR" dirty="0"/>
              <a:t> dépend du nombre de périphériques de capacité par hôte ESXi et du nombre d'hôtes ESXi dans le cluster. </a:t>
            </a:r>
          </a:p>
          <a:p>
            <a:endParaRPr lang="fr-FR" dirty="0"/>
          </a:p>
          <a:p>
            <a:r>
              <a:rPr lang="fr-FR" dirty="0"/>
              <a:t>Par exemple, si un hôte dispose de sept périphériques de capacité de 2 To et que le cluster comprend huit hôtes, la capacité de stockage approximative est de 7 x 2 To x 8 = 112 To. </a:t>
            </a:r>
          </a:p>
          <a:p>
            <a:endParaRPr lang="fr-FR" dirty="0"/>
          </a:p>
          <a:p>
            <a:r>
              <a:rPr lang="fr-FR" dirty="0"/>
              <a:t>Lors de l'utilisation de la configuration all-flash, les périphériques flash sont utilisés pour la capacité. Dans le cas d'une configuration hybride, les disques magnétiques sont utilisés pour la capacité. </a:t>
            </a:r>
            <a:r>
              <a:rPr lang="fr-FR" dirty="0" err="1"/>
              <a:t>vSAN</a:t>
            </a:r>
            <a:r>
              <a:rPr lang="fr-FR" dirty="0"/>
              <a:t> fonctionne mieux lorsque tous les hôtes ESXi du cluster partagent des configurations similaires ou identiques, y compris les configurations de stockage, entre tous les membres du cluster.</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6</a:t>
            </a:fld>
            <a:endParaRPr lang="en-US"/>
          </a:p>
        </p:txBody>
      </p:sp>
    </p:spTree>
    <p:extLst>
      <p:ext uri="{BB962C8B-B14F-4D97-AF65-F5344CB8AC3E}">
        <p14:creationId xmlns:p14="http://schemas.microsoft.com/office/powerpoint/2010/main" val="4612493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Metropolis Light"/>
              </a:rPr>
              <a:t>You can use RAID 5 or RAID 6 erasure coding to protect against data loss and also increase the storage efficiency. </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Using Raid5 consumes less storage space when compared to Raid 1. For example, a VM protected with RAID 1 requires twice the virtual disk size, but with RAID 5 it requires only 1.33 times the virtual disk size. </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You can configure RAID 5 on all-flash </a:t>
            </a:r>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clusters with four or more nodes and RAID 6 on six or more nodes. </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The table presents a general comparison between RAID 1 and RAID 5 or RAID 6 erasure coding. </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RAID 5 or RAID 6 erasure coding does not support a failures to tolerate value of 3. </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Demo in 145 PCC</a:t>
            </a:r>
          </a:p>
        </p:txBody>
      </p:sp>
      <p:sp>
        <p:nvSpPr>
          <p:cNvPr id="4" name="Slide Number Placeholder 3"/>
          <p:cNvSpPr>
            <a:spLocks noGrp="1"/>
          </p:cNvSpPr>
          <p:nvPr>
            <p:ph type="sldNum" sz="quarter" idx="5"/>
          </p:nvPr>
        </p:nvSpPr>
        <p:spPr/>
        <p:txBody>
          <a:bodyPr/>
          <a:lstStyle/>
          <a:p>
            <a:fld id="{124B602B-C9D5-49D0-8060-B56581981860}" type="slidenum">
              <a:rPr lang="en-US" smtClean="0"/>
              <a:t>54</a:t>
            </a:fld>
            <a:endParaRPr lang="en-US"/>
          </a:p>
        </p:txBody>
      </p:sp>
    </p:spTree>
    <p:extLst>
      <p:ext uri="{BB962C8B-B14F-4D97-AF65-F5344CB8AC3E}">
        <p14:creationId xmlns:p14="http://schemas.microsoft.com/office/powerpoint/2010/main" val="753564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Metropolis Light"/>
              </a:rPr>
              <a:t>To maximize the availability of services in your environment, the maintenance of compute, network, and storage resources on production systems must be achieved without causing downtime. </a:t>
            </a: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r>
              <a:rPr lang="en-US" dirty="0" err="1"/>
              <a:t>vSAN</a:t>
            </a:r>
            <a:r>
              <a:rPr lang="en-US" dirty="0"/>
              <a:t> Cluster Maintenance Operations</a:t>
            </a:r>
          </a:p>
          <a:p>
            <a:r>
              <a:rPr lang="en-US" dirty="0"/>
              <a:t>vSAN Cluster Scaling and Hardware Replacement (NOT required for managed vSAN on OVH)</a:t>
            </a:r>
          </a:p>
          <a:p>
            <a:r>
              <a:rPr lang="en-US" dirty="0"/>
              <a:t>Upgrading and Updating </a:t>
            </a:r>
            <a:r>
              <a:rPr lang="en-US" dirty="0" err="1"/>
              <a:t>vSAN</a:t>
            </a:r>
            <a:endParaRPr lang="en-US" dirty="0"/>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55</a:t>
            </a:fld>
            <a:endParaRPr lang="en-US"/>
          </a:p>
        </p:txBody>
      </p:sp>
    </p:spTree>
    <p:extLst>
      <p:ext uri="{BB962C8B-B14F-4D97-AF65-F5344CB8AC3E}">
        <p14:creationId xmlns:p14="http://schemas.microsoft.com/office/powerpoint/2010/main" val="877814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000000"/>
              </a:solidFill>
              <a:latin typeface="Metropoli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i="0" u="none" strike="noStrike" baseline="0" dirty="0">
                <a:solidFill>
                  <a:srgbClr val="000000"/>
                </a:solidFill>
                <a:latin typeface="Metropolis Light"/>
              </a:rPr>
              <a:t>While keeping the vSan Host in maintenance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0" i="0" u="none" strike="noStrike" baseline="0" dirty="0">
              <a:solidFill>
                <a:srgbClr val="000000"/>
              </a:solidFill>
              <a:latin typeface="Metropoli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i="0" u="none" strike="noStrike" baseline="0" dirty="0">
                <a:solidFill>
                  <a:srgbClr val="000000"/>
                </a:solidFill>
                <a:latin typeface="Metropolis Light"/>
              </a:rPr>
              <a:t>You must use appropriate maintenance mode options to maintain data accessibility. </a:t>
            </a:r>
          </a:p>
          <a:p>
            <a:r>
              <a:rPr lang="en-US" sz="3200" dirty="0"/>
              <a:t>one of the three </a:t>
            </a:r>
            <a:r>
              <a:rPr lang="en-US" sz="3200" dirty="0" err="1"/>
              <a:t>vsan</a:t>
            </a:r>
            <a:r>
              <a:rPr lang="en-US" sz="3200" dirty="0"/>
              <a:t> data migration options can be selected while you want to keep a Host in maintenance mode which is part of the vSan cluster.</a:t>
            </a:r>
          </a:p>
          <a:p>
            <a:endParaRPr lang="en-US" sz="1800" b="0" i="0" u="none" strike="noStrike" baseline="0" dirty="0">
              <a:solidFill>
                <a:srgbClr val="000000"/>
              </a:solidFill>
              <a:latin typeface="Metropolis Light"/>
            </a:endParaRPr>
          </a:p>
          <a:p>
            <a:pPr marL="0" indent="0">
              <a:buNone/>
            </a:pPr>
            <a:r>
              <a:rPr lang="en-US" sz="3200" dirty="0"/>
              <a:t>	• Ensure accessibility</a:t>
            </a:r>
          </a:p>
          <a:p>
            <a:pPr marL="0" indent="0">
              <a:buNone/>
            </a:pPr>
            <a:r>
              <a:rPr lang="en-US" sz="3200" dirty="0"/>
              <a:t>	• Full data migration</a:t>
            </a:r>
          </a:p>
          <a:p>
            <a:pPr marL="0" indent="0">
              <a:buNone/>
            </a:pPr>
            <a:r>
              <a:rPr lang="en-US" sz="3200" dirty="0"/>
              <a:t>	• No data migration</a:t>
            </a: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 Ensure accessibility: This option will only migrate the Objects which are configured using FTT 0. And the Objects which are configured with FTT &gt; 0, they will be marked as Absent. </a:t>
            </a:r>
          </a:p>
          <a:p>
            <a:r>
              <a:rPr lang="en-US" sz="1800" b="0" i="0" u="none" strike="noStrike" baseline="0" dirty="0">
                <a:solidFill>
                  <a:srgbClr val="000000"/>
                </a:solidFill>
                <a:latin typeface="Metropolis Light"/>
              </a:rPr>
              <a:t>This will ensure that the data is still accessible as another copy of the object is still in the other host of the cluster.</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 Full data migration: This option will migrate all the objects which are part of the Host to the available hosts. </a:t>
            </a:r>
          </a:p>
          <a:p>
            <a:endParaRPr lang="en-US" sz="1800" b="0" i="0" u="none" strike="noStrike" baseline="0" dirty="0">
              <a:solidFill>
                <a:srgbClr val="000000"/>
              </a:solidFill>
              <a:latin typeface="Metropolis Light"/>
            </a:endParaRPr>
          </a:p>
          <a:p>
            <a:r>
              <a:rPr lang="en-US" sz="1800" b="0" i="0" u="none" strike="noStrike" baseline="0" dirty="0">
                <a:solidFill>
                  <a:srgbClr val="000000"/>
                </a:solidFill>
                <a:latin typeface="Metropolis Light"/>
              </a:rPr>
              <a:t>• No data migration : If you select this option, then the data will not be migrated, and some objects may become inaccessible.</a:t>
            </a:r>
          </a:p>
          <a:p>
            <a:endParaRPr lang="en-US" dirty="0"/>
          </a:p>
          <a:p>
            <a:r>
              <a:rPr lang="en-US" dirty="0"/>
              <a:t>3 options not discussed in detail</a:t>
            </a:r>
          </a:p>
        </p:txBody>
      </p:sp>
      <p:sp>
        <p:nvSpPr>
          <p:cNvPr id="4" name="Slide Number Placeholder 3"/>
          <p:cNvSpPr>
            <a:spLocks noGrp="1"/>
          </p:cNvSpPr>
          <p:nvPr>
            <p:ph type="sldNum" sz="quarter" idx="5"/>
          </p:nvPr>
        </p:nvSpPr>
        <p:spPr/>
        <p:txBody>
          <a:bodyPr/>
          <a:lstStyle/>
          <a:p>
            <a:fld id="{124B602B-C9D5-49D0-8060-B56581981860}" type="slidenum">
              <a:rPr lang="en-US" smtClean="0"/>
              <a:t>56</a:t>
            </a:fld>
            <a:endParaRPr lang="en-US"/>
          </a:p>
        </p:txBody>
      </p:sp>
    </p:spTree>
    <p:extLst>
      <p:ext uri="{BB962C8B-B14F-4D97-AF65-F5344CB8AC3E}">
        <p14:creationId xmlns:p14="http://schemas.microsoft.com/office/powerpoint/2010/main" val="28922376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Metropolis Light"/>
              </a:rPr>
              <a:t>To safely shut down a </a:t>
            </a:r>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cluster, you must power off all VMs and put all hosts into maintenance mode: </a:t>
            </a:r>
          </a:p>
          <a:p>
            <a:r>
              <a:rPr lang="en-US" sz="1800" b="0" i="0" u="none" strike="noStrike" baseline="0" dirty="0">
                <a:solidFill>
                  <a:srgbClr val="000000"/>
                </a:solidFill>
                <a:latin typeface="Metropolis Light"/>
              </a:rPr>
              <a:t>1. Place all hosts into maintenance mode, one at a time. </a:t>
            </a:r>
          </a:p>
          <a:p>
            <a:r>
              <a:rPr lang="en-US" sz="1800" b="0" i="0" u="none" strike="noStrike" baseline="0" dirty="0">
                <a:solidFill>
                  <a:srgbClr val="000000"/>
                </a:solidFill>
                <a:latin typeface="Metropolis Light"/>
              </a:rPr>
              <a:t>2. Deselect the option to move VMs to other hosts. </a:t>
            </a:r>
          </a:p>
          <a:p>
            <a:r>
              <a:rPr lang="en-US" sz="1800" b="0" i="0" u="none" strike="noStrike" baseline="0" dirty="0">
                <a:solidFill>
                  <a:srgbClr val="000000"/>
                </a:solidFill>
                <a:latin typeface="Metropolis Light"/>
              </a:rPr>
              <a:t>3. Select the </a:t>
            </a:r>
            <a:r>
              <a:rPr lang="en-US" sz="1800" b="1" i="0" u="none" strike="noStrike" baseline="0" dirty="0">
                <a:solidFill>
                  <a:srgbClr val="000000"/>
                </a:solidFill>
                <a:latin typeface="Metropolis Semi Bold"/>
              </a:rPr>
              <a:t>No data migration </a:t>
            </a:r>
            <a:r>
              <a:rPr lang="en-US" sz="1800" b="0" i="0" u="none" strike="noStrike" baseline="0" dirty="0">
                <a:solidFill>
                  <a:srgbClr val="000000"/>
                </a:solidFill>
                <a:latin typeface="Metropolis Light"/>
              </a:rPr>
              <a:t>option. </a:t>
            </a:r>
          </a:p>
          <a:p>
            <a:endParaRPr lang="en-US" dirty="0"/>
          </a:p>
          <a:p>
            <a:endParaRPr lang="en-US" dirty="0"/>
          </a:p>
          <a:p>
            <a:endParaRPr lang="en-US" dirty="0"/>
          </a:p>
          <a:p>
            <a:r>
              <a:rPr lang="en-US" sz="1800" b="0" i="0" u="none" strike="noStrike" baseline="0" dirty="0">
                <a:solidFill>
                  <a:srgbClr val="000000"/>
                </a:solidFill>
                <a:latin typeface="Metropolis Light"/>
              </a:rPr>
              <a:t>When rebooting a </a:t>
            </a:r>
            <a:r>
              <a:rPr lang="en-US" sz="1800" b="0" i="0" u="none" strike="noStrike" baseline="0" dirty="0" err="1">
                <a:solidFill>
                  <a:srgbClr val="000000"/>
                </a:solidFill>
                <a:latin typeface="Metropolis Light"/>
              </a:rPr>
              <a:t>vSAN</a:t>
            </a:r>
            <a:r>
              <a:rPr lang="en-US" sz="1800" b="0" i="0" u="none" strike="noStrike" baseline="0" dirty="0">
                <a:solidFill>
                  <a:srgbClr val="000000"/>
                </a:solidFill>
                <a:latin typeface="Metropolis Light"/>
              </a:rPr>
              <a:t> cluster, you must reboot one host at a time so that the VMs do not incur downtime: </a:t>
            </a:r>
          </a:p>
          <a:p>
            <a:r>
              <a:rPr lang="en-US" sz="1800" b="0" i="0" u="none" strike="noStrike" baseline="0" dirty="0">
                <a:solidFill>
                  <a:srgbClr val="000000"/>
                </a:solidFill>
                <a:latin typeface="Metropolis Light"/>
              </a:rPr>
              <a:t>1. Select the </a:t>
            </a:r>
            <a:r>
              <a:rPr lang="en-US" sz="1800" b="1" i="0" u="none" strike="noStrike" baseline="0" dirty="0">
                <a:solidFill>
                  <a:srgbClr val="000000"/>
                </a:solidFill>
                <a:latin typeface="Metropolis Semi Bold"/>
              </a:rPr>
              <a:t>Ensure accessibility </a:t>
            </a:r>
            <a:r>
              <a:rPr lang="en-US" sz="1800" b="0" i="0" u="none" strike="noStrike" baseline="0" dirty="0">
                <a:solidFill>
                  <a:srgbClr val="000000"/>
                </a:solidFill>
                <a:latin typeface="Metropolis Light"/>
              </a:rPr>
              <a:t>data migration option when placing hosts into maintenance mode. </a:t>
            </a:r>
          </a:p>
          <a:p>
            <a:r>
              <a:rPr lang="en-US" sz="1800" b="0" i="0" u="none" strike="noStrike" baseline="0" dirty="0">
                <a:solidFill>
                  <a:srgbClr val="000000"/>
                </a:solidFill>
                <a:latin typeface="Metropolis Light"/>
              </a:rPr>
              <a:t>2. Migrate VMs to other hosts. </a:t>
            </a:r>
          </a:p>
          <a:p>
            <a:r>
              <a:rPr lang="en-US" sz="1800" b="0" i="0" u="none" strike="noStrike" baseline="0" dirty="0">
                <a:solidFill>
                  <a:srgbClr val="000000"/>
                </a:solidFill>
                <a:latin typeface="Metropolis Light"/>
              </a:rPr>
              <a:t>3. Reboot the host. </a:t>
            </a:r>
          </a:p>
          <a:p>
            <a:r>
              <a:rPr lang="en-US" sz="1800" b="0" i="0" u="none" strike="noStrike" baseline="0" dirty="0">
                <a:solidFill>
                  <a:srgbClr val="000000"/>
                </a:solidFill>
                <a:latin typeface="Metropolis Light"/>
              </a:rPr>
              <a:t>4. Exit maintenance mode after the host is running again. </a:t>
            </a:r>
          </a:p>
          <a:p>
            <a:r>
              <a:rPr lang="en-US" sz="1800" b="0" i="0" u="none" strike="noStrike" baseline="0" dirty="0">
                <a:solidFill>
                  <a:srgbClr val="000000"/>
                </a:solidFill>
                <a:latin typeface="Metropolis Light"/>
              </a:rPr>
              <a:t>5. Repeat the process on other hosts, one at a time. </a:t>
            </a:r>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57</a:t>
            </a:fld>
            <a:endParaRPr lang="en-US"/>
          </a:p>
        </p:txBody>
      </p:sp>
    </p:spTree>
    <p:extLst>
      <p:ext uri="{BB962C8B-B14F-4D97-AF65-F5344CB8AC3E}">
        <p14:creationId xmlns:p14="http://schemas.microsoft.com/office/powerpoint/2010/main" val="3109424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proactive tests to check the integrity of a vSAN 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Running Proactive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VMware Skyline Health to monitor vSAN health</a:t>
            </a:r>
          </a:p>
          <a:p>
            <a:pPr lvl="0"/>
            <a:r>
              <a:rPr lang="en-US" dirty="0"/>
              <a:t>Online Health</a:t>
            </a:r>
          </a:p>
          <a:p>
            <a:pPr lvl="0"/>
            <a:r>
              <a:rPr lang="en-US" dirty="0"/>
              <a:t>vSAN Cluster Partition</a:t>
            </a:r>
          </a:p>
          <a:p>
            <a:pPr lvl="0"/>
            <a:r>
              <a:rPr lang="en-US" dirty="0"/>
              <a:t>Network Latency Check</a:t>
            </a:r>
          </a:p>
          <a:p>
            <a:pPr lvl="0"/>
            <a:r>
              <a:rPr lang="en-US" dirty="0"/>
              <a:t>vSAN Object Health</a:t>
            </a:r>
          </a:p>
          <a:p>
            <a:pPr lvl="0"/>
            <a:r>
              <a:rPr lang="en-US" dirty="0"/>
              <a:t>Time Synchronization</a:t>
            </a:r>
          </a:p>
          <a:p>
            <a:pPr lvl="0"/>
            <a:r>
              <a:rPr lang="en-US" dirty="0"/>
              <a:t>vSAN Disk Balance</a:t>
            </a:r>
          </a:p>
          <a:p>
            <a:pPr lvl="0"/>
            <a:r>
              <a:rPr lang="en-US" dirty="0"/>
              <a:t>Disk Format Version</a:t>
            </a:r>
          </a:p>
          <a:p>
            <a:pPr lvl="0"/>
            <a:r>
              <a:rPr lang="en-US" dirty="0"/>
              <a:t>vSAN Extended Configuration</a:t>
            </a:r>
          </a:p>
          <a:p>
            <a:pPr lvl="0"/>
            <a:r>
              <a:rPr lang="en-US" dirty="0"/>
              <a:t>vSAN Component Utilization</a:t>
            </a:r>
          </a:p>
          <a:p>
            <a:pPr lvl="0"/>
            <a:r>
              <a:rPr lang="en-US" dirty="0"/>
              <a:t>What if the Most Consumed Host Fails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59</a:t>
            </a:fld>
            <a:endParaRPr lang="en-US"/>
          </a:p>
        </p:txBody>
      </p:sp>
    </p:spTree>
    <p:extLst>
      <p:ext uri="{BB962C8B-B14F-4D97-AF65-F5344CB8AC3E}">
        <p14:creationId xmlns:p14="http://schemas.microsoft.com/office/powerpoint/2010/main" val="308853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Open for Q&amp;A</a:t>
            </a:r>
          </a:p>
        </p:txBody>
      </p:sp>
      <p:sp>
        <p:nvSpPr>
          <p:cNvPr id="4" name="Slide Number Placeholder 3"/>
          <p:cNvSpPr>
            <a:spLocks noGrp="1"/>
          </p:cNvSpPr>
          <p:nvPr>
            <p:ph type="sldNum" sz="quarter" idx="5"/>
          </p:nvPr>
        </p:nvSpPr>
        <p:spPr/>
        <p:txBody>
          <a:bodyPr/>
          <a:lstStyle/>
          <a:p>
            <a:fld id="{E5C236D7-0179-4686-8E17-6C2635A9269D}" type="slidenum">
              <a:rPr lang="en-IN" smtClean="0"/>
              <a:t>62</a:t>
            </a:fld>
            <a:endParaRPr lang="en-IN"/>
          </a:p>
        </p:txBody>
      </p:sp>
    </p:spTree>
    <p:extLst>
      <p:ext uri="{BB962C8B-B14F-4D97-AF65-F5344CB8AC3E}">
        <p14:creationId xmlns:p14="http://schemas.microsoft.com/office/powerpoint/2010/main" val="232740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vSAN</a:t>
            </a:r>
            <a:r>
              <a:rPr lang="fr-FR" dirty="0"/>
              <a:t> est un système de fichiers basé sur des </a:t>
            </a:r>
            <a:r>
              <a:rPr lang="fr-FR" dirty="0" err="1"/>
              <a:t>objets.Les</a:t>
            </a:r>
            <a:r>
              <a:rPr lang="fr-FR" dirty="0"/>
              <a:t> machines virtuelles stockées dans le datastore </a:t>
            </a:r>
            <a:r>
              <a:rPr lang="fr-FR" dirty="0" err="1"/>
              <a:t>vSAN</a:t>
            </a:r>
            <a:r>
              <a:rPr lang="fr-FR" dirty="0"/>
              <a:t> sont constituées d'une série d'objets.</a:t>
            </a:r>
          </a:p>
          <a:p>
            <a:endParaRPr lang="fr-FR" dirty="0"/>
          </a:p>
          <a:p>
            <a:r>
              <a:rPr lang="fr-FR" dirty="0"/>
              <a:t>Qu'est-ce que le stockage objet ?</a:t>
            </a:r>
          </a:p>
          <a:p>
            <a:endParaRPr lang="fr-FR" dirty="0"/>
          </a:p>
          <a:p>
            <a:r>
              <a:rPr lang="fr-FR" dirty="0"/>
              <a:t>L'un des points les plus importants à comprendre est que le datastore </a:t>
            </a:r>
            <a:r>
              <a:rPr lang="fr-FR" dirty="0" err="1"/>
              <a:t>vSAN</a:t>
            </a:r>
            <a:r>
              <a:rPr lang="fr-FR" dirty="0"/>
              <a:t> est un système de stockage objet. </a:t>
            </a:r>
          </a:p>
          <a:p>
            <a:r>
              <a:rPr lang="fr-FR" dirty="0"/>
              <a:t>Les VM hébergées sur ce datastore sont constituées de différents objets, alors que sur une solution de stockage "standard", les VM sont constituées de fichiers hébergés sur le réseau local. </a:t>
            </a:r>
          </a:p>
          <a:p>
            <a:r>
              <a:rPr lang="fr-FR" dirty="0"/>
              <a:t>Ces objets sont protégés en étant répliqués sur plusieurs hôtes du cluster, alors qu'ils seraient normalement protégés par le niveau RAID du </a:t>
            </a:r>
            <a:r>
              <a:rPr lang="fr-FR" dirty="0" err="1"/>
              <a:t>disque.Les</a:t>
            </a:r>
            <a:r>
              <a:rPr lang="fr-FR" dirty="0"/>
              <a:t> VM comprennent les objets suivants : </a:t>
            </a:r>
          </a:p>
          <a:p>
            <a:pPr marL="171450" indent="-171450">
              <a:buFontTx/>
              <a:buChar char="-"/>
            </a:pPr>
            <a:r>
              <a:rPr lang="fr-FR" dirty="0"/>
              <a:t>l'espace de noms de la VM </a:t>
            </a:r>
          </a:p>
          <a:p>
            <a:pPr marL="171450" indent="-171450">
              <a:buFontTx/>
              <a:buChar char="-"/>
            </a:pPr>
            <a:r>
              <a:rPr lang="fr-FR" dirty="0"/>
              <a:t>- Disques VM (VMDK) </a:t>
            </a:r>
          </a:p>
          <a:p>
            <a:pPr marL="171450" indent="-171450">
              <a:buFontTx/>
              <a:buChar char="-"/>
            </a:pPr>
            <a:r>
              <a:rPr lang="fr-FR" dirty="0"/>
              <a:t>- L'objet d'échange VM </a:t>
            </a:r>
          </a:p>
          <a:p>
            <a:pPr marL="171450" indent="-171450">
              <a:buFontTx/>
              <a:buChar char="-"/>
            </a:pPr>
            <a:r>
              <a:rPr lang="fr-FR" dirty="0"/>
              <a:t>- Instantanés de VM </a:t>
            </a:r>
          </a:p>
          <a:p>
            <a:pPr marL="171450" indent="-171450">
              <a:buFontTx/>
              <a:buChar char="-"/>
            </a:pPr>
            <a:r>
              <a:rPr lang="fr-FR" dirty="0"/>
              <a:t>- Objet </a:t>
            </a:r>
            <a:r>
              <a:rPr lang="fr-FR" dirty="0" err="1"/>
              <a:t>Vmem</a:t>
            </a:r>
            <a:r>
              <a:rPr lang="fr-FR" dirty="0"/>
              <a:t> </a:t>
            </a:r>
            <a:r>
              <a:rPr lang="fr-FR" dirty="0" err="1"/>
              <a:t>vSAN</a:t>
            </a:r>
            <a:r>
              <a:rPr lang="fr-FR" dirty="0"/>
              <a:t> stocke également d'autres types d'objets, notamment </a:t>
            </a:r>
          </a:p>
          <a:p>
            <a:pPr marL="171450" indent="-171450">
              <a:buFontTx/>
              <a:buChar char="-"/>
            </a:pPr>
            <a:endParaRPr lang="fr-FR" dirty="0"/>
          </a:p>
          <a:p>
            <a:pPr marL="171450" indent="-171450">
              <a:buFontTx/>
              <a:buChar char="-"/>
            </a:pPr>
            <a:r>
              <a:rPr lang="fr-FR" dirty="0"/>
              <a:t>l'objet </a:t>
            </a:r>
            <a:r>
              <a:rPr lang="fr-FR" dirty="0" err="1"/>
              <a:t>vSAN</a:t>
            </a:r>
            <a:r>
              <a:rPr lang="fr-FR" dirty="0"/>
              <a:t> performance service </a:t>
            </a:r>
          </a:p>
          <a:p>
            <a:pPr marL="171450" indent="-171450">
              <a:buFontTx/>
              <a:buChar char="-"/>
            </a:pPr>
            <a:r>
              <a:rPr lang="fr-FR" dirty="0"/>
              <a:t>- les objets </a:t>
            </a:r>
            <a:r>
              <a:rPr lang="fr-FR" dirty="0" err="1"/>
              <a:t>vSAN</a:t>
            </a:r>
            <a:r>
              <a:rPr lang="fr-FR" dirty="0"/>
              <a:t> iSCSI et services de fichiers. </a:t>
            </a:r>
          </a:p>
          <a:p>
            <a:pPr marL="171450" indent="-171450">
              <a:buFontTx/>
              <a:buChar char="-"/>
            </a:pPr>
            <a:endParaRPr lang="fr-FR" dirty="0"/>
          </a:p>
          <a:p>
            <a:pPr marL="0" indent="0">
              <a:buFontTx/>
              <a:buNone/>
            </a:pPr>
            <a:r>
              <a:rPr lang="fr-FR" dirty="0"/>
              <a:t>Une VM est composée des éléments suivants :les fichiers de base de la VM (VMX, </a:t>
            </a:r>
            <a:r>
              <a:rPr lang="fr-FR" dirty="0" err="1"/>
              <a:t>nvram</a:t>
            </a:r>
            <a:r>
              <a:rPr lang="fr-FR" dirty="0"/>
              <a:t>, journaux, instantanés de mémoire, etc.), également appelés VM </a:t>
            </a:r>
            <a:r>
              <a:rPr lang="fr-FR" dirty="0" err="1"/>
              <a:t>Homedisques</a:t>
            </a:r>
            <a:r>
              <a:rPr lang="fr-FR" dirty="0"/>
              <a:t> virtuels (VMDK)</a:t>
            </a:r>
            <a:r>
              <a:rPr lang="fr-FR" dirty="0" err="1"/>
              <a:t>swaples</a:t>
            </a:r>
            <a:r>
              <a:rPr lang="fr-FR" dirty="0"/>
              <a:t> instantanés de disque</a:t>
            </a:r>
          </a:p>
          <a:p>
            <a:pPr marL="0" indent="0">
              <a:buFontTx/>
              <a:buNone/>
            </a:pPr>
            <a:r>
              <a:rPr lang="fr-FR" dirty="0"/>
              <a:t>Les parties qui composent un objet sont appelées composants. </a:t>
            </a:r>
          </a:p>
          <a:p>
            <a:pPr marL="0" indent="0">
              <a:buFontTx/>
              <a:buNone/>
            </a:pPr>
            <a:endParaRPr lang="fr-FR" dirty="0"/>
          </a:p>
          <a:p>
            <a:pPr marL="0" indent="0">
              <a:buFontTx/>
              <a:buNone/>
            </a:pPr>
            <a:r>
              <a:rPr lang="fr-FR" dirty="0"/>
              <a:t>Par exemple, si l'objet est répliqué sur deux hôtes, il est constitué de deux composants. Le nombre de composants associés à un objet peut vous aider à définir le niveau de résilience de vos données.</a:t>
            </a:r>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7</a:t>
            </a:fld>
            <a:endParaRPr lang="en-US"/>
          </a:p>
        </p:txBody>
      </p:sp>
    </p:spTree>
    <p:extLst>
      <p:ext uri="{BB962C8B-B14F-4D97-AF65-F5344CB8AC3E}">
        <p14:creationId xmlns:p14="http://schemas.microsoft.com/office/powerpoint/2010/main" val="2243328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disk group is a unit of physical storage capacity that consists of a group of physical storage devices. </a:t>
            </a:r>
          </a:p>
          <a:p>
            <a:r>
              <a:rPr lang="en-US" dirty="0"/>
              <a:t>On each ESXi host that contributes its local devices to a vSAN cluster, devices are organized into disk groups.</a:t>
            </a:r>
          </a:p>
          <a:p>
            <a:r>
              <a:rPr lang="en-US" dirty="0"/>
              <a:t>Hosts can include a maximum of five disk groups, each of which must have one flash cache device and one or more capacity devices (a maximum of seven).</a:t>
            </a:r>
          </a:p>
          <a:p>
            <a:r>
              <a:rPr lang="en-US" dirty="0"/>
              <a:t>In vSAN, you can configure a disk group with either all-flash or hybrid configurations.</a:t>
            </a:r>
          </a:p>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8</a:t>
            </a:fld>
            <a:endParaRPr lang="en-US"/>
          </a:p>
        </p:txBody>
      </p:sp>
    </p:spTree>
    <p:extLst>
      <p:ext uri="{BB962C8B-B14F-4D97-AF65-F5344CB8AC3E}">
        <p14:creationId xmlns:p14="http://schemas.microsoft.com/office/powerpoint/2010/main" val="2208040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B602B-C9D5-49D0-8060-B56581981860}" type="slidenum">
              <a:rPr lang="en-US" smtClean="0"/>
              <a:t>10</a:t>
            </a:fld>
            <a:endParaRPr lang="en-US"/>
          </a:p>
        </p:txBody>
      </p:sp>
    </p:spTree>
    <p:extLst>
      <p:ext uri="{BB962C8B-B14F-4D97-AF65-F5344CB8AC3E}">
        <p14:creationId xmlns:p14="http://schemas.microsoft.com/office/powerpoint/2010/main" val="382343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CREATE NEW VM:</a:t>
            </a:r>
          </a:p>
          <a:p>
            <a:pPr marL="228600" indent="-228600">
              <a:buAutoNum type="arabicPeriod"/>
            </a:pPr>
            <a:r>
              <a:rPr lang="en-US" sz="1200" dirty="0"/>
              <a:t>A new VM is defined</a:t>
            </a:r>
          </a:p>
          <a:p>
            <a:pPr marL="228600" indent="-228600">
              <a:buAutoNum type="arabicPeriod"/>
            </a:pPr>
            <a:r>
              <a:rPr lang="en-US" sz="1200" dirty="0"/>
              <a:t>vCenter service daemon (</a:t>
            </a:r>
            <a:r>
              <a:rPr lang="en-US" sz="1200" dirty="0" err="1"/>
              <a:t>vpxd</a:t>
            </a:r>
            <a:r>
              <a:rPr lang="en-US" sz="1200" dirty="0"/>
              <a:t>) receives the request</a:t>
            </a:r>
          </a:p>
          <a:p>
            <a:pPr marL="228600" indent="-228600">
              <a:buAutoNum type="arabicPeriod"/>
            </a:pPr>
            <a:endParaRPr lang="en-US" sz="1200" dirty="0"/>
          </a:p>
          <a:p>
            <a:pPr marL="0" indent="0">
              <a:buNone/>
            </a:pPr>
            <a:r>
              <a:rPr lang="en-US" sz="1200" b="1" dirty="0"/>
              <a:t>SELECT HOST: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The request is received by the selected host</a:t>
            </a:r>
          </a:p>
          <a:p>
            <a:pPr marL="0" indent="0">
              <a:buNone/>
            </a:pPr>
            <a:endParaRPr lang="en-US" sz="1200" b="1" dirty="0"/>
          </a:p>
          <a:p>
            <a:pPr marL="0" indent="0">
              <a:buNone/>
            </a:pPr>
            <a:r>
              <a:rPr lang="en-US" sz="1200" b="1" dirty="0"/>
              <a:t>VPXA:</a:t>
            </a:r>
          </a:p>
          <a:p>
            <a:r>
              <a:rPr lang="en-US" sz="1200" dirty="0"/>
              <a:t>4. The vCenter service agent receives the request.</a:t>
            </a:r>
          </a:p>
          <a:p>
            <a:r>
              <a:rPr lang="en-US" sz="1200" dirty="0"/>
              <a:t>5. CMMDS creates the requested policy</a:t>
            </a:r>
          </a:p>
          <a:p>
            <a:pPr marL="0" indent="0">
              <a:buNone/>
            </a:pPr>
            <a:endParaRPr lang="en-US" sz="1200" b="1" dirty="0"/>
          </a:p>
          <a:p>
            <a:pPr marL="0" indent="0">
              <a:buNone/>
            </a:pPr>
            <a:r>
              <a:rPr lang="en-US" sz="1200" b="1" dirty="0"/>
              <a:t>HOSTD: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6. </a:t>
            </a:r>
            <a:r>
              <a:rPr lang="en-US" sz="1200" dirty="0" err="1"/>
              <a:t>Hostd</a:t>
            </a:r>
            <a:r>
              <a:rPr lang="en-US" sz="1200" dirty="0"/>
              <a:t> starts the VM and VMDK creation process</a:t>
            </a:r>
          </a:p>
          <a:p>
            <a:pPr marL="0" indent="0">
              <a:buNone/>
            </a:pPr>
            <a:endParaRPr lang="en-US" sz="1200" b="1" dirty="0"/>
          </a:p>
          <a:p>
            <a:r>
              <a:rPr lang="en-US" b="1" dirty="0"/>
              <a:t>CLOM:</a:t>
            </a:r>
          </a:p>
          <a:p>
            <a:r>
              <a:rPr lang="en-US" sz="1200" dirty="0"/>
              <a:t>7. CLOM checks VM storage policy to determine how many components should be created</a:t>
            </a:r>
          </a:p>
          <a:p>
            <a:r>
              <a:rPr lang="en-US" sz="1200" dirty="0"/>
              <a:t>8. CLOM checks resources available to satisfy the request</a:t>
            </a:r>
          </a:p>
          <a:p>
            <a:r>
              <a:rPr lang="en-US" sz="1200" dirty="0"/>
              <a:t>9. CLOM decides the initial placement of the components</a:t>
            </a:r>
          </a:p>
          <a:p>
            <a:endParaRPr lang="en-US" b="1" dirty="0"/>
          </a:p>
          <a:p>
            <a:r>
              <a:rPr lang="en-US" b="1" dirty="0"/>
              <a:t>CMMDS: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CMMDS updates the information received from the CLOM</a:t>
            </a:r>
          </a:p>
          <a:p>
            <a:endParaRPr lang="en-US" b="1" dirty="0"/>
          </a:p>
          <a:p>
            <a:r>
              <a:rPr lang="en-US" b="1" dirty="0"/>
              <a:t>DOM: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11. DOM receives the request from CLOM to create the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LSOM:</a:t>
            </a:r>
          </a:p>
          <a:p>
            <a:r>
              <a:rPr lang="en-US" sz="1200" dirty="0"/>
              <a:t>12. DOM instructs LSOM to create the component</a:t>
            </a:r>
          </a:p>
          <a:p>
            <a:r>
              <a:rPr lang="en-US" sz="1200" dirty="0"/>
              <a:t>13. LSOM provides persistent storage to the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VM CREATED</a:t>
            </a:r>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124B602B-C9D5-49D0-8060-B56581981860}" type="slidenum">
              <a:rPr lang="en-US" smtClean="0"/>
              <a:t>11</a:t>
            </a:fld>
            <a:endParaRPr lang="en-US"/>
          </a:p>
        </p:txBody>
      </p:sp>
    </p:spTree>
    <p:extLst>
      <p:ext uri="{BB962C8B-B14F-4D97-AF65-F5344CB8AC3E}">
        <p14:creationId xmlns:p14="http://schemas.microsoft.com/office/powerpoint/2010/main" val="1574153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EAB9F04-D984-49E8-BFB5-C436CD2F6C90}" type="datetimeFigureOut">
              <a:rPr lang="fr-FR" smtClean="0"/>
              <a:t>05/04/2023</a:t>
            </a:fld>
            <a:endParaRPr lang="fr-FR"/>
          </a:p>
        </p:txBody>
      </p:sp>
      <p:sp>
        <p:nvSpPr>
          <p:cNvPr id="5" name="Footer Placeholder 4"/>
          <p:cNvSpPr>
            <a:spLocks noGrp="1"/>
          </p:cNvSpPr>
          <p:nvPr>
            <p:ph type="ftr" sz="quarter" idx="11"/>
          </p:nvPr>
        </p:nvSpPr>
        <p:spPr>
          <a:xfrm>
            <a:off x="1876424" y="5410201"/>
            <a:ext cx="5124886" cy="365125"/>
          </a:xfrm>
        </p:spPr>
        <p:txBody>
          <a:bodyPr/>
          <a:lstStyle/>
          <a:p>
            <a:endParaRPr lang="fr-FR"/>
          </a:p>
        </p:txBody>
      </p:sp>
      <p:sp>
        <p:nvSpPr>
          <p:cNvPr id="6" name="Slide Number Placeholder 5"/>
          <p:cNvSpPr>
            <a:spLocks noGrp="1"/>
          </p:cNvSpPr>
          <p:nvPr>
            <p:ph type="sldNum" sz="quarter" idx="12"/>
          </p:nvPr>
        </p:nvSpPr>
        <p:spPr>
          <a:xfrm>
            <a:off x="9896911" y="5410199"/>
            <a:ext cx="771089" cy="365125"/>
          </a:xfrm>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557497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EAB9F04-D984-49E8-BFB5-C436CD2F6C90}" type="datetimeFigureOut">
              <a:rPr lang="fr-FR" smtClean="0"/>
              <a:t>05/04/2023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446498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EAB9F04-D984-49E8-BFB5-C436CD2F6C90}" type="datetimeFigureOut">
              <a:rPr lang="fr-FR" smtClean="0"/>
              <a:t>05/04/2023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4234951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EAB9F04-D984-49E8-BFB5-C436CD2F6C90}" type="datetimeFigureOut">
              <a:rPr lang="fr-FR" smtClean="0"/>
              <a:t>05/04/2023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49539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EAB9F04-D984-49E8-BFB5-C436CD2F6C90}" type="datetimeFigureOut">
              <a:rPr lang="fr-FR" smtClean="0"/>
              <a:t>05/04/2023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951288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CEAB9F04-D984-49E8-BFB5-C436CD2F6C90}" type="datetimeFigureOut">
              <a:rPr lang="fr-FR" smtClean="0"/>
              <a:t>05/04/2023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0815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CEAB9F04-D984-49E8-BFB5-C436CD2F6C90}" type="datetimeFigureOut">
              <a:rPr lang="fr-FR" smtClean="0"/>
              <a:t>05/04/2023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197129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EAB9F04-D984-49E8-BFB5-C436CD2F6C90}" type="datetimeFigureOut">
              <a:rPr lang="fr-FR" smtClean="0"/>
              <a:t>05/04/2023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2753616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EAB9F04-D984-49E8-BFB5-C436CD2F6C90}" type="datetimeFigureOut">
              <a:rPr lang="fr-FR" smtClean="0"/>
              <a:t>05/04/2023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365985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_Content 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a:xfrm>
            <a:off x="-651274" y="6618000"/>
            <a:ext cx="240000" cy="240000"/>
          </a:xfrm>
        </p:spPr>
        <p:txBody>
          <a:bodyPr/>
          <a:lstStyle/>
          <a:p>
            <a:fld id="{4C9D9E5E-7ED9-45EF-BA3E-829431F1EDB7}" type="datetimeFigureOut">
              <a:rPr lang="en-US" smtClean="0"/>
              <a:t>4/5/2023</a:t>
            </a:fld>
            <a:endParaRPr lang="en-US"/>
          </a:p>
        </p:txBody>
      </p:sp>
      <p:sp>
        <p:nvSpPr>
          <p:cNvPr id="12" name="Espace réservé du pied de page 11"/>
          <p:cNvSpPr>
            <a:spLocks noGrp="1"/>
          </p:cNvSpPr>
          <p:nvPr>
            <p:ph type="ftr" sz="quarter" idx="11"/>
          </p:nvPr>
        </p:nvSpPr>
        <p:spPr bwMode="gray">
          <a:xfrm>
            <a:off x="-651274" y="6618000"/>
            <a:ext cx="240000" cy="240000"/>
          </a:xfrm>
        </p:spPr>
        <p:txBody>
          <a:bodyPr/>
          <a:lstStyle/>
          <a:p>
            <a:endParaRPr lang="en-US"/>
          </a:p>
        </p:txBody>
      </p:sp>
      <p:sp>
        <p:nvSpPr>
          <p:cNvPr id="13" name="Espace réservé du numéro de diapositive 12"/>
          <p:cNvSpPr>
            <a:spLocks noGrp="1"/>
          </p:cNvSpPr>
          <p:nvPr>
            <p:ph type="sldNum" sz="quarter" idx="12"/>
          </p:nvPr>
        </p:nvSpPr>
        <p:spPr bwMode="gray">
          <a:xfrm>
            <a:off x="-651274" y="6618000"/>
            <a:ext cx="240000" cy="240000"/>
          </a:xfrm>
          <a:ln>
            <a:solidFill>
              <a:schemeClr val="tx1">
                <a:alpha val="0"/>
              </a:schemeClr>
            </a:solidFill>
          </a:ln>
        </p:spPr>
        <p:txBody>
          <a:bodyPr/>
          <a:lstStyle>
            <a:lvl1pPr>
              <a:defRPr sz="133">
                <a:solidFill>
                  <a:schemeClr val="tx1">
                    <a:alpha val="0"/>
                  </a:schemeClr>
                </a:solidFill>
              </a:defRPr>
            </a:lvl1pPr>
          </a:lstStyle>
          <a:p>
            <a:fld id="{31BB1FA0-B076-4FDB-9D1A-2DF5ACA26200}" type="slidenum">
              <a:rPr lang="en-US" smtClean="0"/>
              <a:t>‹N°›</a:t>
            </a:fld>
            <a:endParaRPr lang="en-US"/>
          </a:p>
        </p:txBody>
      </p:sp>
      <p:sp>
        <p:nvSpPr>
          <p:cNvPr id="7" name="Espace réservé du numéro de diapositive 5">
            <a:extLst>
              <a:ext uri="{FF2B5EF4-FFF2-40B4-BE49-F238E27FC236}">
                <a16:creationId xmlns:a16="http://schemas.microsoft.com/office/drawing/2014/main" id="{A7FC5B82-496C-CC42-AD40-5B2C78DFF9DD}"/>
              </a:ext>
            </a:extLst>
          </p:cNvPr>
          <p:cNvSpPr txBox="1">
            <a:spLocks/>
          </p:cNvSpPr>
          <p:nvPr/>
        </p:nvSpPr>
        <p:spPr bwMode="gray">
          <a:xfrm>
            <a:off x="10176454" y="6276118"/>
            <a:ext cx="1774025" cy="384041"/>
          </a:xfrm>
          <a:prstGeom prst="rect">
            <a:avLst/>
          </a:prstGeom>
        </p:spPr>
        <p:txBody>
          <a:bodyPr vert="horz" lIns="0" tIns="0" rIns="0" bIns="0" rtlCol="0" anchor="b" anchorCtr="0">
            <a:noAutofit/>
          </a:bodyPr>
          <a:lstStyle>
            <a:defPPr>
              <a:defRPr lang="en-US"/>
            </a:defPPr>
            <a:lvl1pPr marL="0" algn="r" defTabSz="914400" rtl="0" eaLnBrk="1" latinLnBrk="0" hangingPunct="1">
              <a:defRPr sz="1300" b="0" i="0" kern="1200" cap="none" baseline="0">
                <a:solidFill>
                  <a:schemeClr val="tx2"/>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en-US" smtClean="0"/>
              <a:pPr/>
              <a:t>‹N°›</a:t>
            </a:fld>
            <a:endParaRPr lang="en-US"/>
          </a:p>
        </p:txBody>
      </p:sp>
      <p:sp>
        <p:nvSpPr>
          <p:cNvPr id="14" name="Espace réservé du contenu 2">
            <a:extLst>
              <a:ext uri="{FF2B5EF4-FFF2-40B4-BE49-F238E27FC236}">
                <a16:creationId xmlns:a16="http://schemas.microsoft.com/office/drawing/2014/main" id="{892FB5A3-67B3-1C40-9A80-4FFD594C9F36}"/>
              </a:ext>
            </a:extLst>
          </p:cNvPr>
          <p:cNvSpPr>
            <a:spLocks noGrp="1"/>
          </p:cNvSpPr>
          <p:nvPr>
            <p:ph idx="1" hasCustomPrompt="1"/>
          </p:nvPr>
        </p:nvSpPr>
        <p:spPr bwMode="gray">
          <a:xfrm>
            <a:off x="935999" y="1432735"/>
            <a:ext cx="9076101" cy="4603997"/>
          </a:xfrm>
          <a:prstGeom prst="rect">
            <a:avLst/>
          </a:prstGeom>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a:solidFill>
                  <a:srgbClr val="2632AC"/>
                </a:solidFill>
                <a:latin typeface="Source Sans Pro" panose="020B0503030403020204" pitchFamily="34" charset="0"/>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a:latin typeface="Source Sans Pro" panose="020B0503030403020204" pitchFamily="34" charset="0"/>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a:latin typeface="Source Sans Pro" panose="020B0503030403020204" pitchFamily="34" charset="0"/>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5pPr>
          </a:lstStyle>
          <a:p>
            <a:pPr marL="228594" marR="0" lvl="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a:pPr>
            <a:r>
              <a:rPr kumimoji="0" lang="en-US" sz="20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First level </a:t>
            </a:r>
          </a:p>
          <a:p>
            <a:pPr marL="742950" marR="0" lvl="1"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Second level</a:t>
            </a:r>
          </a:p>
          <a:p>
            <a:pPr marL="1200150" marR="0" lvl="2"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Third level</a:t>
            </a:r>
          </a:p>
          <a:p>
            <a:pPr marL="1657350" marR="0" lvl="3"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Fourth level</a:t>
            </a:r>
          </a:p>
          <a:p>
            <a:pPr marL="2114550" marR="0" lvl="4"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Fifth level</a:t>
            </a:r>
          </a:p>
          <a:p>
            <a:pPr lvl="0"/>
            <a:endParaRPr lang="en-US" noProof="0" dirty="0"/>
          </a:p>
        </p:txBody>
      </p:sp>
      <p:sp>
        <p:nvSpPr>
          <p:cNvPr id="2" name="Title 1">
            <a:extLst>
              <a:ext uri="{FF2B5EF4-FFF2-40B4-BE49-F238E27FC236}">
                <a16:creationId xmlns:a16="http://schemas.microsoft.com/office/drawing/2014/main" id="{EC0281B5-DF5A-F846-AB56-B705E94764EE}"/>
              </a:ext>
            </a:extLst>
          </p:cNvPr>
          <p:cNvSpPr>
            <a:spLocks noGrp="1"/>
          </p:cNvSpPr>
          <p:nvPr>
            <p:ph type="title"/>
          </p:nvPr>
        </p:nvSpPr>
        <p:spPr>
          <a:xfrm>
            <a:off x="838200" y="365126"/>
            <a:ext cx="10515600" cy="99816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98447731"/>
      </p:ext>
    </p:extLst>
  </p:cSld>
  <p:clrMapOvr>
    <a:masterClrMapping/>
  </p:clrMapOvr>
  <p:transition spd="med">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_2column">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p>
            <a:fld id="{4C9D9E5E-7ED9-45EF-BA3E-829431F1EDB7}" type="datetimeFigureOut">
              <a:rPr lang="en-US" smtClean="0"/>
              <a:t>4/5/2023</a:t>
            </a:fld>
            <a:endParaRPr lang="en-US"/>
          </a:p>
        </p:txBody>
      </p:sp>
      <p:sp>
        <p:nvSpPr>
          <p:cNvPr id="5" name="Espace réservé du pied de page 4"/>
          <p:cNvSpPr>
            <a:spLocks noGrp="1"/>
          </p:cNvSpPr>
          <p:nvPr>
            <p:ph type="ftr" sz="quarter" idx="11"/>
          </p:nvPr>
        </p:nvSpPr>
        <p:spPr bwMode="gray"/>
        <p:txBody>
          <a:bodyPr/>
          <a:lstStyle/>
          <a:p>
            <a:endParaRPr lang="en-US"/>
          </a:p>
        </p:txBody>
      </p:sp>
      <p:sp>
        <p:nvSpPr>
          <p:cNvPr id="6" name="Espace réservé du numéro de diapositive 5"/>
          <p:cNvSpPr>
            <a:spLocks noGrp="1"/>
          </p:cNvSpPr>
          <p:nvPr>
            <p:ph type="sldNum" sz="quarter" idx="12"/>
          </p:nvPr>
        </p:nvSpPr>
        <p:spPr bwMode="gray"/>
        <p:txBody>
          <a:bodyPr/>
          <a:lstStyle/>
          <a:p>
            <a:fld id="{31BB1FA0-B076-4FDB-9D1A-2DF5ACA26200}" type="slidenum">
              <a:rPr lang="en-US" smtClean="0"/>
              <a:t>‹N°›</a:t>
            </a:fld>
            <a:endParaRPr lang="en-US"/>
          </a:p>
        </p:txBody>
      </p:sp>
      <p:sp>
        <p:nvSpPr>
          <p:cNvPr id="13" name="Espace réservé du contenu 2">
            <a:extLst>
              <a:ext uri="{FF2B5EF4-FFF2-40B4-BE49-F238E27FC236}">
                <a16:creationId xmlns:a16="http://schemas.microsoft.com/office/drawing/2014/main" id="{983BAA40-886B-6A43-A62F-6CF17EC68383}"/>
              </a:ext>
            </a:extLst>
          </p:cNvPr>
          <p:cNvSpPr>
            <a:spLocks noGrp="1"/>
          </p:cNvSpPr>
          <p:nvPr>
            <p:ph idx="13" hasCustomPrompt="1"/>
          </p:nvPr>
        </p:nvSpPr>
        <p:spPr bwMode="gray">
          <a:xfrm>
            <a:off x="6335867" y="1372463"/>
            <a:ext cx="4872133" cy="4603997"/>
          </a:xfrm>
          <a:prstGeom prst="rect">
            <a:avLst/>
          </a:prstGeom>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a:solidFill>
                  <a:srgbClr val="2632AC"/>
                </a:solidFill>
                <a:latin typeface="Source Sans Pro" panose="020B0503030403020204" pitchFamily="34" charset="0"/>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a:latin typeface="Source Sans Pro" panose="020B0503030403020204" pitchFamily="34" charset="0"/>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a:latin typeface="Source Sans Pro" panose="020B0503030403020204" pitchFamily="34" charset="0"/>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5pPr>
          </a:lstStyle>
          <a:p>
            <a:pPr marL="228594" marR="0" lvl="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a:pPr>
            <a:r>
              <a:rPr kumimoji="0" lang="en-US" sz="20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First level </a:t>
            </a:r>
          </a:p>
          <a:p>
            <a:pPr marL="742950" marR="0" lvl="1"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Second level</a:t>
            </a:r>
          </a:p>
          <a:p>
            <a:pPr marL="1200150" marR="0" lvl="2"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Third level</a:t>
            </a:r>
          </a:p>
          <a:p>
            <a:pPr marL="1657350" marR="0" lvl="3"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Fourth level</a:t>
            </a:r>
          </a:p>
          <a:p>
            <a:pPr marL="2114550" marR="0" lvl="4"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Fifth level</a:t>
            </a:r>
          </a:p>
          <a:p>
            <a:pPr lvl="0"/>
            <a:endParaRPr lang="en-US" noProof="0" dirty="0"/>
          </a:p>
        </p:txBody>
      </p:sp>
      <p:sp>
        <p:nvSpPr>
          <p:cNvPr id="15" name="Espace réservé du contenu 2">
            <a:extLst>
              <a:ext uri="{FF2B5EF4-FFF2-40B4-BE49-F238E27FC236}">
                <a16:creationId xmlns:a16="http://schemas.microsoft.com/office/drawing/2014/main" id="{41C1ACE0-500C-5C4B-9E16-ED35B8797C85}"/>
              </a:ext>
            </a:extLst>
          </p:cNvPr>
          <p:cNvSpPr>
            <a:spLocks noGrp="1"/>
          </p:cNvSpPr>
          <p:nvPr>
            <p:ph idx="14" hasCustomPrompt="1"/>
          </p:nvPr>
        </p:nvSpPr>
        <p:spPr bwMode="gray">
          <a:xfrm>
            <a:off x="984000" y="1376619"/>
            <a:ext cx="4872133" cy="4603997"/>
          </a:xfrm>
          <a:prstGeom prst="rect">
            <a:avLst/>
          </a:prstGeom>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a:solidFill>
                  <a:srgbClr val="2632AC"/>
                </a:solidFill>
                <a:latin typeface="Source Sans Pro" panose="020B0503030403020204" pitchFamily="34" charset="0"/>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a:latin typeface="Source Sans Pro" panose="020B0503030403020204" pitchFamily="34" charset="0"/>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a:latin typeface="Source Sans Pro" panose="020B0503030403020204" pitchFamily="34" charset="0"/>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5pPr>
          </a:lstStyle>
          <a:p>
            <a:pPr marL="228594" marR="0" lvl="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a:pPr>
            <a:r>
              <a:rPr kumimoji="0" lang="en-US" sz="20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First level </a:t>
            </a:r>
          </a:p>
          <a:p>
            <a:pPr marL="742950" marR="0" lvl="1"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Second level</a:t>
            </a:r>
          </a:p>
          <a:p>
            <a:pPr marL="1200150" marR="0" lvl="2"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Third level</a:t>
            </a:r>
          </a:p>
          <a:p>
            <a:pPr marL="1657350" marR="0" lvl="3"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Fourth level</a:t>
            </a:r>
          </a:p>
          <a:p>
            <a:pPr marL="2114550" marR="0" lvl="4"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Fifth level</a:t>
            </a:r>
          </a:p>
          <a:p>
            <a:pPr lvl="0"/>
            <a:endParaRPr lang="en-US" noProof="0" dirty="0"/>
          </a:p>
        </p:txBody>
      </p:sp>
      <p:sp>
        <p:nvSpPr>
          <p:cNvPr id="8" name="Title 1">
            <a:extLst>
              <a:ext uri="{FF2B5EF4-FFF2-40B4-BE49-F238E27FC236}">
                <a16:creationId xmlns:a16="http://schemas.microsoft.com/office/drawing/2014/main" id="{0C399C72-E098-6042-AF8E-2FF9CE8948AD}"/>
              </a:ext>
            </a:extLst>
          </p:cNvPr>
          <p:cNvSpPr>
            <a:spLocks noGrp="1"/>
          </p:cNvSpPr>
          <p:nvPr>
            <p:ph type="title"/>
          </p:nvPr>
        </p:nvSpPr>
        <p:spPr>
          <a:xfrm>
            <a:off x="838200" y="365126"/>
            <a:ext cx="10515600" cy="99816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09760651"/>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EAB9F04-D984-49E8-BFB5-C436CD2F6C90}" type="datetimeFigureOut">
              <a:rPr lang="fr-FR" smtClean="0"/>
              <a:t>05/04/2023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1281522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FB1448CA-DBB6-48C9-A7AF-6FB34DE50A53}" type="slidenum">
              <a:rPr lang="en-US" smtClean="0"/>
              <a:t>‹N°›</a:t>
            </a:fld>
            <a:endParaRPr lang="en-US"/>
          </a:p>
        </p:txBody>
      </p:sp>
      <p:sp>
        <p:nvSpPr>
          <p:cNvPr id="7" name="Title 1"/>
          <p:cNvSpPr>
            <a:spLocks noGrp="1"/>
          </p:cNvSpPr>
          <p:nvPr>
            <p:ph type="title" hasCustomPrompt="1"/>
          </p:nvPr>
        </p:nvSpPr>
        <p:spPr>
          <a:xfrm>
            <a:off x="838200" y="306761"/>
            <a:ext cx="10515600" cy="662291"/>
          </a:xfrm>
        </p:spPr>
        <p:txBody>
          <a:bodyPr anchor="ctr">
            <a:normAutofit/>
          </a:bodyPr>
          <a:lstStyle>
            <a:lvl1pPr>
              <a:defRPr sz="3200" b="1" baseline="0"/>
            </a:lvl1pPr>
          </a:lstStyle>
          <a:p>
            <a:r>
              <a:rPr lang="en-US" dirty="0"/>
              <a:t>Click to edit slide title text</a:t>
            </a:r>
          </a:p>
        </p:txBody>
      </p:sp>
      <p:sp>
        <p:nvSpPr>
          <p:cNvPr id="13" name="Text Placeholder 12"/>
          <p:cNvSpPr>
            <a:spLocks noGrp="1"/>
          </p:cNvSpPr>
          <p:nvPr>
            <p:ph type="body" sz="quarter" idx="12" hasCustomPrompt="1"/>
          </p:nvPr>
        </p:nvSpPr>
        <p:spPr>
          <a:xfrm>
            <a:off x="838200" y="1757363"/>
            <a:ext cx="10515600" cy="4127687"/>
          </a:xfrm>
        </p:spPr>
        <p:txBody>
          <a:bodyPr>
            <a:normAutofit/>
          </a:bodyPr>
          <a:lstStyle>
            <a:lvl1pPr>
              <a:lnSpc>
                <a:spcPct val="100000"/>
              </a:lnSpc>
              <a:spcBef>
                <a:spcPts val="600"/>
              </a:spcBef>
              <a:spcAft>
                <a:spcPts val="600"/>
              </a:spcAft>
              <a:defRPr lang="en-US" sz="2400" b="0" i="0" smtClean="0">
                <a:effectLst/>
                <a:latin typeface="Source Sans Pro" panose="020B0503030403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p>
          <a:p>
            <a:pPr lvl="0"/>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Tree>
    <p:extLst>
      <p:ext uri="{BB962C8B-B14F-4D97-AF65-F5344CB8AC3E}">
        <p14:creationId xmlns:p14="http://schemas.microsoft.com/office/powerpoint/2010/main" val="690767722"/>
      </p:ext>
    </p:extLst>
  </p:cSld>
  <p:clrMapOvr>
    <a:masterClrMapping/>
  </p:clrMapOvr>
  <p:transition spd="med">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bjec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936000" y="0"/>
            <a:ext cx="10272000" cy="914400"/>
          </a:xfrm>
        </p:spPr>
        <p:txBody>
          <a:bodyPr/>
          <a:lstStyle>
            <a:lvl1pPr>
              <a:defRPr b="1" i="0" cap="none">
                <a:latin typeface="Source Sans Pro" panose="020B0503030403020204" pitchFamily="34" charset="0"/>
                <a:ea typeface="Source Sans Pro" panose="020B0503030403020204" pitchFamily="34" charset="0"/>
              </a:defRPr>
            </a:lvl1pPr>
          </a:lstStyle>
          <a:p>
            <a:r>
              <a:rPr lang="en-US" noProof="0" dirty="0"/>
              <a:t>Title</a:t>
            </a:r>
          </a:p>
        </p:txBody>
      </p:sp>
      <p:sp>
        <p:nvSpPr>
          <p:cNvPr id="3" name="Espace réservé du contenu 2"/>
          <p:cNvSpPr>
            <a:spLocks noGrp="1"/>
          </p:cNvSpPr>
          <p:nvPr>
            <p:ph idx="1"/>
          </p:nvPr>
        </p:nvSpPr>
        <p:spPr bwMode="gray">
          <a:xfrm>
            <a:off x="936000" y="2028415"/>
            <a:ext cx="10272000" cy="4128000"/>
          </a:xfrm>
          <a:prstGeom prst="rect">
            <a:avLst/>
          </a:prstGeom>
        </p:spPr>
        <p:txBody>
          <a:bodyPr/>
          <a:lstStyle>
            <a:lvl1pPr>
              <a:defRPr/>
            </a:lvl1pPr>
            <a:lvl6pPr marL="519113" indent="-231775">
              <a:tabLst/>
              <a:defRPr/>
            </a:lvl6pPr>
            <a:lvl7pPr marL="749300" indent="-166688">
              <a:tabLst/>
              <a:defRPr/>
            </a:lvl7pPr>
            <a:lvl8pPr>
              <a:defRPr/>
            </a:lvl8pPr>
            <a:lvl9pPr>
              <a:defRPr/>
            </a:lvl9pPr>
          </a:lstStyle>
          <a:p>
            <a:pPr lvl="0"/>
            <a:r>
              <a:rPr lang="en-US" noProof="0"/>
              <a:t>Click to edit Master text styles</a:t>
            </a:r>
          </a:p>
        </p:txBody>
      </p:sp>
      <p:sp>
        <p:nvSpPr>
          <p:cNvPr id="4" name="Espace réservé de la date 3"/>
          <p:cNvSpPr>
            <a:spLocks noGrp="1"/>
          </p:cNvSpPr>
          <p:nvPr>
            <p:ph type="dt" sz="half" idx="10"/>
          </p:nvPr>
        </p:nvSpPr>
        <p:spPr bwMode="gray"/>
        <p:txBody>
          <a:bodyPr/>
          <a:lstStyle/>
          <a:p>
            <a:r>
              <a:rPr lang="en-US" noProof="0"/>
              <a:t>Date</a:t>
            </a:r>
          </a:p>
        </p:txBody>
      </p:sp>
      <p:sp>
        <p:nvSpPr>
          <p:cNvPr id="5" name="Espace réservé du pied de page 4"/>
          <p:cNvSpPr>
            <a:spLocks noGrp="1"/>
          </p:cNvSpPr>
          <p:nvPr>
            <p:ph type="ftr" sz="quarter" idx="11"/>
          </p:nvPr>
        </p:nvSpPr>
        <p:spPr bwMode="gray"/>
        <p:txBody>
          <a:bodyPr/>
          <a:lstStyle/>
          <a:p>
            <a:r>
              <a:rPr lang="en-US" noProof="0"/>
              <a:t>Footer can be personalized as follow: Insert / Header and footer</a:t>
            </a:r>
          </a:p>
        </p:txBody>
      </p:sp>
      <p:sp>
        <p:nvSpPr>
          <p:cNvPr id="6" name="Espace réservé du numéro de diapositive 5"/>
          <p:cNvSpPr>
            <a:spLocks noGrp="1"/>
          </p:cNvSpPr>
          <p:nvPr>
            <p:ph type="sldNum" sz="quarter" idx="12"/>
          </p:nvPr>
        </p:nvSpPr>
        <p:spPr bwMode="gray"/>
        <p:txBody>
          <a:bodyPr/>
          <a:lstStyle/>
          <a:p>
            <a:fld id="{733122C9-A0B9-462F-8757-0847AD287B63}" type="slidenum">
              <a:rPr lang="en-US" noProof="0" smtClean="0"/>
              <a:pPr/>
              <a:t>‹N°›</a:t>
            </a:fld>
            <a:endParaRPr lang="en-US" noProof="0"/>
          </a:p>
        </p:txBody>
      </p:sp>
    </p:spTree>
    <p:extLst>
      <p:ext uri="{BB962C8B-B14F-4D97-AF65-F5344CB8AC3E}">
        <p14:creationId xmlns:p14="http://schemas.microsoft.com/office/powerpoint/2010/main" val="2611727597"/>
      </p:ext>
    </p:extLst>
  </p:cSld>
  <p:clrMapOvr>
    <a:masterClrMapping/>
  </p:clrMapOvr>
  <p:transition spd="med">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_2column_B">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p>
            <a:fld id="{4C9D9E5E-7ED9-45EF-BA3E-829431F1EDB7}" type="datetimeFigureOut">
              <a:rPr lang="en-US" smtClean="0"/>
              <a:t>4/5/2023</a:t>
            </a:fld>
            <a:endParaRPr lang="en-US"/>
          </a:p>
        </p:txBody>
      </p:sp>
      <p:sp>
        <p:nvSpPr>
          <p:cNvPr id="5" name="Espace réservé du pied de page 4"/>
          <p:cNvSpPr>
            <a:spLocks noGrp="1"/>
          </p:cNvSpPr>
          <p:nvPr>
            <p:ph type="ftr" sz="quarter" idx="11"/>
          </p:nvPr>
        </p:nvSpPr>
        <p:spPr bwMode="gray"/>
        <p:txBody>
          <a:bodyPr/>
          <a:lstStyle/>
          <a:p>
            <a:endParaRPr lang="en-US"/>
          </a:p>
        </p:txBody>
      </p:sp>
      <p:sp>
        <p:nvSpPr>
          <p:cNvPr id="6" name="Espace réservé du numéro de diapositive 5"/>
          <p:cNvSpPr>
            <a:spLocks noGrp="1"/>
          </p:cNvSpPr>
          <p:nvPr>
            <p:ph type="sldNum" sz="quarter" idx="12"/>
          </p:nvPr>
        </p:nvSpPr>
        <p:spPr bwMode="gray"/>
        <p:txBody>
          <a:bodyPr/>
          <a:lstStyle/>
          <a:p>
            <a:fld id="{31BB1FA0-B076-4FDB-9D1A-2DF5ACA26200}" type="slidenum">
              <a:rPr lang="en-US" smtClean="0"/>
              <a:t>‹N°›</a:t>
            </a:fld>
            <a:endParaRPr lang="en-US"/>
          </a:p>
        </p:txBody>
      </p:sp>
      <p:sp>
        <p:nvSpPr>
          <p:cNvPr id="9" name="Text Placeholder 18">
            <a:extLst>
              <a:ext uri="{FF2B5EF4-FFF2-40B4-BE49-F238E27FC236}">
                <a16:creationId xmlns:a16="http://schemas.microsoft.com/office/drawing/2014/main" id="{99CC1059-9469-4C4B-81DE-B183B69C58C5}"/>
              </a:ext>
            </a:extLst>
          </p:cNvPr>
          <p:cNvSpPr>
            <a:spLocks noGrp="1"/>
          </p:cNvSpPr>
          <p:nvPr>
            <p:ph type="body" sz="quarter" idx="13" hasCustomPrompt="1"/>
          </p:nvPr>
        </p:nvSpPr>
        <p:spPr>
          <a:xfrm>
            <a:off x="1247287" y="5717951"/>
            <a:ext cx="4430301" cy="305772"/>
          </a:xfrm>
          <a:prstGeom prst="rect">
            <a:avLst/>
          </a:prstGeom>
        </p:spPr>
        <p:txBody>
          <a:bodyPr vert="horz" lIns="0" tIns="0" rIns="0" bIns="0"/>
          <a:lstStyle>
            <a:lvl1pPr marL="0" indent="0">
              <a:buNone/>
              <a:defRPr sz="1800" b="0" i="0" spc="0" baseline="0">
                <a:solidFill>
                  <a:schemeClr val="bg2"/>
                </a:solidFill>
                <a:latin typeface="Source Sans Pro" panose="020B0503030403020204" pitchFamily="34" charset="0"/>
                <a:ea typeface="Source Sans Pro" panose="020B0503030403020204" pitchFamily="34" charset="0"/>
                <a:cs typeface="Arial"/>
              </a:defRPr>
            </a:lvl1pPr>
          </a:lstStyle>
          <a:p>
            <a:pPr lvl="0"/>
            <a:r>
              <a:rPr lang="en-US" dirty="0"/>
              <a:t>Caption</a:t>
            </a:r>
          </a:p>
        </p:txBody>
      </p:sp>
      <p:sp>
        <p:nvSpPr>
          <p:cNvPr id="10" name="Text Placeholder 18">
            <a:extLst>
              <a:ext uri="{FF2B5EF4-FFF2-40B4-BE49-F238E27FC236}">
                <a16:creationId xmlns:a16="http://schemas.microsoft.com/office/drawing/2014/main" id="{94452F98-F950-4E46-8026-DA1A7129E0FE}"/>
              </a:ext>
            </a:extLst>
          </p:cNvPr>
          <p:cNvSpPr>
            <a:spLocks noGrp="1"/>
          </p:cNvSpPr>
          <p:nvPr>
            <p:ph type="body" sz="quarter" idx="20" hasCustomPrompt="1"/>
          </p:nvPr>
        </p:nvSpPr>
        <p:spPr>
          <a:xfrm>
            <a:off x="6632800" y="5717951"/>
            <a:ext cx="4430301" cy="305772"/>
          </a:xfrm>
          <a:prstGeom prst="rect">
            <a:avLst/>
          </a:prstGeom>
        </p:spPr>
        <p:txBody>
          <a:bodyPr vert="horz" lIns="0" tIns="0" rIns="0" bIns="0"/>
          <a:lstStyle>
            <a:lvl1pPr marL="0" indent="0">
              <a:buNone/>
              <a:defRPr sz="1800" b="0" i="0" spc="0" baseline="0">
                <a:solidFill>
                  <a:schemeClr val="bg2"/>
                </a:solidFill>
                <a:latin typeface="Source Sans Pro" panose="020B0503030403020204" pitchFamily="34" charset="0"/>
                <a:ea typeface="Source Sans Pro" panose="020B0503030403020204" pitchFamily="34" charset="0"/>
                <a:cs typeface="Arial"/>
              </a:defRPr>
            </a:lvl1pPr>
          </a:lstStyle>
          <a:p>
            <a:pPr lvl="0"/>
            <a:r>
              <a:rPr lang="en-US" dirty="0"/>
              <a:t>Caption</a:t>
            </a:r>
          </a:p>
        </p:txBody>
      </p:sp>
      <p:sp>
        <p:nvSpPr>
          <p:cNvPr id="11" name="Content Placeholder 4">
            <a:extLst>
              <a:ext uri="{FF2B5EF4-FFF2-40B4-BE49-F238E27FC236}">
                <a16:creationId xmlns:a16="http://schemas.microsoft.com/office/drawing/2014/main" id="{83283B8C-5E66-7742-98FB-C0F5A9D5642D}"/>
              </a:ext>
            </a:extLst>
          </p:cNvPr>
          <p:cNvSpPr>
            <a:spLocks noGrp="1"/>
          </p:cNvSpPr>
          <p:nvPr>
            <p:ph sz="quarter" idx="22" hasCustomPrompt="1"/>
          </p:nvPr>
        </p:nvSpPr>
        <p:spPr>
          <a:xfrm>
            <a:off x="1247289" y="1321723"/>
            <a:ext cx="4430302" cy="4259847"/>
          </a:xfrm>
          <a:prstGeom prst="rect">
            <a:avLst/>
          </a:prstGeom>
        </p:spPr>
        <p:txBody>
          <a:bodyPr/>
          <a:lstStyle>
            <a:lvl1pPr>
              <a:defRPr baseline="0"/>
            </a:lvl1pPr>
          </a:lstStyle>
          <a:p>
            <a:pPr lvl="0"/>
            <a:r>
              <a:rPr lang="en-US" dirty="0"/>
              <a:t>Click Icons to add media</a:t>
            </a:r>
          </a:p>
        </p:txBody>
      </p:sp>
      <p:sp>
        <p:nvSpPr>
          <p:cNvPr id="12" name="Content Placeholder 4">
            <a:extLst>
              <a:ext uri="{FF2B5EF4-FFF2-40B4-BE49-F238E27FC236}">
                <a16:creationId xmlns:a16="http://schemas.microsoft.com/office/drawing/2014/main" id="{1F64C9CE-21D6-0441-A8D3-8A9AA0582563}"/>
              </a:ext>
            </a:extLst>
          </p:cNvPr>
          <p:cNvSpPr>
            <a:spLocks noGrp="1"/>
          </p:cNvSpPr>
          <p:nvPr>
            <p:ph sz="quarter" idx="23" hasCustomPrompt="1"/>
          </p:nvPr>
        </p:nvSpPr>
        <p:spPr>
          <a:xfrm>
            <a:off x="6632801" y="1321723"/>
            <a:ext cx="4430302" cy="4259847"/>
          </a:xfrm>
          <a:prstGeom prst="rect">
            <a:avLst/>
          </a:prstGeom>
        </p:spPr>
        <p:txBody>
          <a:bodyPr/>
          <a:lstStyle>
            <a:lvl1pPr>
              <a:defRPr baseline="0"/>
            </a:lvl1pPr>
          </a:lstStyle>
          <a:p>
            <a:pPr lvl="0"/>
            <a:r>
              <a:rPr lang="en-US" dirty="0"/>
              <a:t>Click Icons to </a:t>
            </a:r>
            <a:r>
              <a:rPr lang="en-US"/>
              <a:t>add media</a:t>
            </a:r>
            <a:endParaRPr lang="en-US" dirty="0"/>
          </a:p>
        </p:txBody>
      </p:sp>
      <p:sp>
        <p:nvSpPr>
          <p:cNvPr id="13" name="Title 1">
            <a:extLst>
              <a:ext uri="{FF2B5EF4-FFF2-40B4-BE49-F238E27FC236}">
                <a16:creationId xmlns:a16="http://schemas.microsoft.com/office/drawing/2014/main" id="{7260B9F5-3A73-804C-9E05-4E92B6BEECCA}"/>
              </a:ext>
            </a:extLst>
          </p:cNvPr>
          <p:cNvSpPr>
            <a:spLocks noGrp="1"/>
          </p:cNvSpPr>
          <p:nvPr>
            <p:ph type="title"/>
          </p:nvPr>
        </p:nvSpPr>
        <p:spPr>
          <a:xfrm>
            <a:off x="838200" y="365126"/>
            <a:ext cx="10515600" cy="99816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51274666"/>
      </p:ext>
    </p:extLst>
  </p:cSld>
  <p:clrMapOvr>
    <a:masterClrMapping/>
  </p:clrMapOvr>
  <p:transition spd="med">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tatement_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D0EAE9-EC6C-2942-AC14-3DDC71BF9500}"/>
              </a:ext>
            </a:extLst>
          </p:cNvPr>
          <p:cNvSpPr/>
          <p:nvPr/>
        </p:nvSpPr>
        <p:spPr>
          <a:xfrm>
            <a:off x="0" y="0"/>
            <a:ext cx="469053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Source Sans Pro" panose="020B0503030403020204" pitchFamily="34" charset="0"/>
            </a:endParaRPr>
          </a:p>
        </p:txBody>
      </p:sp>
      <p:sp>
        <p:nvSpPr>
          <p:cNvPr id="11" name="Espace réservé de la date 10"/>
          <p:cNvSpPr>
            <a:spLocks noGrp="1"/>
          </p:cNvSpPr>
          <p:nvPr>
            <p:ph type="dt" sz="half" idx="10"/>
          </p:nvPr>
        </p:nvSpPr>
        <p:spPr bwMode="gray">
          <a:xfrm>
            <a:off x="-651274" y="6618000"/>
            <a:ext cx="240000" cy="240000"/>
          </a:xfrm>
        </p:spPr>
        <p:txBody>
          <a:bodyPr/>
          <a:lstStyle/>
          <a:p>
            <a:fld id="{4C9D9E5E-7ED9-45EF-BA3E-829431F1EDB7}" type="datetimeFigureOut">
              <a:rPr lang="en-US" smtClean="0"/>
              <a:t>4/5/2023</a:t>
            </a:fld>
            <a:endParaRPr lang="en-US"/>
          </a:p>
        </p:txBody>
      </p:sp>
      <p:sp>
        <p:nvSpPr>
          <p:cNvPr id="12" name="Espace réservé du pied de page 11"/>
          <p:cNvSpPr>
            <a:spLocks noGrp="1"/>
          </p:cNvSpPr>
          <p:nvPr>
            <p:ph type="ftr" sz="quarter" idx="11"/>
          </p:nvPr>
        </p:nvSpPr>
        <p:spPr bwMode="gray">
          <a:xfrm>
            <a:off x="-651274" y="6618000"/>
            <a:ext cx="240000" cy="240000"/>
          </a:xfrm>
        </p:spPr>
        <p:txBody>
          <a:bodyPr/>
          <a:lstStyle/>
          <a:p>
            <a:endParaRPr lang="en-US"/>
          </a:p>
        </p:txBody>
      </p:sp>
      <p:sp>
        <p:nvSpPr>
          <p:cNvPr id="13" name="Espace réservé du numéro de diapositive 12"/>
          <p:cNvSpPr>
            <a:spLocks noGrp="1"/>
          </p:cNvSpPr>
          <p:nvPr>
            <p:ph type="sldNum" sz="quarter" idx="12"/>
          </p:nvPr>
        </p:nvSpPr>
        <p:spPr bwMode="gray">
          <a:xfrm>
            <a:off x="-651274" y="6618000"/>
            <a:ext cx="240000" cy="240000"/>
          </a:xfrm>
          <a:ln>
            <a:solidFill>
              <a:schemeClr val="tx1">
                <a:alpha val="0"/>
              </a:schemeClr>
            </a:solidFill>
          </a:ln>
        </p:spPr>
        <p:txBody>
          <a:bodyPr/>
          <a:lstStyle>
            <a:lvl1pPr>
              <a:defRPr sz="133">
                <a:solidFill>
                  <a:schemeClr val="tx1">
                    <a:alpha val="0"/>
                  </a:schemeClr>
                </a:solidFill>
              </a:defRPr>
            </a:lvl1pPr>
          </a:lstStyle>
          <a:p>
            <a:fld id="{31BB1FA0-B076-4FDB-9D1A-2DF5ACA26200}" type="slidenum">
              <a:rPr lang="en-US" smtClean="0"/>
              <a:t>‹N°›</a:t>
            </a:fld>
            <a:endParaRPr lang="en-US"/>
          </a:p>
        </p:txBody>
      </p:sp>
      <p:sp>
        <p:nvSpPr>
          <p:cNvPr id="7" name="Espace réservé du numéro de diapositive 5">
            <a:extLst>
              <a:ext uri="{FF2B5EF4-FFF2-40B4-BE49-F238E27FC236}">
                <a16:creationId xmlns:a16="http://schemas.microsoft.com/office/drawing/2014/main" id="{A7FC5B82-496C-CC42-AD40-5B2C78DFF9DD}"/>
              </a:ext>
            </a:extLst>
          </p:cNvPr>
          <p:cNvSpPr txBox="1">
            <a:spLocks/>
          </p:cNvSpPr>
          <p:nvPr/>
        </p:nvSpPr>
        <p:spPr bwMode="gray">
          <a:xfrm>
            <a:off x="10176454" y="6276118"/>
            <a:ext cx="1774025" cy="384041"/>
          </a:xfrm>
          <a:prstGeom prst="rect">
            <a:avLst/>
          </a:prstGeom>
        </p:spPr>
        <p:txBody>
          <a:bodyPr vert="horz" lIns="0" tIns="0" rIns="0" bIns="0" rtlCol="0" anchor="b" anchorCtr="0">
            <a:noAutofit/>
          </a:bodyPr>
          <a:lstStyle>
            <a:defPPr>
              <a:defRPr lang="en-US"/>
            </a:defPPr>
            <a:lvl1pPr marL="0" algn="r" defTabSz="914400" rtl="0" eaLnBrk="1" latinLnBrk="0" hangingPunct="1">
              <a:defRPr sz="1300" b="0" i="0" kern="1200" cap="none" baseline="0">
                <a:solidFill>
                  <a:schemeClr val="tx2"/>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en-US" smtClean="0"/>
              <a:pPr/>
              <a:t>‹N°›</a:t>
            </a:fld>
            <a:endParaRPr lang="en-US"/>
          </a:p>
        </p:txBody>
      </p:sp>
      <p:sp>
        <p:nvSpPr>
          <p:cNvPr id="14" name="Footer Placeholder 4">
            <a:extLst>
              <a:ext uri="{FF2B5EF4-FFF2-40B4-BE49-F238E27FC236}">
                <a16:creationId xmlns:a16="http://schemas.microsoft.com/office/drawing/2014/main" id="{AEBF0FB1-0FEE-4E4B-9D60-5057193FDE6C}"/>
              </a:ext>
            </a:extLst>
          </p:cNvPr>
          <p:cNvSpPr txBox="1">
            <a:spLocks/>
          </p:cNvSpPr>
          <p:nvPr/>
        </p:nvSpPr>
        <p:spPr bwMode="gray">
          <a:xfrm>
            <a:off x="0" y="6618000"/>
            <a:ext cx="240000" cy="240000"/>
          </a:xfrm>
          <a:prstGeom prst="rect">
            <a:avLst/>
          </a:prstGeom>
          <a:ln>
            <a:solidFill>
              <a:schemeClr val="bg1">
                <a:alpha val="0"/>
              </a:schemeClr>
            </a:solidFill>
          </a:ln>
        </p:spPr>
        <p:txBody>
          <a:bodyPr vert="horz" lIns="0" tIns="0" rIns="0" bIns="0" rtlCol="0" anchor="ctr" anchorCtr="0">
            <a:noAutofit/>
          </a:bodyPr>
          <a:lstStyle>
            <a:defPPr>
              <a:defRPr lang="en-US"/>
            </a:defPPr>
            <a:lvl1pPr marL="0" algn="ctr" defTabSz="914400" rtl="0" eaLnBrk="1" latinLnBrk="0" hangingPunct="1">
              <a:defRPr sz="133" b="0" i="0" kern="1200">
                <a:solidFill>
                  <a:schemeClr val="tx1">
                    <a:alpha val="0"/>
                  </a:schemeClr>
                </a:solidFill>
                <a:latin typeface="Source Sans Pro" panose="020B05030304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OVHcloud Proprietary &amp; Confidential</a:t>
            </a:r>
          </a:p>
        </p:txBody>
      </p:sp>
      <p:sp>
        <p:nvSpPr>
          <p:cNvPr id="9" name="Title 1">
            <a:extLst>
              <a:ext uri="{FF2B5EF4-FFF2-40B4-BE49-F238E27FC236}">
                <a16:creationId xmlns:a16="http://schemas.microsoft.com/office/drawing/2014/main" id="{6E672368-2712-BD46-AA66-3CBAB182992B}"/>
              </a:ext>
            </a:extLst>
          </p:cNvPr>
          <p:cNvSpPr>
            <a:spLocks noGrp="1"/>
          </p:cNvSpPr>
          <p:nvPr>
            <p:ph type="title" hasCustomPrompt="1"/>
          </p:nvPr>
        </p:nvSpPr>
        <p:spPr>
          <a:xfrm>
            <a:off x="293233" y="723627"/>
            <a:ext cx="3124201" cy="1105173"/>
          </a:xfrm>
          <a:prstGeom prst="rect">
            <a:avLst/>
          </a:prstGeom>
        </p:spPr>
        <p:txBody>
          <a:bodyPr anchor="t" anchorCtr="0"/>
          <a:lstStyle/>
          <a:p>
            <a:pPr>
              <a:lnSpc>
                <a:spcPct val="100000"/>
              </a:lnSpc>
            </a:pPr>
            <a:r>
              <a:rPr lang="en-US" sz="3200" dirty="0">
                <a:solidFill>
                  <a:schemeClr val="bg2"/>
                </a:solidFill>
              </a:rPr>
              <a:t>Title</a:t>
            </a:r>
          </a:p>
        </p:txBody>
      </p:sp>
      <p:sp>
        <p:nvSpPr>
          <p:cNvPr id="17" name="Espace réservé du contenu 2">
            <a:extLst>
              <a:ext uri="{FF2B5EF4-FFF2-40B4-BE49-F238E27FC236}">
                <a16:creationId xmlns:a16="http://schemas.microsoft.com/office/drawing/2014/main" id="{BB2F39A1-E533-E64F-8D4D-F4A8CFBB4991}"/>
              </a:ext>
            </a:extLst>
          </p:cNvPr>
          <p:cNvSpPr>
            <a:spLocks noGrp="1"/>
          </p:cNvSpPr>
          <p:nvPr>
            <p:ph idx="14" hasCustomPrompt="1"/>
          </p:nvPr>
        </p:nvSpPr>
        <p:spPr bwMode="gray">
          <a:xfrm>
            <a:off x="239999" y="2001994"/>
            <a:ext cx="4264742" cy="4097865"/>
          </a:xfrm>
          <a:prstGeom prst="rect">
            <a:avLst/>
          </a:prstGeom>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1600" b="0" i="0">
                <a:solidFill>
                  <a:srgbClr val="2632AC"/>
                </a:solidFill>
                <a:latin typeface="Source Sans Pro" panose="020B0503030403020204" pitchFamily="34" charset="0"/>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a:latin typeface="Source Sans Pro" panose="020B0503030403020204" pitchFamily="34" charset="0"/>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5pPr>
          </a:lstStyle>
          <a:p>
            <a:pPr marL="228594" marR="0" lvl="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a:pPr>
            <a:r>
              <a:rPr kumimoji="0" lang="en-US" sz="20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First level </a:t>
            </a:r>
          </a:p>
          <a:p>
            <a:pPr marL="742950" marR="0" lvl="1"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Second level</a:t>
            </a:r>
          </a:p>
          <a:p>
            <a:pPr marL="1200150" marR="0" lvl="2"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Third level</a:t>
            </a:r>
          </a:p>
          <a:p>
            <a:pPr marL="1657350" marR="0" lvl="3"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Fourth level</a:t>
            </a:r>
          </a:p>
          <a:p>
            <a:pPr marL="2114550" marR="0" lvl="4"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Fifth level</a:t>
            </a:r>
          </a:p>
          <a:p>
            <a:pPr lvl="0"/>
            <a:endParaRPr lang="en-US" noProof="0" dirty="0"/>
          </a:p>
        </p:txBody>
      </p:sp>
      <p:sp>
        <p:nvSpPr>
          <p:cNvPr id="18" name="Espace réservé du contenu 2">
            <a:extLst>
              <a:ext uri="{FF2B5EF4-FFF2-40B4-BE49-F238E27FC236}">
                <a16:creationId xmlns:a16="http://schemas.microsoft.com/office/drawing/2014/main" id="{794974FB-07D0-B04E-A55E-A132905F1D39}"/>
              </a:ext>
            </a:extLst>
          </p:cNvPr>
          <p:cNvSpPr>
            <a:spLocks noGrp="1"/>
          </p:cNvSpPr>
          <p:nvPr>
            <p:ph idx="15" hasCustomPrompt="1"/>
          </p:nvPr>
        </p:nvSpPr>
        <p:spPr bwMode="gray">
          <a:xfrm>
            <a:off x="5101806" y="723627"/>
            <a:ext cx="6536011" cy="5376232"/>
          </a:xfrm>
          <a:prstGeom prst="rect">
            <a:avLst/>
          </a:prstGeom>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1600" b="0" i="0">
                <a:solidFill>
                  <a:srgbClr val="2632AC"/>
                </a:solidFill>
                <a:latin typeface="Source Sans Pro" panose="020B0503030403020204" pitchFamily="34" charset="0"/>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a:latin typeface="Source Sans Pro" panose="020B0503030403020204" pitchFamily="34" charset="0"/>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a:latin typeface="Source Sans Pro" panose="020B0503030403020204" pitchFamily="34" charset="0"/>
              </a:defRPr>
            </a:lvl5pPr>
          </a:lstStyle>
          <a:p>
            <a:pPr marL="228594" marR="0" lvl="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a:pPr>
            <a:r>
              <a:rPr kumimoji="0" lang="en-US" sz="20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First level </a:t>
            </a:r>
          </a:p>
          <a:p>
            <a:pPr marL="742950" marR="0" lvl="1"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Second level</a:t>
            </a:r>
          </a:p>
          <a:p>
            <a:pPr marL="1200150" marR="0" lvl="2"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Third level</a:t>
            </a:r>
          </a:p>
          <a:p>
            <a:pPr marL="1657350" marR="0" lvl="3"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Fourth level</a:t>
            </a:r>
          </a:p>
          <a:p>
            <a:pPr marL="2114550" marR="0" lvl="4" indent="-28575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000E9C"/>
                </a:solidFill>
                <a:effectLst/>
                <a:uLnTx/>
                <a:uFillTx/>
                <a:latin typeface="Source Sans Pro" panose="020B0503030403020204" pitchFamily="34" charset="0"/>
                <a:ea typeface="+mn-ea"/>
                <a:cs typeface="+mn-cs"/>
              </a:rPr>
              <a:t>Fifth level</a:t>
            </a:r>
          </a:p>
          <a:p>
            <a:pPr lvl="0"/>
            <a:endParaRPr lang="en-US" noProof="0" dirty="0"/>
          </a:p>
        </p:txBody>
      </p:sp>
    </p:spTree>
    <p:extLst>
      <p:ext uri="{BB962C8B-B14F-4D97-AF65-F5344CB8AC3E}">
        <p14:creationId xmlns:p14="http://schemas.microsoft.com/office/powerpoint/2010/main" val="1760884947"/>
      </p:ext>
    </p:extLst>
  </p:cSld>
  <p:clrMapOvr>
    <a:masterClrMapping/>
  </p:clrMapOvr>
  <p:transition spd="med">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64E61F-24AE-A74C-BD8D-89E5AFA6EBA1}"/>
              </a:ext>
            </a:extLst>
          </p:cNvPr>
          <p:cNvSpPr>
            <a:spLocks noGrp="1"/>
          </p:cNvSpPr>
          <p:nvPr>
            <p:ph type="title"/>
          </p:nvPr>
        </p:nvSpPr>
        <p:spPr>
          <a:xfrm>
            <a:off x="838200" y="365126"/>
            <a:ext cx="10515600" cy="998162"/>
          </a:xfrm>
          <a:prstGeom prst="rect">
            <a:avLst/>
          </a:prstGeom>
        </p:spPr>
        <p:txBody>
          <a:bodyPr/>
          <a:lstStyle/>
          <a:p>
            <a:r>
              <a:rPr lang="en-US"/>
              <a:t>Click to edit Master title style</a:t>
            </a:r>
          </a:p>
        </p:txBody>
      </p:sp>
      <p:sp>
        <p:nvSpPr>
          <p:cNvPr id="5" name="Date Placeholder 4">
            <a:extLst>
              <a:ext uri="{FF2B5EF4-FFF2-40B4-BE49-F238E27FC236}">
                <a16:creationId xmlns:a16="http://schemas.microsoft.com/office/drawing/2014/main" id="{21DE9043-54C6-F549-89CA-F48731E0EC17}"/>
              </a:ext>
            </a:extLst>
          </p:cNvPr>
          <p:cNvSpPr>
            <a:spLocks noGrp="1"/>
          </p:cNvSpPr>
          <p:nvPr>
            <p:ph type="dt" sz="half" idx="10"/>
          </p:nvPr>
        </p:nvSpPr>
        <p:spPr/>
        <p:txBody>
          <a:bodyPr/>
          <a:lstStyle/>
          <a:p>
            <a:fld id="{4C9D9E5E-7ED9-45EF-BA3E-829431F1EDB7}" type="datetimeFigureOut">
              <a:rPr lang="en-US" smtClean="0"/>
              <a:t>4/5/2023</a:t>
            </a:fld>
            <a:endParaRPr lang="en-US"/>
          </a:p>
        </p:txBody>
      </p:sp>
      <p:sp>
        <p:nvSpPr>
          <p:cNvPr id="6" name="Footer Placeholder 5">
            <a:extLst>
              <a:ext uri="{FF2B5EF4-FFF2-40B4-BE49-F238E27FC236}">
                <a16:creationId xmlns:a16="http://schemas.microsoft.com/office/drawing/2014/main" id="{343E1C71-9FC0-044E-A35B-9C8D1142DF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135CF-4079-A643-AA1F-0A16600ABE83}"/>
              </a:ext>
            </a:extLst>
          </p:cNvPr>
          <p:cNvSpPr>
            <a:spLocks noGrp="1"/>
          </p:cNvSpPr>
          <p:nvPr>
            <p:ph type="sldNum" sz="quarter" idx="12"/>
          </p:nvPr>
        </p:nvSpPr>
        <p:spPr/>
        <p:txBody>
          <a:bodyPr/>
          <a:lstStyle/>
          <a:p>
            <a:fld id="{31BB1FA0-B076-4FDB-9D1A-2DF5ACA26200}" type="slidenum">
              <a:rPr lang="en-US" smtClean="0"/>
              <a:t>‹N°›</a:t>
            </a:fld>
            <a:endParaRPr lang="en-US"/>
          </a:p>
        </p:txBody>
      </p:sp>
    </p:spTree>
    <p:extLst>
      <p:ext uri="{BB962C8B-B14F-4D97-AF65-F5344CB8AC3E}">
        <p14:creationId xmlns:p14="http://schemas.microsoft.com/office/powerpoint/2010/main" val="663960425"/>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05/04/2023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56345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EAB9F04-D984-49E8-BFB5-C436CD2F6C90}" type="datetimeFigureOut">
              <a:rPr lang="fr-FR" smtClean="0"/>
              <a:t>05/04/2023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48786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EAB9F04-D984-49E8-BFB5-C436CD2F6C90}" type="datetimeFigureOut">
              <a:rPr lang="fr-FR" smtClean="0"/>
              <a:t>05/04/2023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4239237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EAB9F04-D984-49E8-BFB5-C436CD2F6C90}" type="datetimeFigureOut">
              <a:rPr lang="fr-FR" smtClean="0"/>
              <a:t>05/04/2023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335754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AB9F04-D984-49E8-BFB5-C436CD2F6C90}" type="datetimeFigureOut">
              <a:rPr lang="fr-FR" smtClean="0"/>
              <a:t>05/04/2023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1258855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EAB9F04-D984-49E8-BFB5-C436CD2F6C90}" type="datetimeFigureOut">
              <a:rPr lang="fr-FR" smtClean="0"/>
              <a:t>05/04/2023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485741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EAB9F04-D984-49E8-BFB5-C436CD2F6C90}" type="datetimeFigureOut">
              <a:rPr lang="fr-FR" smtClean="0"/>
              <a:t>05/04/2023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2974404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duotone>
              <a:schemeClr val="bg2">
                <a:shade val="88000"/>
                <a:hueMod val="106000"/>
                <a:satMod val="140000"/>
                <a:lumMod val="54000"/>
              </a:schemeClr>
              <a:schemeClr val="bg2">
                <a:tint val="98000"/>
                <a:hueMod val="90000"/>
                <a:satMod val="150000"/>
                <a:lumMod val="160000"/>
              </a:schemeClr>
            </a:duotone>
          </a:blip>
          <a:srcRect/>
          <a:stretch>
            <a:fillRect/>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7">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EAB9F04-D984-49E8-BFB5-C436CD2F6C90}" type="datetimeFigureOut">
              <a:rPr lang="fr-FR" smtClean="0"/>
              <a:t>05/04/2023</a:t>
            </a:fld>
            <a:endParaRPr lang="fr-F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F5A97AA-D601-4825-BC7A-8A730E6D832F}" type="slidenum">
              <a:rPr lang="fr-FR" smtClean="0"/>
              <a:t>‹N°›</a:t>
            </a:fld>
            <a:endParaRPr lang="fr-FR"/>
          </a:p>
        </p:txBody>
      </p:sp>
    </p:spTree>
    <p:extLst>
      <p:ext uri="{BB962C8B-B14F-4D97-AF65-F5344CB8AC3E}">
        <p14:creationId xmlns:p14="http://schemas.microsoft.com/office/powerpoint/2010/main" val="1503722227"/>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800" r:id="rId20"/>
    <p:sldLayoutId id="2147483801" r:id="rId21"/>
    <p:sldLayoutId id="2147483802" r:id="rId22"/>
    <p:sldLayoutId id="2147483803" r:id="rId23"/>
    <p:sldLayoutId id="2147483806" r:id="rId24"/>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sv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sv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3.sv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sv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3.sv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sv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3.sv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6.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image" Target="../media/image19.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E224664F-9E85-D193-54AA-A74C1EE6B92E}"/>
              </a:ext>
            </a:extLst>
          </p:cNvPr>
          <p:cNvSpPr txBox="1"/>
          <p:nvPr/>
        </p:nvSpPr>
        <p:spPr>
          <a:xfrm>
            <a:off x="1876424" y="4141693"/>
            <a:ext cx="8791575" cy="130167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b="1" cap="all" dirty="0">
                <a:latin typeface="+mj-lt"/>
                <a:ea typeface="+mj-ea"/>
                <a:cs typeface="+mj-cs"/>
              </a:rPr>
              <a:t>Technical Overview</a:t>
            </a:r>
            <a:br>
              <a:rPr lang="en-US" sz="4400" b="1" cap="all" dirty="0">
                <a:latin typeface="+mj-lt"/>
                <a:ea typeface="+mj-ea"/>
                <a:cs typeface="+mj-cs"/>
              </a:rPr>
            </a:br>
            <a:r>
              <a:rPr lang="en-US" sz="4400" b="1" cap="all" dirty="0" err="1">
                <a:latin typeface="+mj-lt"/>
                <a:ea typeface="+mj-ea"/>
                <a:cs typeface="+mj-cs"/>
              </a:rPr>
              <a:t>vSAN</a:t>
            </a:r>
            <a:endParaRPr lang="en-US" sz="4400" b="1" cap="all" dirty="0">
              <a:latin typeface="+mj-lt"/>
              <a:ea typeface="+mj-ea"/>
              <a:cs typeface="+mj-cs"/>
            </a:endParaRPr>
          </a:p>
        </p:txBody>
      </p:sp>
      <p:pic>
        <p:nvPicPr>
          <p:cNvPr id="5" name="Picture 2" descr="École du numérique - 5 filières d'avenir | Toulouse Ynov Campus">
            <a:extLst>
              <a:ext uri="{FF2B5EF4-FFF2-40B4-BE49-F238E27FC236}">
                <a16:creationId xmlns:a16="http://schemas.microsoft.com/office/drawing/2014/main" id="{E0C1358B-C4A5-1907-9C3F-66FDA1E7A8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86213" y="1007573"/>
            <a:ext cx="3819573" cy="240241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008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02A5889-DFD0-45FB-9A77-FBF6AA069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4209"/>
            <a:ext cx="6096000" cy="4343400"/>
          </a:xfrm>
          <a:prstGeom prst="rect">
            <a:avLst/>
          </a:prstGeom>
          <a:noFill/>
          <a:extLst>
            <a:ext uri="{909E8E84-426E-40DD-AFC4-6F175D3DCCD1}">
              <a14:hiddenFill xmlns:a14="http://schemas.microsoft.com/office/drawing/2010/main">
                <a:solidFill>
                  <a:srgbClr val="FFFFFF"/>
                </a:solidFill>
              </a14:hiddenFill>
            </a:ext>
          </a:extLst>
        </p:spPr>
      </p:pic>
      <p:sp>
        <p:nvSpPr>
          <p:cNvPr id="30" name="Content Placeholder 2">
            <a:extLst>
              <a:ext uri="{FF2B5EF4-FFF2-40B4-BE49-F238E27FC236}">
                <a16:creationId xmlns:a16="http://schemas.microsoft.com/office/drawing/2014/main" id="{E1B628F5-867F-45BC-A194-FDABB714E207}"/>
              </a:ext>
            </a:extLst>
          </p:cNvPr>
          <p:cNvSpPr txBox="1">
            <a:spLocks/>
          </p:cNvSpPr>
          <p:nvPr/>
        </p:nvSpPr>
        <p:spPr bwMode="gray">
          <a:xfrm>
            <a:off x="6184831" y="1456441"/>
            <a:ext cx="2181580" cy="1972559"/>
          </a:xfrm>
          <a:custGeom>
            <a:avLst/>
            <a:gdLst>
              <a:gd name="connsiteX0" fmla="*/ 0 w 2181580"/>
              <a:gd name="connsiteY0" fmla="*/ 0 h 1972559"/>
              <a:gd name="connsiteX1" fmla="*/ 2181580 w 2181580"/>
              <a:gd name="connsiteY1" fmla="*/ 0 h 1972559"/>
              <a:gd name="connsiteX2" fmla="*/ 2181580 w 2181580"/>
              <a:gd name="connsiteY2" fmla="*/ 1972559 h 1972559"/>
              <a:gd name="connsiteX3" fmla="*/ 0 w 2181580"/>
              <a:gd name="connsiteY3" fmla="*/ 1972559 h 1972559"/>
              <a:gd name="connsiteX4" fmla="*/ 0 w 2181580"/>
              <a:gd name="connsiteY4" fmla="*/ 0 h 197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580" h="1972559" fill="none" extrusionOk="0">
                <a:moveTo>
                  <a:pt x="0" y="0"/>
                </a:moveTo>
                <a:cubicBezTo>
                  <a:pt x="362777" y="-124017"/>
                  <a:pt x="1310455" y="-31543"/>
                  <a:pt x="2181580" y="0"/>
                </a:cubicBezTo>
                <a:cubicBezTo>
                  <a:pt x="2038502" y="615089"/>
                  <a:pt x="2013016" y="1562541"/>
                  <a:pt x="2181580" y="1972559"/>
                </a:cubicBezTo>
                <a:cubicBezTo>
                  <a:pt x="1765103" y="1831132"/>
                  <a:pt x="715127" y="2138397"/>
                  <a:pt x="0" y="1972559"/>
                </a:cubicBezTo>
                <a:cubicBezTo>
                  <a:pt x="-25761" y="1084308"/>
                  <a:pt x="-43278" y="547215"/>
                  <a:pt x="0" y="0"/>
                </a:cubicBezTo>
                <a:close/>
              </a:path>
              <a:path w="2181580" h="1972559" stroke="0" extrusionOk="0">
                <a:moveTo>
                  <a:pt x="0" y="0"/>
                </a:moveTo>
                <a:cubicBezTo>
                  <a:pt x="970532" y="111093"/>
                  <a:pt x="1682829" y="18201"/>
                  <a:pt x="2181580" y="0"/>
                </a:cubicBezTo>
                <a:cubicBezTo>
                  <a:pt x="2300913" y="945063"/>
                  <a:pt x="2175287" y="1232533"/>
                  <a:pt x="2181580" y="1972559"/>
                </a:cubicBezTo>
                <a:cubicBezTo>
                  <a:pt x="1859229" y="1999255"/>
                  <a:pt x="525140" y="2127006"/>
                  <a:pt x="0" y="1972559"/>
                </a:cubicBezTo>
                <a:cubicBezTo>
                  <a:pt x="137450" y="1392291"/>
                  <a:pt x="-16761" y="255760"/>
                  <a:pt x="0" y="0"/>
                </a:cubicBezTo>
                <a:close/>
              </a:path>
            </a:pathLst>
          </a:custGeom>
          <a:ln w="25400" cap="flat" cmpd="sng" algn="ctr">
            <a:solidFill>
              <a:schemeClr val="accent1"/>
            </a:solidFill>
            <a:prstDash val="dash"/>
            <a:extLst>
              <a:ext uri="{C807C97D-BFC1-408E-A445-0C87EB9F89A2}">
                <ask:lineSketchStyleProps xmlns:ask="http://schemas.microsoft.com/office/drawing/2018/sketchyshapes" sd="2203421100">
                  <a:prstGeom prst="rect">
                    <a:avLst/>
                  </a:prstGeom>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kern="1200">
                <a:solidFill>
                  <a:srgbClr val="2632AC"/>
                </a:solidFill>
                <a:latin typeface="Source Sans Pro" panose="020B0503030403020204"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kern="1200">
                <a:solidFill>
                  <a:schemeClr val="dk1"/>
                </a:solidFill>
                <a:latin typeface="Source Sans Pro" panose="020B0503030403020204" pitchFamily="34" charset="0"/>
                <a:ea typeface="+mn-ea"/>
                <a:cs typeface="+mn-cs"/>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dk1"/>
                </a:solidFill>
                <a:latin typeface="Source Sans Pro" panose="020B0503030403020204" pitchFamily="34" charset="0"/>
                <a:ea typeface="+mn-ea"/>
                <a:cs typeface="+mn-cs"/>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kern="1200">
                <a:solidFill>
                  <a:schemeClr val="dk1"/>
                </a:solidFill>
                <a:latin typeface="Source Sans Pro" panose="020B0503030403020204" pitchFamily="34" charset="0"/>
                <a:ea typeface="+mn-ea"/>
                <a:cs typeface="+mn-cs"/>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dk1"/>
                </a:solidFill>
                <a:latin typeface="Source Sans Pro" panose="020B0503030403020204" pitchFamily="34" charset="0"/>
                <a:ea typeface="+mn-ea"/>
                <a:cs typeface="+mn-cs"/>
              </a:defRPr>
            </a:lvl5pPr>
            <a:lvl6pPr marL="862013" indent="-231775" algn="l" defTabSz="1219170" rtl="0" eaLnBrk="1" latinLnBrk="0" hangingPunct="1">
              <a:spcBef>
                <a:spcPct val="20000"/>
              </a:spcBef>
              <a:buFont typeface="Arial" pitchFamily="34" charset="0"/>
              <a:buChar char="•"/>
              <a:tabLst/>
              <a:defRPr sz="1800" kern="1200">
                <a:solidFill>
                  <a:schemeClr val="dk1"/>
                </a:solidFill>
                <a:latin typeface="+mn-lt"/>
                <a:ea typeface="+mn-ea"/>
                <a:cs typeface="+mn-cs"/>
              </a:defRPr>
            </a:lvl6pPr>
            <a:lvl7pPr marL="1371600" indent="-168275" algn="l" defTabSz="1219170" rtl="0" eaLnBrk="1" latinLnBrk="0" hangingPunct="1">
              <a:spcBef>
                <a:spcPct val="20000"/>
              </a:spcBef>
              <a:buFont typeface="System Font Regular"/>
              <a:buChar char="-"/>
              <a:tabLst/>
              <a:defRPr sz="1700" kern="1200">
                <a:solidFill>
                  <a:schemeClr val="dk1"/>
                </a:solidFill>
                <a:latin typeface="+mn-lt"/>
                <a:ea typeface="+mn-ea"/>
                <a:cs typeface="+mn-cs"/>
              </a:defRPr>
            </a:lvl7pPr>
            <a:lvl8pPr marL="1946275" indent="-166688" algn="l" defTabSz="1219170" rtl="0" eaLnBrk="1" latinLnBrk="0" hangingPunct="1">
              <a:spcBef>
                <a:spcPct val="20000"/>
              </a:spcBef>
              <a:buFont typeface="Arial" panose="020B0604020202020204" pitchFamily="34" charset="0"/>
              <a:buChar char="•"/>
              <a:tabLst/>
              <a:defRPr sz="1600" kern="1200">
                <a:solidFill>
                  <a:schemeClr val="dk1"/>
                </a:solidFill>
                <a:latin typeface="+mn-lt"/>
                <a:ea typeface="+mn-ea"/>
                <a:cs typeface="+mn-cs"/>
              </a:defRPr>
            </a:lvl8pPr>
            <a:lvl9pPr marL="2465388" indent="-176213" algn="l" defTabSz="1219170" rtl="0" eaLnBrk="1" latinLnBrk="0" hangingPunct="1">
              <a:spcBef>
                <a:spcPct val="20000"/>
              </a:spcBef>
              <a:buFont typeface="System Font Regular"/>
              <a:buChar char="-"/>
              <a:tabLst/>
              <a:defRPr sz="1500" kern="1200">
                <a:solidFill>
                  <a:schemeClr val="dk1"/>
                </a:solidFill>
                <a:latin typeface="+mn-lt"/>
                <a:ea typeface="+mn-ea"/>
                <a:cs typeface="+mn-cs"/>
              </a:defRPr>
            </a:lvl9pPr>
          </a:lstStyle>
          <a:p>
            <a:pPr marL="0" indent="0" algn="ctr">
              <a:buNone/>
            </a:pPr>
            <a:r>
              <a:rPr lang="en-US" sz="1200" b="1" i="1" u="sng" dirty="0">
                <a:solidFill>
                  <a:schemeClr val="accent4">
                    <a:lumMod val="50000"/>
                  </a:schemeClr>
                </a:solidFill>
              </a:rPr>
              <a:t>Cluster Level Object Manager (CLOM)</a:t>
            </a:r>
          </a:p>
          <a:p>
            <a:r>
              <a:rPr lang="en-US" sz="1200" dirty="0"/>
              <a:t>Runs on every </a:t>
            </a:r>
            <a:r>
              <a:rPr lang="en-US" sz="1200" dirty="0" err="1"/>
              <a:t>vSan</a:t>
            </a:r>
            <a:r>
              <a:rPr lang="en-US" sz="1200" dirty="0"/>
              <a:t> node .
Decides which components to create and manages object placement .</a:t>
            </a:r>
          </a:p>
          <a:p>
            <a:r>
              <a:rPr lang="en-US" sz="1200" dirty="0"/>
              <a:t>Connect to CMMDS for cluster setup and resource information. </a:t>
            </a:r>
          </a:p>
        </p:txBody>
      </p:sp>
      <p:sp>
        <p:nvSpPr>
          <p:cNvPr id="31" name="Content Placeholder 2">
            <a:extLst>
              <a:ext uri="{FF2B5EF4-FFF2-40B4-BE49-F238E27FC236}">
                <a16:creationId xmlns:a16="http://schemas.microsoft.com/office/drawing/2014/main" id="{913D9673-18DF-4E00-BD31-DC660FF2D530}"/>
              </a:ext>
            </a:extLst>
          </p:cNvPr>
          <p:cNvSpPr txBox="1">
            <a:spLocks/>
          </p:cNvSpPr>
          <p:nvPr/>
        </p:nvSpPr>
        <p:spPr bwMode="gray">
          <a:xfrm>
            <a:off x="9332534" y="1456441"/>
            <a:ext cx="2444685" cy="1972559"/>
          </a:xfrm>
          <a:custGeom>
            <a:avLst/>
            <a:gdLst>
              <a:gd name="connsiteX0" fmla="*/ 0 w 2444685"/>
              <a:gd name="connsiteY0" fmla="*/ 0 h 1972559"/>
              <a:gd name="connsiteX1" fmla="*/ 2444685 w 2444685"/>
              <a:gd name="connsiteY1" fmla="*/ 0 h 1972559"/>
              <a:gd name="connsiteX2" fmla="*/ 2444685 w 2444685"/>
              <a:gd name="connsiteY2" fmla="*/ 1972559 h 1972559"/>
              <a:gd name="connsiteX3" fmla="*/ 0 w 2444685"/>
              <a:gd name="connsiteY3" fmla="*/ 1972559 h 1972559"/>
              <a:gd name="connsiteX4" fmla="*/ 0 w 2444685"/>
              <a:gd name="connsiteY4" fmla="*/ 0 h 197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685" h="1972559" fill="none" extrusionOk="0">
                <a:moveTo>
                  <a:pt x="0" y="0"/>
                </a:moveTo>
                <a:cubicBezTo>
                  <a:pt x="880444" y="-124017"/>
                  <a:pt x="2139657" y="-31543"/>
                  <a:pt x="2444685" y="0"/>
                </a:cubicBezTo>
                <a:cubicBezTo>
                  <a:pt x="2301607" y="615089"/>
                  <a:pt x="2276121" y="1562541"/>
                  <a:pt x="2444685" y="1972559"/>
                </a:cubicBezTo>
                <a:cubicBezTo>
                  <a:pt x="1575821" y="1831132"/>
                  <a:pt x="508775" y="2138397"/>
                  <a:pt x="0" y="1972559"/>
                </a:cubicBezTo>
                <a:cubicBezTo>
                  <a:pt x="-25761" y="1084308"/>
                  <a:pt x="-43278" y="547215"/>
                  <a:pt x="0" y="0"/>
                </a:cubicBezTo>
                <a:close/>
              </a:path>
              <a:path w="2444685" h="1972559" stroke="0" extrusionOk="0">
                <a:moveTo>
                  <a:pt x="0" y="0"/>
                </a:moveTo>
                <a:cubicBezTo>
                  <a:pt x="554512" y="111093"/>
                  <a:pt x="1779868" y="18201"/>
                  <a:pt x="2444685" y="0"/>
                </a:cubicBezTo>
                <a:cubicBezTo>
                  <a:pt x="2564018" y="945063"/>
                  <a:pt x="2438392" y="1232533"/>
                  <a:pt x="2444685" y="1972559"/>
                </a:cubicBezTo>
                <a:cubicBezTo>
                  <a:pt x="1591075" y="1999255"/>
                  <a:pt x="805069" y="2127006"/>
                  <a:pt x="0" y="1972559"/>
                </a:cubicBezTo>
                <a:cubicBezTo>
                  <a:pt x="137450" y="1392291"/>
                  <a:pt x="-16761" y="255760"/>
                  <a:pt x="0" y="0"/>
                </a:cubicBezTo>
                <a:close/>
              </a:path>
            </a:pathLst>
          </a:custGeom>
          <a:ln w="25400" cap="flat" cmpd="sng" algn="ctr">
            <a:solidFill>
              <a:schemeClr val="accent1"/>
            </a:solidFill>
            <a:prstDash val="dash"/>
            <a:extLst>
              <a:ext uri="{C807C97D-BFC1-408E-A445-0C87EB9F89A2}">
                <ask:lineSketchStyleProps xmlns:ask="http://schemas.microsoft.com/office/drawing/2018/sketchyshapes" sd="2203421100">
                  <a:prstGeom prst="rect">
                    <a:avLst/>
                  </a:prstGeom>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kern="1200">
                <a:solidFill>
                  <a:srgbClr val="2632AC"/>
                </a:solidFill>
                <a:latin typeface="Source Sans Pro" panose="020B0503030403020204"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kern="1200">
                <a:solidFill>
                  <a:schemeClr val="dk1"/>
                </a:solidFill>
                <a:latin typeface="Source Sans Pro" panose="020B0503030403020204" pitchFamily="34" charset="0"/>
                <a:ea typeface="+mn-ea"/>
                <a:cs typeface="+mn-cs"/>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dk1"/>
                </a:solidFill>
                <a:latin typeface="Source Sans Pro" panose="020B0503030403020204" pitchFamily="34" charset="0"/>
                <a:ea typeface="+mn-ea"/>
                <a:cs typeface="+mn-cs"/>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kern="1200">
                <a:solidFill>
                  <a:schemeClr val="dk1"/>
                </a:solidFill>
                <a:latin typeface="Source Sans Pro" panose="020B0503030403020204" pitchFamily="34" charset="0"/>
                <a:ea typeface="+mn-ea"/>
                <a:cs typeface="+mn-cs"/>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dk1"/>
                </a:solidFill>
                <a:latin typeface="Source Sans Pro" panose="020B0503030403020204" pitchFamily="34" charset="0"/>
                <a:ea typeface="+mn-ea"/>
                <a:cs typeface="+mn-cs"/>
              </a:defRPr>
            </a:lvl5pPr>
            <a:lvl6pPr marL="862013" indent="-231775" algn="l" defTabSz="1219170" rtl="0" eaLnBrk="1" latinLnBrk="0" hangingPunct="1">
              <a:spcBef>
                <a:spcPct val="20000"/>
              </a:spcBef>
              <a:buFont typeface="Arial" pitchFamily="34" charset="0"/>
              <a:buChar char="•"/>
              <a:tabLst/>
              <a:defRPr sz="1800" kern="1200">
                <a:solidFill>
                  <a:schemeClr val="dk1"/>
                </a:solidFill>
                <a:latin typeface="+mn-lt"/>
                <a:ea typeface="+mn-ea"/>
                <a:cs typeface="+mn-cs"/>
              </a:defRPr>
            </a:lvl6pPr>
            <a:lvl7pPr marL="1371600" indent="-168275" algn="l" defTabSz="1219170" rtl="0" eaLnBrk="1" latinLnBrk="0" hangingPunct="1">
              <a:spcBef>
                <a:spcPct val="20000"/>
              </a:spcBef>
              <a:buFont typeface="System Font Regular"/>
              <a:buChar char="-"/>
              <a:tabLst/>
              <a:defRPr sz="1700" kern="1200">
                <a:solidFill>
                  <a:schemeClr val="dk1"/>
                </a:solidFill>
                <a:latin typeface="+mn-lt"/>
                <a:ea typeface="+mn-ea"/>
                <a:cs typeface="+mn-cs"/>
              </a:defRPr>
            </a:lvl7pPr>
            <a:lvl8pPr marL="1946275" indent="-166688" algn="l" defTabSz="1219170" rtl="0" eaLnBrk="1" latinLnBrk="0" hangingPunct="1">
              <a:spcBef>
                <a:spcPct val="20000"/>
              </a:spcBef>
              <a:buFont typeface="Arial" panose="020B0604020202020204" pitchFamily="34" charset="0"/>
              <a:buChar char="•"/>
              <a:tabLst/>
              <a:defRPr sz="1600" kern="1200">
                <a:solidFill>
                  <a:schemeClr val="dk1"/>
                </a:solidFill>
                <a:latin typeface="+mn-lt"/>
                <a:ea typeface="+mn-ea"/>
                <a:cs typeface="+mn-cs"/>
              </a:defRPr>
            </a:lvl8pPr>
            <a:lvl9pPr marL="2465388" indent="-176213" algn="l" defTabSz="1219170" rtl="0" eaLnBrk="1" latinLnBrk="0" hangingPunct="1">
              <a:spcBef>
                <a:spcPct val="20000"/>
              </a:spcBef>
              <a:buFont typeface="System Font Regular"/>
              <a:buChar char="-"/>
              <a:tabLst/>
              <a:defRPr sz="1500" kern="1200">
                <a:solidFill>
                  <a:schemeClr val="dk1"/>
                </a:solidFill>
                <a:latin typeface="+mn-lt"/>
                <a:ea typeface="+mn-ea"/>
                <a:cs typeface="+mn-cs"/>
              </a:defRPr>
            </a:lvl9pPr>
          </a:lstStyle>
          <a:p>
            <a:pPr marL="0" indent="0" algn="ctr">
              <a:buNone/>
            </a:pPr>
            <a:r>
              <a:rPr lang="en-US" sz="1200" b="1" i="1" u="sng" dirty="0">
                <a:solidFill>
                  <a:schemeClr val="accent4">
                    <a:lumMod val="50000"/>
                  </a:schemeClr>
                </a:solidFill>
              </a:rPr>
              <a:t>Distributed object manager (DOM)</a:t>
            </a:r>
          </a:p>
          <a:p>
            <a:r>
              <a:rPr lang="en-US" sz="1200" dirty="0"/>
              <a:t>Instructed by CLOM to create objects. Tells LSOM To create local components. 
Resynchronize objects during recovery process. </a:t>
            </a:r>
          </a:p>
        </p:txBody>
      </p:sp>
      <p:sp>
        <p:nvSpPr>
          <p:cNvPr id="32" name="Content Placeholder 2">
            <a:extLst>
              <a:ext uri="{FF2B5EF4-FFF2-40B4-BE49-F238E27FC236}">
                <a16:creationId xmlns:a16="http://schemas.microsoft.com/office/drawing/2014/main" id="{3DF687A5-DB4E-49E7-8CB7-B36826F65E15}"/>
              </a:ext>
            </a:extLst>
          </p:cNvPr>
          <p:cNvSpPr txBox="1">
            <a:spLocks/>
          </p:cNvSpPr>
          <p:nvPr/>
        </p:nvSpPr>
        <p:spPr bwMode="gray">
          <a:xfrm>
            <a:off x="6096000" y="4156173"/>
            <a:ext cx="2270411" cy="1537618"/>
          </a:xfrm>
          <a:custGeom>
            <a:avLst/>
            <a:gdLst>
              <a:gd name="connsiteX0" fmla="*/ 0 w 2270411"/>
              <a:gd name="connsiteY0" fmla="*/ 0 h 1537618"/>
              <a:gd name="connsiteX1" fmla="*/ 2270411 w 2270411"/>
              <a:gd name="connsiteY1" fmla="*/ 0 h 1537618"/>
              <a:gd name="connsiteX2" fmla="*/ 2270411 w 2270411"/>
              <a:gd name="connsiteY2" fmla="*/ 1537618 h 1537618"/>
              <a:gd name="connsiteX3" fmla="*/ 0 w 2270411"/>
              <a:gd name="connsiteY3" fmla="*/ 1537618 h 1537618"/>
              <a:gd name="connsiteX4" fmla="*/ 0 w 2270411"/>
              <a:gd name="connsiteY4" fmla="*/ 0 h 153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411" h="1537618" fill="none" extrusionOk="0">
                <a:moveTo>
                  <a:pt x="0" y="0"/>
                </a:moveTo>
                <a:cubicBezTo>
                  <a:pt x="386236" y="-124017"/>
                  <a:pt x="1616036" y="-31543"/>
                  <a:pt x="2270411" y="0"/>
                </a:cubicBezTo>
                <a:cubicBezTo>
                  <a:pt x="2357482" y="162121"/>
                  <a:pt x="2328654" y="1060394"/>
                  <a:pt x="2270411" y="1537618"/>
                </a:cubicBezTo>
                <a:cubicBezTo>
                  <a:pt x="1491992" y="1396191"/>
                  <a:pt x="712576" y="1703456"/>
                  <a:pt x="0" y="1537618"/>
                </a:cubicBezTo>
                <a:cubicBezTo>
                  <a:pt x="-49724" y="1260246"/>
                  <a:pt x="-21691" y="218805"/>
                  <a:pt x="0" y="0"/>
                </a:cubicBezTo>
                <a:close/>
              </a:path>
              <a:path w="2270411" h="1537618" stroke="0" extrusionOk="0">
                <a:moveTo>
                  <a:pt x="0" y="0"/>
                </a:moveTo>
                <a:cubicBezTo>
                  <a:pt x="534079" y="111093"/>
                  <a:pt x="1337297" y="18201"/>
                  <a:pt x="2270411" y="0"/>
                </a:cubicBezTo>
                <a:cubicBezTo>
                  <a:pt x="2316316" y="521698"/>
                  <a:pt x="2261702" y="925321"/>
                  <a:pt x="2270411" y="1537618"/>
                </a:cubicBezTo>
                <a:cubicBezTo>
                  <a:pt x="1315431" y="1564314"/>
                  <a:pt x="575999" y="1692065"/>
                  <a:pt x="0" y="1537618"/>
                </a:cubicBezTo>
                <a:cubicBezTo>
                  <a:pt x="-57931" y="1374012"/>
                  <a:pt x="-64236" y="693128"/>
                  <a:pt x="0" y="0"/>
                </a:cubicBezTo>
                <a:close/>
              </a:path>
            </a:pathLst>
          </a:custGeom>
          <a:ln w="25400" cap="flat" cmpd="sng" algn="ctr">
            <a:solidFill>
              <a:schemeClr val="accent1"/>
            </a:solidFill>
            <a:prstDash val="dash"/>
            <a:extLst>
              <a:ext uri="{C807C97D-BFC1-408E-A445-0C87EB9F89A2}">
                <ask:lineSketchStyleProps xmlns:ask="http://schemas.microsoft.com/office/drawing/2018/sketchyshapes" sd="2203421100">
                  <a:prstGeom prst="rect">
                    <a:avLst/>
                  </a:prstGeom>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kern="1200">
                <a:solidFill>
                  <a:srgbClr val="2632AC"/>
                </a:solidFill>
                <a:latin typeface="Source Sans Pro" panose="020B0503030403020204"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kern="1200">
                <a:solidFill>
                  <a:schemeClr val="dk1"/>
                </a:solidFill>
                <a:latin typeface="Source Sans Pro" panose="020B0503030403020204" pitchFamily="34" charset="0"/>
                <a:ea typeface="+mn-ea"/>
                <a:cs typeface="+mn-cs"/>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dk1"/>
                </a:solidFill>
                <a:latin typeface="Source Sans Pro" panose="020B0503030403020204" pitchFamily="34" charset="0"/>
                <a:ea typeface="+mn-ea"/>
                <a:cs typeface="+mn-cs"/>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kern="1200">
                <a:solidFill>
                  <a:schemeClr val="dk1"/>
                </a:solidFill>
                <a:latin typeface="Source Sans Pro" panose="020B0503030403020204" pitchFamily="34" charset="0"/>
                <a:ea typeface="+mn-ea"/>
                <a:cs typeface="+mn-cs"/>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dk1"/>
                </a:solidFill>
                <a:latin typeface="Source Sans Pro" panose="020B0503030403020204" pitchFamily="34" charset="0"/>
                <a:ea typeface="+mn-ea"/>
                <a:cs typeface="+mn-cs"/>
              </a:defRPr>
            </a:lvl5pPr>
            <a:lvl6pPr marL="862013" indent="-231775" algn="l" defTabSz="1219170" rtl="0" eaLnBrk="1" latinLnBrk="0" hangingPunct="1">
              <a:spcBef>
                <a:spcPct val="20000"/>
              </a:spcBef>
              <a:buFont typeface="Arial" pitchFamily="34" charset="0"/>
              <a:buChar char="•"/>
              <a:tabLst/>
              <a:defRPr sz="1800" kern="1200">
                <a:solidFill>
                  <a:schemeClr val="dk1"/>
                </a:solidFill>
                <a:latin typeface="+mn-lt"/>
                <a:ea typeface="+mn-ea"/>
                <a:cs typeface="+mn-cs"/>
              </a:defRPr>
            </a:lvl6pPr>
            <a:lvl7pPr marL="1371600" indent="-168275" algn="l" defTabSz="1219170" rtl="0" eaLnBrk="1" latinLnBrk="0" hangingPunct="1">
              <a:spcBef>
                <a:spcPct val="20000"/>
              </a:spcBef>
              <a:buFont typeface="System Font Regular"/>
              <a:buChar char="-"/>
              <a:tabLst/>
              <a:defRPr sz="1700" kern="1200">
                <a:solidFill>
                  <a:schemeClr val="dk1"/>
                </a:solidFill>
                <a:latin typeface="+mn-lt"/>
                <a:ea typeface="+mn-ea"/>
                <a:cs typeface="+mn-cs"/>
              </a:defRPr>
            </a:lvl7pPr>
            <a:lvl8pPr marL="1946275" indent="-166688" algn="l" defTabSz="1219170" rtl="0" eaLnBrk="1" latinLnBrk="0" hangingPunct="1">
              <a:spcBef>
                <a:spcPct val="20000"/>
              </a:spcBef>
              <a:buFont typeface="Arial" panose="020B0604020202020204" pitchFamily="34" charset="0"/>
              <a:buChar char="•"/>
              <a:tabLst/>
              <a:defRPr sz="1600" kern="1200">
                <a:solidFill>
                  <a:schemeClr val="dk1"/>
                </a:solidFill>
                <a:latin typeface="+mn-lt"/>
                <a:ea typeface="+mn-ea"/>
                <a:cs typeface="+mn-cs"/>
              </a:defRPr>
            </a:lvl8pPr>
            <a:lvl9pPr marL="2465388" indent="-176213" algn="l" defTabSz="1219170" rtl="0" eaLnBrk="1" latinLnBrk="0" hangingPunct="1">
              <a:spcBef>
                <a:spcPct val="20000"/>
              </a:spcBef>
              <a:buFont typeface="System Font Regular"/>
              <a:buChar char="-"/>
              <a:tabLst/>
              <a:defRPr sz="1500" kern="1200">
                <a:solidFill>
                  <a:schemeClr val="dk1"/>
                </a:solidFill>
                <a:latin typeface="+mn-lt"/>
                <a:ea typeface="+mn-ea"/>
                <a:cs typeface="+mn-cs"/>
              </a:defRPr>
            </a:lvl9pPr>
          </a:lstStyle>
          <a:p>
            <a:pPr marL="0" indent="0" algn="ctr">
              <a:buNone/>
            </a:pPr>
            <a:r>
              <a:rPr lang="en-US" sz="1200" b="1" i="1" u="sng" dirty="0">
                <a:solidFill>
                  <a:schemeClr val="accent4">
                    <a:lumMod val="50000"/>
                  </a:schemeClr>
                </a:solidFill>
              </a:rPr>
              <a:t>Cluster monitoring membership and directory services (CMMDS)</a:t>
            </a:r>
          </a:p>
          <a:p>
            <a:r>
              <a:rPr lang="en-US" sz="1200" dirty="0"/>
              <a:t>Master: maintains cluster. Stores cluster wide information such as policies and node setup. </a:t>
            </a:r>
          </a:p>
        </p:txBody>
      </p:sp>
      <p:sp>
        <p:nvSpPr>
          <p:cNvPr id="33" name="Content Placeholder 2">
            <a:extLst>
              <a:ext uri="{FF2B5EF4-FFF2-40B4-BE49-F238E27FC236}">
                <a16:creationId xmlns:a16="http://schemas.microsoft.com/office/drawing/2014/main" id="{F8AE67CA-47A9-4237-9E0E-592BEEE66EA3}"/>
              </a:ext>
            </a:extLst>
          </p:cNvPr>
          <p:cNvSpPr txBox="1">
            <a:spLocks/>
          </p:cNvSpPr>
          <p:nvPr/>
        </p:nvSpPr>
        <p:spPr bwMode="gray">
          <a:xfrm>
            <a:off x="9332533" y="4156173"/>
            <a:ext cx="2444685" cy="1537618"/>
          </a:xfrm>
          <a:custGeom>
            <a:avLst/>
            <a:gdLst>
              <a:gd name="connsiteX0" fmla="*/ 0 w 2444685"/>
              <a:gd name="connsiteY0" fmla="*/ 0 h 1537618"/>
              <a:gd name="connsiteX1" fmla="*/ 2444685 w 2444685"/>
              <a:gd name="connsiteY1" fmla="*/ 0 h 1537618"/>
              <a:gd name="connsiteX2" fmla="*/ 2444685 w 2444685"/>
              <a:gd name="connsiteY2" fmla="*/ 1537618 h 1537618"/>
              <a:gd name="connsiteX3" fmla="*/ 0 w 2444685"/>
              <a:gd name="connsiteY3" fmla="*/ 1537618 h 1537618"/>
              <a:gd name="connsiteX4" fmla="*/ 0 w 2444685"/>
              <a:gd name="connsiteY4" fmla="*/ 0 h 153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685" h="1537618" fill="none" extrusionOk="0">
                <a:moveTo>
                  <a:pt x="0" y="0"/>
                </a:moveTo>
                <a:cubicBezTo>
                  <a:pt x="880444" y="-124017"/>
                  <a:pt x="2139657" y="-31543"/>
                  <a:pt x="2444685" y="0"/>
                </a:cubicBezTo>
                <a:cubicBezTo>
                  <a:pt x="2531756" y="162121"/>
                  <a:pt x="2502928" y="1060394"/>
                  <a:pt x="2444685" y="1537618"/>
                </a:cubicBezTo>
                <a:cubicBezTo>
                  <a:pt x="1575821" y="1396191"/>
                  <a:pt x="508775" y="1703456"/>
                  <a:pt x="0" y="1537618"/>
                </a:cubicBezTo>
                <a:cubicBezTo>
                  <a:pt x="-49724" y="1260246"/>
                  <a:pt x="-21691" y="218805"/>
                  <a:pt x="0" y="0"/>
                </a:cubicBezTo>
                <a:close/>
              </a:path>
              <a:path w="2444685" h="1537618" stroke="0" extrusionOk="0">
                <a:moveTo>
                  <a:pt x="0" y="0"/>
                </a:moveTo>
                <a:cubicBezTo>
                  <a:pt x="554512" y="111093"/>
                  <a:pt x="1779868" y="18201"/>
                  <a:pt x="2444685" y="0"/>
                </a:cubicBezTo>
                <a:cubicBezTo>
                  <a:pt x="2490590" y="521698"/>
                  <a:pt x="2435976" y="925321"/>
                  <a:pt x="2444685" y="1537618"/>
                </a:cubicBezTo>
                <a:cubicBezTo>
                  <a:pt x="1591075" y="1564314"/>
                  <a:pt x="805069" y="1692065"/>
                  <a:pt x="0" y="1537618"/>
                </a:cubicBezTo>
                <a:cubicBezTo>
                  <a:pt x="-57931" y="1374012"/>
                  <a:pt x="-64236" y="693128"/>
                  <a:pt x="0" y="0"/>
                </a:cubicBezTo>
                <a:close/>
              </a:path>
            </a:pathLst>
          </a:custGeom>
          <a:ln w="25400" cap="flat" cmpd="sng" algn="ctr">
            <a:solidFill>
              <a:schemeClr val="accent1"/>
            </a:solidFill>
            <a:prstDash val="dash"/>
            <a:extLst>
              <a:ext uri="{C807C97D-BFC1-408E-A445-0C87EB9F89A2}">
                <ask:lineSketchStyleProps xmlns:ask="http://schemas.microsoft.com/office/drawing/2018/sketchyshapes" sd="2203421100">
                  <a:prstGeom prst="rect">
                    <a:avLst/>
                  </a:prstGeom>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kern="1200">
                <a:solidFill>
                  <a:srgbClr val="2632AC"/>
                </a:solidFill>
                <a:latin typeface="Source Sans Pro" panose="020B0503030403020204"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kern="1200">
                <a:solidFill>
                  <a:schemeClr val="dk1"/>
                </a:solidFill>
                <a:latin typeface="Source Sans Pro" panose="020B0503030403020204" pitchFamily="34" charset="0"/>
                <a:ea typeface="+mn-ea"/>
                <a:cs typeface="+mn-cs"/>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dk1"/>
                </a:solidFill>
                <a:latin typeface="Source Sans Pro" panose="020B0503030403020204" pitchFamily="34" charset="0"/>
                <a:ea typeface="+mn-ea"/>
                <a:cs typeface="+mn-cs"/>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kern="1200">
                <a:solidFill>
                  <a:schemeClr val="dk1"/>
                </a:solidFill>
                <a:latin typeface="Source Sans Pro" panose="020B0503030403020204" pitchFamily="34" charset="0"/>
                <a:ea typeface="+mn-ea"/>
                <a:cs typeface="+mn-cs"/>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dk1"/>
                </a:solidFill>
                <a:latin typeface="Source Sans Pro" panose="020B0503030403020204" pitchFamily="34" charset="0"/>
                <a:ea typeface="+mn-ea"/>
                <a:cs typeface="+mn-cs"/>
              </a:defRPr>
            </a:lvl5pPr>
            <a:lvl6pPr marL="862013" indent="-231775" algn="l" defTabSz="1219170" rtl="0" eaLnBrk="1" latinLnBrk="0" hangingPunct="1">
              <a:spcBef>
                <a:spcPct val="20000"/>
              </a:spcBef>
              <a:buFont typeface="Arial" pitchFamily="34" charset="0"/>
              <a:buChar char="•"/>
              <a:tabLst/>
              <a:defRPr sz="1800" kern="1200">
                <a:solidFill>
                  <a:schemeClr val="dk1"/>
                </a:solidFill>
                <a:latin typeface="+mn-lt"/>
                <a:ea typeface="+mn-ea"/>
                <a:cs typeface="+mn-cs"/>
              </a:defRPr>
            </a:lvl6pPr>
            <a:lvl7pPr marL="1371600" indent="-168275" algn="l" defTabSz="1219170" rtl="0" eaLnBrk="1" latinLnBrk="0" hangingPunct="1">
              <a:spcBef>
                <a:spcPct val="20000"/>
              </a:spcBef>
              <a:buFont typeface="System Font Regular"/>
              <a:buChar char="-"/>
              <a:tabLst/>
              <a:defRPr sz="1700" kern="1200">
                <a:solidFill>
                  <a:schemeClr val="dk1"/>
                </a:solidFill>
                <a:latin typeface="+mn-lt"/>
                <a:ea typeface="+mn-ea"/>
                <a:cs typeface="+mn-cs"/>
              </a:defRPr>
            </a:lvl7pPr>
            <a:lvl8pPr marL="1946275" indent="-166688" algn="l" defTabSz="1219170" rtl="0" eaLnBrk="1" latinLnBrk="0" hangingPunct="1">
              <a:spcBef>
                <a:spcPct val="20000"/>
              </a:spcBef>
              <a:buFont typeface="Arial" panose="020B0604020202020204" pitchFamily="34" charset="0"/>
              <a:buChar char="•"/>
              <a:tabLst/>
              <a:defRPr sz="1600" kern="1200">
                <a:solidFill>
                  <a:schemeClr val="dk1"/>
                </a:solidFill>
                <a:latin typeface="+mn-lt"/>
                <a:ea typeface="+mn-ea"/>
                <a:cs typeface="+mn-cs"/>
              </a:defRPr>
            </a:lvl8pPr>
            <a:lvl9pPr marL="2465388" indent="-176213" algn="l" defTabSz="1219170" rtl="0" eaLnBrk="1" latinLnBrk="0" hangingPunct="1">
              <a:spcBef>
                <a:spcPct val="20000"/>
              </a:spcBef>
              <a:buFont typeface="System Font Regular"/>
              <a:buChar char="-"/>
              <a:tabLst/>
              <a:defRPr sz="1500" kern="1200">
                <a:solidFill>
                  <a:schemeClr val="dk1"/>
                </a:solidFill>
                <a:latin typeface="+mn-lt"/>
                <a:ea typeface="+mn-ea"/>
                <a:cs typeface="+mn-cs"/>
              </a:defRPr>
            </a:lvl9pPr>
          </a:lstStyle>
          <a:p>
            <a:pPr marL="0" indent="0" algn="ctr">
              <a:buNone/>
            </a:pPr>
            <a:r>
              <a:rPr lang="en-US" sz="1200" b="1" i="1" u="sng" dirty="0">
                <a:solidFill>
                  <a:schemeClr val="accent4">
                    <a:lumMod val="50000"/>
                  </a:schemeClr>
                </a:solidFill>
              </a:rPr>
              <a:t>Local log structured object manager  (LSOM)</a:t>
            </a:r>
          </a:p>
          <a:p>
            <a:r>
              <a:rPr lang="en-US" sz="1200" dirty="0"/>
              <a:t>Write/Read data to physical devices .
Data staging and monitoring of physical devices. </a:t>
            </a:r>
          </a:p>
        </p:txBody>
      </p:sp>
      <p:sp>
        <p:nvSpPr>
          <p:cNvPr id="23" name="Arrow: Left-Right 22">
            <a:extLst>
              <a:ext uri="{FF2B5EF4-FFF2-40B4-BE49-F238E27FC236}">
                <a16:creationId xmlns:a16="http://schemas.microsoft.com/office/drawing/2014/main" id="{1E4066D7-115A-42AE-AE11-6B90813F7267}"/>
              </a:ext>
            </a:extLst>
          </p:cNvPr>
          <p:cNvSpPr/>
          <p:nvPr/>
        </p:nvSpPr>
        <p:spPr>
          <a:xfrm>
            <a:off x="8267307" y="2432115"/>
            <a:ext cx="1055799" cy="197963"/>
          </a:xfrm>
          <a:prstGeom prst="lef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Arrow: Down 23">
            <a:extLst>
              <a:ext uri="{FF2B5EF4-FFF2-40B4-BE49-F238E27FC236}">
                <a16:creationId xmlns:a16="http://schemas.microsoft.com/office/drawing/2014/main" id="{61C834F5-4ABF-4C72-ABBE-5CCE84DC15BA}"/>
              </a:ext>
            </a:extLst>
          </p:cNvPr>
          <p:cNvSpPr/>
          <p:nvPr/>
        </p:nvSpPr>
        <p:spPr>
          <a:xfrm>
            <a:off x="7126664" y="3506771"/>
            <a:ext cx="188536" cy="575035"/>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Arrow: Down 35">
            <a:extLst>
              <a:ext uri="{FF2B5EF4-FFF2-40B4-BE49-F238E27FC236}">
                <a16:creationId xmlns:a16="http://schemas.microsoft.com/office/drawing/2014/main" id="{A3E89EAD-29D2-4CEB-B187-E9782F14B2EC}"/>
              </a:ext>
            </a:extLst>
          </p:cNvPr>
          <p:cNvSpPr/>
          <p:nvPr/>
        </p:nvSpPr>
        <p:spPr>
          <a:xfrm>
            <a:off x="10536021" y="3505069"/>
            <a:ext cx="188536" cy="575035"/>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Title 3">
            <a:extLst>
              <a:ext uri="{FF2B5EF4-FFF2-40B4-BE49-F238E27FC236}">
                <a16:creationId xmlns:a16="http://schemas.microsoft.com/office/drawing/2014/main" id="{3C861805-AFB9-4BD7-8FD1-171184AC14A7}"/>
              </a:ext>
            </a:extLst>
          </p:cNvPr>
          <p:cNvSpPr>
            <a:spLocks noGrp="1"/>
          </p:cNvSpPr>
          <p:nvPr>
            <p:ph type="title"/>
          </p:nvPr>
        </p:nvSpPr>
        <p:spPr>
          <a:xfrm>
            <a:off x="1394381" y="230822"/>
            <a:ext cx="6872926" cy="452750"/>
          </a:xfrm>
        </p:spPr>
        <p:txBody>
          <a:bodyPr>
            <a:normAutofit fontScale="90000"/>
          </a:bodyPr>
          <a:lstStyle/>
          <a:p>
            <a:r>
              <a:rPr lang="en-US" dirty="0" err="1"/>
              <a:t>vSAN</a:t>
            </a:r>
            <a:r>
              <a:rPr lang="en-US" dirty="0"/>
              <a:t> Architecture and  Components</a:t>
            </a:r>
          </a:p>
        </p:txBody>
      </p:sp>
      <p:sp>
        <p:nvSpPr>
          <p:cNvPr id="42" name="TextBox 41">
            <a:extLst>
              <a:ext uri="{FF2B5EF4-FFF2-40B4-BE49-F238E27FC236}">
                <a16:creationId xmlns:a16="http://schemas.microsoft.com/office/drawing/2014/main" id="{4D7141B3-F621-4180-9EDB-AFB4C2B96561}"/>
              </a:ext>
            </a:extLst>
          </p:cNvPr>
          <p:cNvSpPr txBox="1"/>
          <p:nvPr/>
        </p:nvSpPr>
        <p:spPr>
          <a:xfrm>
            <a:off x="2220947" y="5741065"/>
            <a:ext cx="3416282" cy="906274"/>
          </a:xfrm>
          <a:custGeom>
            <a:avLst/>
            <a:gdLst>
              <a:gd name="connsiteX0" fmla="*/ 0 w 3416282"/>
              <a:gd name="connsiteY0" fmla="*/ 0 h 906274"/>
              <a:gd name="connsiteX1" fmla="*/ 3416282 w 3416282"/>
              <a:gd name="connsiteY1" fmla="*/ 0 h 906274"/>
              <a:gd name="connsiteX2" fmla="*/ 3416282 w 3416282"/>
              <a:gd name="connsiteY2" fmla="*/ 906274 h 906274"/>
              <a:gd name="connsiteX3" fmla="*/ 0 w 3416282"/>
              <a:gd name="connsiteY3" fmla="*/ 906274 h 906274"/>
              <a:gd name="connsiteX4" fmla="*/ 0 w 3416282"/>
              <a:gd name="connsiteY4" fmla="*/ 0 h 906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6282" h="906274" extrusionOk="0">
                <a:moveTo>
                  <a:pt x="0" y="0"/>
                </a:moveTo>
                <a:cubicBezTo>
                  <a:pt x="1479839" y="-112575"/>
                  <a:pt x="2626495" y="9532"/>
                  <a:pt x="3416282" y="0"/>
                </a:cubicBezTo>
                <a:cubicBezTo>
                  <a:pt x="3487768" y="143282"/>
                  <a:pt x="3488518" y="470418"/>
                  <a:pt x="3416282" y="906274"/>
                </a:cubicBezTo>
                <a:cubicBezTo>
                  <a:pt x="2979652" y="1074259"/>
                  <a:pt x="978991" y="894334"/>
                  <a:pt x="0" y="906274"/>
                </a:cubicBezTo>
                <a:cubicBezTo>
                  <a:pt x="-52234" y="465028"/>
                  <a:pt x="-18575" y="202902"/>
                  <a:pt x="0" y="0"/>
                </a:cubicBezTo>
                <a:close/>
              </a:path>
            </a:pathLst>
          </a:custGeom>
          <a:noFill/>
          <a:ln w="19050">
            <a:solidFill>
              <a:schemeClr val="bg2"/>
            </a:solidFill>
            <a:prstDash val="dash"/>
            <a:extLst>
              <a:ext uri="{C807C97D-BFC1-408E-A445-0C87EB9F89A2}">
                <ask:lineSketchStyleProps xmlns:ask="http://schemas.microsoft.com/office/drawing/2018/sketchyshapes" sd="2080465910">
                  <a:prstGeom prst="rect">
                    <a:avLst/>
                  </a:prstGeom>
                  <ask:type>
                    <ask:lineSketchCurved/>
                  </ask:type>
                </ask:lineSketchStyleProps>
              </a:ext>
            </a:extLst>
          </a:ln>
        </p:spPr>
        <p:txBody>
          <a:bodyPr wrap="square" anchor="ctr">
            <a:spAutoFit/>
          </a:bodyPr>
          <a:lstStyle/>
          <a:p>
            <a:pPr algn="ctr"/>
            <a:r>
              <a:rPr lang="en-US" sz="1200" b="1" i="1" u="sng" dirty="0">
                <a:latin typeface="Source Sans Pro" panose="020B0503030403020204" pitchFamily="34" charset="0"/>
              </a:rPr>
              <a:t>Reliable Datagram Transport (RDT)</a:t>
            </a:r>
          </a:p>
          <a:p>
            <a:pPr marL="342900" indent="-342900">
              <a:buFont typeface="Arial" panose="020B0604020202020204" pitchFamily="34" charset="0"/>
              <a:buChar char="•"/>
            </a:pPr>
            <a:r>
              <a:rPr lang="en-US" sz="1200" dirty="0">
                <a:latin typeface="Metropolis Light"/>
              </a:rPr>
              <a:t>Every second communications between hosts</a:t>
            </a:r>
          </a:p>
          <a:p>
            <a:pPr marL="342900" indent="-342900">
              <a:lnSpc>
                <a:spcPct val="125000"/>
              </a:lnSpc>
              <a:buFont typeface="Arial" panose="020B0604020202020204" pitchFamily="34" charset="0"/>
              <a:buChar char="•"/>
            </a:pPr>
            <a:r>
              <a:rPr lang="en-US" sz="1200" b="0" i="0" u="none" strike="noStrike" baseline="0" dirty="0">
                <a:latin typeface="Metropolis Light"/>
              </a:rPr>
              <a:t>RDT is a network protocol for the transmission of </a:t>
            </a:r>
            <a:r>
              <a:rPr lang="en-US" sz="1200" b="0" i="0" u="none" strike="noStrike" baseline="0" dirty="0" err="1">
                <a:latin typeface="Metropolis Light"/>
              </a:rPr>
              <a:t>vSAN</a:t>
            </a:r>
            <a:r>
              <a:rPr lang="en-US" sz="1200" b="0" i="0" u="none" strike="noStrike" baseline="0" dirty="0">
                <a:latin typeface="Metropolis Light"/>
              </a:rPr>
              <a:t> traffic between hosts. </a:t>
            </a:r>
          </a:p>
        </p:txBody>
      </p:sp>
    </p:spTree>
    <p:extLst>
      <p:ext uri="{BB962C8B-B14F-4D97-AF65-F5344CB8AC3E}">
        <p14:creationId xmlns:p14="http://schemas.microsoft.com/office/powerpoint/2010/main" val="3105292240"/>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D4EECE8-8D29-423C-A317-E60499E57B61}"/>
              </a:ext>
            </a:extLst>
          </p:cNvPr>
          <p:cNvSpPr/>
          <p:nvPr/>
        </p:nvSpPr>
        <p:spPr>
          <a:xfrm>
            <a:off x="491758" y="1349932"/>
            <a:ext cx="1671259" cy="1671259"/>
          </a:xfrm>
          <a:custGeom>
            <a:avLst/>
            <a:gdLst>
              <a:gd name="connsiteX0" fmla="*/ 0 w 1671259"/>
              <a:gd name="connsiteY0" fmla="*/ 835630 h 1671259"/>
              <a:gd name="connsiteX1" fmla="*/ 835630 w 1671259"/>
              <a:gd name="connsiteY1" fmla="*/ 0 h 1671259"/>
              <a:gd name="connsiteX2" fmla="*/ 1671260 w 1671259"/>
              <a:gd name="connsiteY2" fmla="*/ 835630 h 1671259"/>
              <a:gd name="connsiteX3" fmla="*/ 835630 w 1671259"/>
              <a:gd name="connsiteY3" fmla="*/ 1671260 h 1671259"/>
              <a:gd name="connsiteX4" fmla="*/ 0 w 1671259"/>
              <a:gd name="connsiteY4" fmla="*/ 835630 h 167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259" h="1671259">
                <a:moveTo>
                  <a:pt x="0" y="835630"/>
                </a:moveTo>
                <a:cubicBezTo>
                  <a:pt x="0" y="374124"/>
                  <a:pt x="374124" y="0"/>
                  <a:pt x="835630" y="0"/>
                </a:cubicBezTo>
                <a:cubicBezTo>
                  <a:pt x="1297136" y="0"/>
                  <a:pt x="1671260" y="374124"/>
                  <a:pt x="1671260" y="835630"/>
                </a:cubicBezTo>
                <a:cubicBezTo>
                  <a:pt x="1671260" y="1297136"/>
                  <a:pt x="1297136" y="1671260"/>
                  <a:pt x="835630" y="1671260"/>
                </a:cubicBezTo>
                <a:cubicBezTo>
                  <a:pt x="374124" y="1671260"/>
                  <a:pt x="0" y="1297136"/>
                  <a:pt x="0" y="83563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70" tIns="277770" rIns="277770" bIns="277770" numCol="1" spcCol="1270" anchor="ctr" anchorCtr="0">
            <a:noAutofit/>
          </a:bodyPr>
          <a:lstStyle/>
          <a:p>
            <a:pPr marL="0" lvl="0" indent="0" algn="ctr" defTabSz="1155700">
              <a:lnSpc>
                <a:spcPct val="90000"/>
              </a:lnSpc>
              <a:spcBef>
                <a:spcPct val="0"/>
              </a:spcBef>
              <a:spcAft>
                <a:spcPct val="35000"/>
              </a:spcAft>
              <a:buNone/>
            </a:pPr>
            <a:r>
              <a:rPr lang="en-US" sz="2600" kern="1200" dirty="0"/>
              <a:t>Create New VM</a:t>
            </a:r>
          </a:p>
        </p:txBody>
      </p:sp>
      <p:sp>
        <p:nvSpPr>
          <p:cNvPr id="6" name="Isosceles Triangle 5">
            <a:extLst>
              <a:ext uri="{FF2B5EF4-FFF2-40B4-BE49-F238E27FC236}">
                <a16:creationId xmlns:a16="http://schemas.microsoft.com/office/drawing/2014/main" id="{F59A4F3B-D3AD-42CE-A60D-E8909F2427AC}"/>
              </a:ext>
            </a:extLst>
          </p:cNvPr>
          <p:cNvSpPr/>
          <p:nvPr/>
        </p:nvSpPr>
        <p:spPr>
          <a:xfrm rot="10800000">
            <a:off x="1034917" y="3236992"/>
            <a:ext cx="584940" cy="457498"/>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D292B6E8-8431-431A-898A-41046B0268B9}"/>
              </a:ext>
            </a:extLst>
          </p:cNvPr>
          <p:cNvSpPr/>
          <p:nvPr/>
        </p:nvSpPr>
        <p:spPr>
          <a:xfrm>
            <a:off x="770023" y="3884396"/>
            <a:ext cx="1114729" cy="1114729"/>
          </a:xfrm>
          <a:custGeom>
            <a:avLst/>
            <a:gdLst>
              <a:gd name="connsiteX0" fmla="*/ 0 w 1114729"/>
              <a:gd name="connsiteY0" fmla="*/ 557365 h 1114729"/>
              <a:gd name="connsiteX1" fmla="*/ 557365 w 1114729"/>
              <a:gd name="connsiteY1" fmla="*/ 0 h 1114729"/>
              <a:gd name="connsiteX2" fmla="*/ 1114730 w 1114729"/>
              <a:gd name="connsiteY2" fmla="*/ 557365 h 1114729"/>
              <a:gd name="connsiteX3" fmla="*/ 557365 w 1114729"/>
              <a:gd name="connsiteY3" fmla="*/ 1114730 h 1114729"/>
              <a:gd name="connsiteX4" fmla="*/ 0 w 1114729"/>
              <a:gd name="connsiteY4" fmla="*/ 557365 h 111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729" h="1114729">
                <a:moveTo>
                  <a:pt x="0" y="557365"/>
                </a:moveTo>
                <a:cubicBezTo>
                  <a:pt x="0" y="249541"/>
                  <a:pt x="249541" y="0"/>
                  <a:pt x="557365" y="0"/>
                </a:cubicBezTo>
                <a:cubicBezTo>
                  <a:pt x="865189" y="0"/>
                  <a:pt x="1114730" y="249541"/>
                  <a:pt x="1114730" y="557365"/>
                </a:cubicBezTo>
                <a:cubicBezTo>
                  <a:pt x="1114730" y="865189"/>
                  <a:pt x="865189" y="1114730"/>
                  <a:pt x="557365" y="1114730"/>
                </a:cubicBezTo>
                <a:cubicBezTo>
                  <a:pt x="249541" y="1114730"/>
                  <a:pt x="0" y="865189"/>
                  <a:pt x="0" y="55736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838" tIns="184838" rIns="184838" bIns="184838" numCol="1" spcCol="1270" anchor="ctr" anchorCtr="0">
            <a:noAutofit/>
          </a:bodyPr>
          <a:lstStyle/>
          <a:p>
            <a:pPr marL="0" lvl="0" indent="0" algn="ctr" defTabSz="755650">
              <a:lnSpc>
                <a:spcPct val="90000"/>
              </a:lnSpc>
              <a:spcBef>
                <a:spcPct val="0"/>
              </a:spcBef>
              <a:spcAft>
                <a:spcPct val="35000"/>
              </a:spcAft>
              <a:buNone/>
            </a:pPr>
            <a:r>
              <a:rPr lang="en-US" sz="1700" kern="1200" dirty="0"/>
              <a:t>Select Host</a:t>
            </a:r>
          </a:p>
        </p:txBody>
      </p:sp>
      <p:sp>
        <p:nvSpPr>
          <p:cNvPr id="8" name="Isosceles Triangle 7">
            <a:extLst>
              <a:ext uri="{FF2B5EF4-FFF2-40B4-BE49-F238E27FC236}">
                <a16:creationId xmlns:a16="http://schemas.microsoft.com/office/drawing/2014/main" id="{556464D5-BE91-4BFD-943F-B2B3BFB31D87}"/>
              </a:ext>
            </a:extLst>
          </p:cNvPr>
          <p:cNvSpPr/>
          <p:nvPr/>
        </p:nvSpPr>
        <p:spPr>
          <a:xfrm rot="5400000">
            <a:off x="2301309" y="4213012"/>
            <a:ext cx="584940" cy="457498"/>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5509A836-5433-45E8-A57C-434B4E234D9C}"/>
              </a:ext>
            </a:extLst>
          </p:cNvPr>
          <p:cNvSpPr/>
          <p:nvPr/>
        </p:nvSpPr>
        <p:spPr>
          <a:xfrm>
            <a:off x="3276911" y="3884396"/>
            <a:ext cx="1114729" cy="1114729"/>
          </a:xfrm>
          <a:custGeom>
            <a:avLst/>
            <a:gdLst>
              <a:gd name="connsiteX0" fmla="*/ 0 w 1114729"/>
              <a:gd name="connsiteY0" fmla="*/ 557365 h 1114729"/>
              <a:gd name="connsiteX1" fmla="*/ 557365 w 1114729"/>
              <a:gd name="connsiteY1" fmla="*/ 0 h 1114729"/>
              <a:gd name="connsiteX2" fmla="*/ 1114730 w 1114729"/>
              <a:gd name="connsiteY2" fmla="*/ 557365 h 1114729"/>
              <a:gd name="connsiteX3" fmla="*/ 557365 w 1114729"/>
              <a:gd name="connsiteY3" fmla="*/ 1114730 h 1114729"/>
              <a:gd name="connsiteX4" fmla="*/ 0 w 1114729"/>
              <a:gd name="connsiteY4" fmla="*/ 557365 h 111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729" h="1114729">
                <a:moveTo>
                  <a:pt x="0" y="557365"/>
                </a:moveTo>
                <a:cubicBezTo>
                  <a:pt x="0" y="249541"/>
                  <a:pt x="249541" y="0"/>
                  <a:pt x="557365" y="0"/>
                </a:cubicBezTo>
                <a:cubicBezTo>
                  <a:pt x="865189" y="0"/>
                  <a:pt x="1114730" y="249541"/>
                  <a:pt x="1114730" y="557365"/>
                </a:cubicBezTo>
                <a:cubicBezTo>
                  <a:pt x="1114730" y="865189"/>
                  <a:pt x="865189" y="1114730"/>
                  <a:pt x="557365" y="1114730"/>
                </a:cubicBezTo>
                <a:cubicBezTo>
                  <a:pt x="249541" y="1114730"/>
                  <a:pt x="0" y="865189"/>
                  <a:pt x="0" y="55736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838" tIns="184838" rIns="184838" bIns="184838" numCol="1" spcCol="1270" anchor="ctr" anchorCtr="0">
            <a:noAutofit/>
          </a:bodyPr>
          <a:lstStyle/>
          <a:p>
            <a:pPr marL="0" lvl="0" indent="0" algn="ctr" defTabSz="755650">
              <a:lnSpc>
                <a:spcPct val="90000"/>
              </a:lnSpc>
              <a:spcBef>
                <a:spcPct val="0"/>
              </a:spcBef>
              <a:spcAft>
                <a:spcPct val="35000"/>
              </a:spcAft>
              <a:buNone/>
            </a:pPr>
            <a:r>
              <a:rPr lang="en-US" sz="1700" kern="1200" dirty="0"/>
              <a:t>VPXA</a:t>
            </a:r>
          </a:p>
        </p:txBody>
      </p:sp>
      <p:sp>
        <p:nvSpPr>
          <p:cNvPr id="10" name="Isosceles Triangle 9">
            <a:extLst>
              <a:ext uri="{FF2B5EF4-FFF2-40B4-BE49-F238E27FC236}">
                <a16:creationId xmlns:a16="http://schemas.microsoft.com/office/drawing/2014/main" id="{889104A6-B64D-4838-A117-7147A45D7A59}"/>
              </a:ext>
            </a:extLst>
          </p:cNvPr>
          <p:cNvSpPr/>
          <p:nvPr/>
        </p:nvSpPr>
        <p:spPr>
          <a:xfrm>
            <a:off x="3541806" y="3071964"/>
            <a:ext cx="584940" cy="457498"/>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DD34F888-4B8A-461E-901B-B118F23B4C4D}"/>
              </a:ext>
            </a:extLst>
          </p:cNvPr>
          <p:cNvSpPr/>
          <p:nvPr/>
        </p:nvSpPr>
        <p:spPr>
          <a:xfrm>
            <a:off x="3276911" y="1628197"/>
            <a:ext cx="1114729" cy="1114729"/>
          </a:xfrm>
          <a:custGeom>
            <a:avLst/>
            <a:gdLst>
              <a:gd name="connsiteX0" fmla="*/ 0 w 1114729"/>
              <a:gd name="connsiteY0" fmla="*/ 557365 h 1114729"/>
              <a:gd name="connsiteX1" fmla="*/ 557365 w 1114729"/>
              <a:gd name="connsiteY1" fmla="*/ 0 h 1114729"/>
              <a:gd name="connsiteX2" fmla="*/ 1114730 w 1114729"/>
              <a:gd name="connsiteY2" fmla="*/ 557365 h 1114729"/>
              <a:gd name="connsiteX3" fmla="*/ 557365 w 1114729"/>
              <a:gd name="connsiteY3" fmla="*/ 1114730 h 1114729"/>
              <a:gd name="connsiteX4" fmla="*/ 0 w 1114729"/>
              <a:gd name="connsiteY4" fmla="*/ 557365 h 111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729" h="1114729">
                <a:moveTo>
                  <a:pt x="0" y="557365"/>
                </a:moveTo>
                <a:cubicBezTo>
                  <a:pt x="0" y="249541"/>
                  <a:pt x="249541" y="0"/>
                  <a:pt x="557365" y="0"/>
                </a:cubicBezTo>
                <a:cubicBezTo>
                  <a:pt x="865189" y="0"/>
                  <a:pt x="1114730" y="249541"/>
                  <a:pt x="1114730" y="557365"/>
                </a:cubicBezTo>
                <a:cubicBezTo>
                  <a:pt x="1114730" y="865189"/>
                  <a:pt x="865189" y="1114730"/>
                  <a:pt x="557365" y="1114730"/>
                </a:cubicBezTo>
                <a:cubicBezTo>
                  <a:pt x="249541" y="1114730"/>
                  <a:pt x="0" y="865189"/>
                  <a:pt x="0" y="55736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838" tIns="184838" rIns="184838" bIns="184838" numCol="1" spcCol="1270" anchor="ctr" anchorCtr="0">
            <a:noAutofit/>
          </a:bodyPr>
          <a:lstStyle/>
          <a:p>
            <a:pPr marL="0" lvl="0" indent="0" algn="ctr" defTabSz="755650">
              <a:lnSpc>
                <a:spcPct val="90000"/>
              </a:lnSpc>
              <a:spcBef>
                <a:spcPct val="0"/>
              </a:spcBef>
              <a:spcAft>
                <a:spcPct val="35000"/>
              </a:spcAft>
              <a:buNone/>
            </a:pPr>
            <a:r>
              <a:rPr lang="en-US" sz="1700" kern="1200" dirty="0"/>
              <a:t>Hostd</a:t>
            </a:r>
          </a:p>
        </p:txBody>
      </p:sp>
      <p:sp>
        <p:nvSpPr>
          <p:cNvPr id="13" name="Isosceles Triangle 12">
            <a:extLst>
              <a:ext uri="{FF2B5EF4-FFF2-40B4-BE49-F238E27FC236}">
                <a16:creationId xmlns:a16="http://schemas.microsoft.com/office/drawing/2014/main" id="{A1B6166F-47FF-4C9F-ADF1-21C9357F12B7}"/>
              </a:ext>
            </a:extLst>
          </p:cNvPr>
          <p:cNvSpPr/>
          <p:nvPr/>
        </p:nvSpPr>
        <p:spPr>
          <a:xfrm rot="5400000">
            <a:off x="4808198" y="1956812"/>
            <a:ext cx="584940" cy="457498"/>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8A7B0EE1-0099-47F8-94CF-4AD492D12D23}"/>
              </a:ext>
            </a:extLst>
          </p:cNvPr>
          <p:cNvSpPr/>
          <p:nvPr/>
        </p:nvSpPr>
        <p:spPr>
          <a:xfrm>
            <a:off x="5783800" y="1628197"/>
            <a:ext cx="1114729" cy="1114729"/>
          </a:xfrm>
          <a:custGeom>
            <a:avLst/>
            <a:gdLst>
              <a:gd name="connsiteX0" fmla="*/ 0 w 1114729"/>
              <a:gd name="connsiteY0" fmla="*/ 557365 h 1114729"/>
              <a:gd name="connsiteX1" fmla="*/ 557365 w 1114729"/>
              <a:gd name="connsiteY1" fmla="*/ 0 h 1114729"/>
              <a:gd name="connsiteX2" fmla="*/ 1114730 w 1114729"/>
              <a:gd name="connsiteY2" fmla="*/ 557365 h 1114729"/>
              <a:gd name="connsiteX3" fmla="*/ 557365 w 1114729"/>
              <a:gd name="connsiteY3" fmla="*/ 1114730 h 1114729"/>
              <a:gd name="connsiteX4" fmla="*/ 0 w 1114729"/>
              <a:gd name="connsiteY4" fmla="*/ 557365 h 111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729" h="1114729">
                <a:moveTo>
                  <a:pt x="0" y="557365"/>
                </a:moveTo>
                <a:cubicBezTo>
                  <a:pt x="0" y="249541"/>
                  <a:pt x="249541" y="0"/>
                  <a:pt x="557365" y="0"/>
                </a:cubicBezTo>
                <a:cubicBezTo>
                  <a:pt x="865189" y="0"/>
                  <a:pt x="1114730" y="249541"/>
                  <a:pt x="1114730" y="557365"/>
                </a:cubicBezTo>
                <a:cubicBezTo>
                  <a:pt x="1114730" y="865189"/>
                  <a:pt x="865189" y="1114730"/>
                  <a:pt x="557365" y="1114730"/>
                </a:cubicBezTo>
                <a:cubicBezTo>
                  <a:pt x="249541" y="1114730"/>
                  <a:pt x="0" y="865189"/>
                  <a:pt x="0" y="55736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838" tIns="184838" rIns="184838" bIns="184838" numCol="1" spcCol="1270" anchor="ctr" anchorCtr="0">
            <a:noAutofit/>
          </a:bodyPr>
          <a:lstStyle/>
          <a:p>
            <a:pPr marL="0" lvl="0" indent="0" algn="ctr" defTabSz="755650">
              <a:lnSpc>
                <a:spcPct val="90000"/>
              </a:lnSpc>
              <a:spcBef>
                <a:spcPct val="0"/>
              </a:spcBef>
              <a:spcAft>
                <a:spcPct val="35000"/>
              </a:spcAft>
              <a:buNone/>
            </a:pPr>
            <a:r>
              <a:rPr lang="en-US" sz="1700" kern="1200" dirty="0"/>
              <a:t>CLOM</a:t>
            </a:r>
          </a:p>
        </p:txBody>
      </p:sp>
      <p:sp>
        <p:nvSpPr>
          <p:cNvPr id="15" name="Isosceles Triangle 14">
            <a:extLst>
              <a:ext uri="{FF2B5EF4-FFF2-40B4-BE49-F238E27FC236}">
                <a16:creationId xmlns:a16="http://schemas.microsoft.com/office/drawing/2014/main" id="{933B5AB5-323A-416C-90CC-92F7F7E6A1A4}"/>
              </a:ext>
            </a:extLst>
          </p:cNvPr>
          <p:cNvSpPr/>
          <p:nvPr/>
        </p:nvSpPr>
        <p:spPr>
          <a:xfrm rot="10800000">
            <a:off x="6048694" y="3097860"/>
            <a:ext cx="584940" cy="457498"/>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D90E67DD-D232-4A0F-8B21-F9B5EBACB8B2}"/>
              </a:ext>
            </a:extLst>
          </p:cNvPr>
          <p:cNvSpPr/>
          <p:nvPr/>
        </p:nvSpPr>
        <p:spPr>
          <a:xfrm>
            <a:off x="5783800" y="3884396"/>
            <a:ext cx="1114729" cy="1114729"/>
          </a:xfrm>
          <a:custGeom>
            <a:avLst/>
            <a:gdLst>
              <a:gd name="connsiteX0" fmla="*/ 0 w 1114729"/>
              <a:gd name="connsiteY0" fmla="*/ 557365 h 1114729"/>
              <a:gd name="connsiteX1" fmla="*/ 557365 w 1114729"/>
              <a:gd name="connsiteY1" fmla="*/ 0 h 1114729"/>
              <a:gd name="connsiteX2" fmla="*/ 1114730 w 1114729"/>
              <a:gd name="connsiteY2" fmla="*/ 557365 h 1114729"/>
              <a:gd name="connsiteX3" fmla="*/ 557365 w 1114729"/>
              <a:gd name="connsiteY3" fmla="*/ 1114730 h 1114729"/>
              <a:gd name="connsiteX4" fmla="*/ 0 w 1114729"/>
              <a:gd name="connsiteY4" fmla="*/ 557365 h 111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729" h="1114729">
                <a:moveTo>
                  <a:pt x="0" y="557365"/>
                </a:moveTo>
                <a:cubicBezTo>
                  <a:pt x="0" y="249541"/>
                  <a:pt x="249541" y="0"/>
                  <a:pt x="557365" y="0"/>
                </a:cubicBezTo>
                <a:cubicBezTo>
                  <a:pt x="865189" y="0"/>
                  <a:pt x="1114730" y="249541"/>
                  <a:pt x="1114730" y="557365"/>
                </a:cubicBezTo>
                <a:cubicBezTo>
                  <a:pt x="1114730" y="865189"/>
                  <a:pt x="865189" y="1114730"/>
                  <a:pt x="557365" y="1114730"/>
                </a:cubicBezTo>
                <a:cubicBezTo>
                  <a:pt x="249541" y="1114730"/>
                  <a:pt x="0" y="865189"/>
                  <a:pt x="0" y="55736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838" tIns="184838" rIns="184838" bIns="184838" numCol="1" spcCol="1270" anchor="ctr" anchorCtr="0">
            <a:noAutofit/>
          </a:bodyPr>
          <a:lstStyle/>
          <a:p>
            <a:pPr marL="0" lvl="0" indent="0" algn="ctr" defTabSz="755650">
              <a:lnSpc>
                <a:spcPct val="90000"/>
              </a:lnSpc>
              <a:spcBef>
                <a:spcPct val="0"/>
              </a:spcBef>
              <a:spcAft>
                <a:spcPct val="35000"/>
              </a:spcAft>
              <a:buNone/>
            </a:pPr>
            <a:r>
              <a:rPr lang="en-US" sz="1700" kern="1200" dirty="0"/>
              <a:t>CMMDS</a:t>
            </a:r>
          </a:p>
        </p:txBody>
      </p:sp>
      <p:sp>
        <p:nvSpPr>
          <p:cNvPr id="17" name="Isosceles Triangle 16">
            <a:extLst>
              <a:ext uri="{FF2B5EF4-FFF2-40B4-BE49-F238E27FC236}">
                <a16:creationId xmlns:a16="http://schemas.microsoft.com/office/drawing/2014/main" id="{0F2839BF-FB43-4BE8-8F7C-27DE92E382AD}"/>
              </a:ext>
            </a:extLst>
          </p:cNvPr>
          <p:cNvSpPr/>
          <p:nvPr/>
        </p:nvSpPr>
        <p:spPr>
          <a:xfrm rot="5400000">
            <a:off x="7315087" y="4213012"/>
            <a:ext cx="584940" cy="457498"/>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Freeform: Shape 17">
            <a:extLst>
              <a:ext uri="{FF2B5EF4-FFF2-40B4-BE49-F238E27FC236}">
                <a16:creationId xmlns:a16="http://schemas.microsoft.com/office/drawing/2014/main" id="{671B19E1-56CF-4FD4-8A6A-51DB74B19B9C}"/>
              </a:ext>
            </a:extLst>
          </p:cNvPr>
          <p:cNvSpPr/>
          <p:nvPr/>
        </p:nvSpPr>
        <p:spPr>
          <a:xfrm>
            <a:off x="8290688" y="3884396"/>
            <a:ext cx="1114729" cy="1114729"/>
          </a:xfrm>
          <a:custGeom>
            <a:avLst/>
            <a:gdLst>
              <a:gd name="connsiteX0" fmla="*/ 0 w 1114729"/>
              <a:gd name="connsiteY0" fmla="*/ 557365 h 1114729"/>
              <a:gd name="connsiteX1" fmla="*/ 557365 w 1114729"/>
              <a:gd name="connsiteY1" fmla="*/ 0 h 1114729"/>
              <a:gd name="connsiteX2" fmla="*/ 1114730 w 1114729"/>
              <a:gd name="connsiteY2" fmla="*/ 557365 h 1114729"/>
              <a:gd name="connsiteX3" fmla="*/ 557365 w 1114729"/>
              <a:gd name="connsiteY3" fmla="*/ 1114730 h 1114729"/>
              <a:gd name="connsiteX4" fmla="*/ 0 w 1114729"/>
              <a:gd name="connsiteY4" fmla="*/ 557365 h 111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729" h="1114729">
                <a:moveTo>
                  <a:pt x="0" y="557365"/>
                </a:moveTo>
                <a:cubicBezTo>
                  <a:pt x="0" y="249541"/>
                  <a:pt x="249541" y="0"/>
                  <a:pt x="557365" y="0"/>
                </a:cubicBezTo>
                <a:cubicBezTo>
                  <a:pt x="865189" y="0"/>
                  <a:pt x="1114730" y="249541"/>
                  <a:pt x="1114730" y="557365"/>
                </a:cubicBezTo>
                <a:cubicBezTo>
                  <a:pt x="1114730" y="865189"/>
                  <a:pt x="865189" y="1114730"/>
                  <a:pt x="557365" y="1114730"/>
                </a:cubicBezTo>
                <a:cubicBezTo>
                  <a:pt x="249541" y="1114730"/>
                  <a:pt x="0" y="865189"/>
                  <a:pt x="0" y="55736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838" tIns="184838" rIns="184838" bIns="184838" numCol="1" spcCol="1270" anchor="ctr" anchorCtr="0">
            <a:noAutofit/>
          </a:bodyPr>
          <a:lstStyle/>
          <a:p>
            <a:pPr marL="0" lvl="0" indent="0" algn="ctr" defTabSz="755650">
              <a:lnSpc>
                <a:spcPct val="90000"/>
              </a:lnSpc>
              <a:spcBef>
                <a:spcPct val="0"/>
              </a:spcBef>
              <a:spcAft>
                <a:spcPct val="35000"/>
              </a:spcAft>
              <a:buNone/>
            </a:pPr>
            <a:r>
              <a:rPr lang="en-US" sz="1700" kern="1200" dirty="0"/>
              <a:t>DOM</a:t>
            </a:r>
          </a:p>
        </p:txBody>
      </p:sp>
      <p:sp>
        <p:nvSpPr>
          <p:cNvPr id="19" name="Isosceles Triangle 18">
            <a:extLst>
              <a:ext uri="{FF2B5EF4-FFF2-40B4-BE49-F238E27FC236}">
                <a16:creationId xmlns:a16="http://schemas.microsoft.com/office/drawing/2014/main" id="{90B0DE48-9B80-4E60-8A33-83E2B85AC736}"/>
              </a:ext>
            </a:extLst>
          </p:cNvPr>
          <p:cNvSpPr/>
          <p:nvPr/>
        </p:nvSpPr>
        <p:spPr>
          <a:xfrm>
            <a:off x="8555583" y="3071964"/>
            <a:ext cx="584940" cy="457498"/>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A17EE838-E69B-4792-968B-1AB8A463B106}"/>
              </a:ext>
            </a:extLst>
          </p:cNvPr>
          <p:cNvSpPr/>
          <p:nvPr/>
        </p:nvSpPr>
        <p:spPr>
          <a:xfrm>
            <a:off x="8290688" y="1628197"/>
            <a:ext cx="1114729" cy="1114729"/>
          </a:xfrm>
          <a:custGeom>
            <a:avLst/>
            <a:gdLst>
              <a:gd name="connsiteX0" fmla="*/ 0 w 1114729"/>
              <a:gd name="connsiteY0" fmla="*/ 557365 h 1114729"/>
              <a:gd name="connsiteX1" fmla="*/ 557365 w 1114729"/>
              <a:gd name="connsiteY1" fmla="*/ 0 h 1114729"/>
              <a:gd name="connsiteX2" fmla="*/ 1114730 w 1114729"/>
              <a:gd name="connsiteY2" fmla="*/ 557365 h 1114729"/>
              <a:gd name="connsiteX3" fmla="*/ 557365 w 1114729"/>
              <a:gd name="connsiteY3" fmla="*/ 1114730 h 1114729"/>
              <a:gd name="connsiteX4" fmla="*/ 0 w 1114729"/>
              <a:gd name="connsiteY4" fmla="*/ 557365 h 111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729" h="1114729">
                <a:moveTo>
                  <a:pt x="0" y="557365"/>
                </a:moveTo>
                <a:cubicBezTo>
                  <a:pt x="0" y="249541"/>
                  <a:pt x="249541" y="0"/>
                  <a:pt x="557365" y="0"/>
                </a:cubicBezTo>
                <a:cubicBezTo>
                  <a:pt x="865189" y="0"/>
                  <a:pt x="1114730" y="249541"/>
                  <a:pt x="1114730" y="557365"/>
                </a:cubicBezTo>
                <a:cubicBezTo>
                  <a:pt x="1114730" y="865189"/>
                  <a:pt x="865189" y="1114730"/>
                  <a:pt x="557365" y="1114730"/>
                </a:cubicBezTo>
                <a:cubicBezTo>
                  <a:pt x="249541" y="1114730"/>
                  <a:pt x="0" y="865189"/>
                  <a:pt x="0" y="55736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838" tIns="184838" rIns="184838" bIns="184838" numCol="1" spcCol="1270" anchor="ctr" anchorCtr="0">
            <a:noAutofit/>
          </a:bodyPr>
          <a:lstStyle/>
          <a:p>
            <a:pPr marL="0" lvl="0" indent="0" algn="ctr" defTabSz="755650">
              <a:lnSpc>
                <a:spcPct val="90000"/>
              </a:lnSpc>
              <a:spcBef>
                <a:spcPct val="0"/>
              </a:spcBef>
              <a:spcAft>
                <a:spcPct val="35000"/>
              </a:spcAft>
              <a:buNone/>
            </a:pPr>
            <a:r>
              <a:rPr lang="en-US" sz="1700" kern="1200" dirty="0"/>
              <a:t>LSOM</a:t>
            </a:r>
          </a:p>
        </p:txBody>
      </p:sp>
      <p:sp>
        <p:nvSpPr>
          <p:cNvPr id="21" name="Isosceles Triangle 20">
            <a:extLst>
              <a:ext uri="{FF2B5EF4-FFF2-40B4-BE49-F238E27FC236}">
                <a16:creationId xmlns:a16="http://schemas.microsoft.com/office/drawing/2014/main" id="{86EA05AB-0B33-4FC4-B759-CCBFFD9832F2}"/>
              </a:ext>
            </a:extLst>
          </p:cNvPr>
          <p:cNvSpPr/>
          <p:nvPr/>
        </p:nvSpPr>
        <p:spPr>
          <a:xfrm rot="5400000">
            <a:off x="9682843" y="1956812"/>
            <a:ext cx="584940" cy="457498"/>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D46C860D-9126-4D6A-B10D-13D24AF4A42B}"/>
              </a:ext>
            </a:extLst>
          </p:cNvPr>
          <p:cNvSpPr/>
          <p:nvPr/>
        </p:nvSpPr>
        <p:spPr>
          <a:xfrm>
            <a:off x="10519312" y="1349932"/>
            <a:ext cx="1671259" cy="1671259"/>
          </a:xfrm>
          <a:custGeom>
            <a:avLst/>
            <a:gdLst>
              <a:gd name="connsiteX0" fmla="*/ 0 w 1671259"/>
              <a:gd name="connsiteY0" fmla="*/ 835630 h 1671259"/>
              <a:gd name="connsiteX1" fmla="*/ 835630 w 1671259"/>
              <a:gd name="connsiteY1" fmla="*/ 0 h 1671259"/>
              <a:gd name="connsiteX2" fmla="*/ 1671260 w 1671259"/>
              <a:gd name="connsiteY2" fmla="*/ 835630 h 1671259"/>
              <a:gd name="connsiteX3" fmla="*/ 835630 w 1671259"/>
              <a:gd name="connsiteY3" fmla="*/ 1671260 h 1671259"/>
              <a:gd name="connsiteX4" fmla="*/ 0 w 1671259"/>
              <a:gd name="connsiteY4" fmla="*/ 835630 h 167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259" h="1671259">
                <a:moveTo>
                  <a:pt x="0" y="835630"/>
                </a:moveTo>
                <a:cubicBezTo>
                  <a:pt x="0" y="374124"/>
                  <a:pt x="374124" y="0"/>
                  <a:pt x="835630" y="0"/>
                </a:cubicBezTo>
                <a:cubicBezTo>
                  <a:pt x="1297136" y="0"/>
                  <a:pt x="1671260" y="374124"/>
                  <a:pt x="1671260" y="835630"/>
                </a:cubicBezTo>
                <a:cubicBezTo>
                  <a:pt x="1671260" y="1297136"/>
                  <a:pt x="1297136" y="1671260"/>
                  <a:pt x="835630" y="1671260"/>
                </a:cubicBezTo>
                <a:cubicBezTo>
                  <a:pt x="374124" y="1671260"/>
                  <a:pt x="0" y="1297136"/>
                  <a:pt x="0" y="83563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70" tIns="277770" rIns="277770" bIns="277770" numCol="1" spcCol="1270" anchor="ctr" anchorCtr="0">
            <a:noAutofit/>
          </a:bodyPr>
          <a:lstStyle/>
          <a:p>
            <a:pPr marL="0" lvl="0" indent="0" algn="ctr" defTabSz="1155700">
              <a:lnSpc>
                <a:spcPct val="90000"/>
              </a:lnSpc>
              <a:spcBef>
                <a:spcPct val="0"/>
              </a:spcBef>
              <a:spcAft>
                <a:spcPct val="35000"/>
              </a:spcAft>
              <a:buNone/>
            </a:pPr>
            <a:r>
              <a:rPr lang="en-US" sz="2600" kern="1200" dirty="0"/>
              <a:t>VM Created</a:t>
            </a:r>
          </a:p>
        </p:txBody>
      </p:sp>
      <p:sp>
        <p:nvSpPr>
          <p:cNvPr id="4" name="Title 3">
            <a:extLst>
              <a:ext uri="{FF2B5EF4-FFF2-40B4-BE49-F238E27FC236}">
                <a16:creationId xmlns:a16="http://schemas.microsoft.com/office/drawing/2014/main" id="{4BE4B5EF-0BAD-4001-BBBB-F6B80F1B85FF}"/>
              </a:ext>
            </a:extLst>
          </p:cNvPr>
          <p:cNvSpPr>
            <a:spLocks noGrp="1"/>
          </p:cNvSpPr>
          <p:nvPr>
            <p:ph type="title"/>
          </p:nvPr>
        </p:nvSpPr>
        <p:spPr>
          <a:xfrm>
            <a:off x="1330217" y="22732"/>
            <a:ext cx="10515600" cy="998162"/>
          </a:xfrm>
        </p:spPr>
        <p:txBody>
          <a:bodyPr/>
          <a:lstStyle/>
          <a:p>
            <a:r>
              <a:rPr lang="en-US" dirty="0"/>
              <a:t>VM Creation Workflow End-to-End</a:t>
            </a:r>
          </a:p>
        </p:txBody>
      </p:sp>
    </p:spTree>
    <p:extLst>
      <p:ext uri="{BB962C8B-B14F-4D97-AF65-F5344CB8AC3E}">
        <p14:creationId xmlns:p14="http://schemas.microsoft.com/office/powerpoint/2010/main" val="27045864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0-#ppt_w/2"/>
                                          </p:val>
                                        </p:tav>
                                        <p:tav tm="100000">
                                          <p:val>
                                            <p:strVal val="#ppt_x"/>
                                          </p:val>
                                        </p:tav>
                                      </p:tavLst>
                                    </p:anim>
                                    <p:anim calcmode="lin" valueType="num">
                                      <p:cBhvr additive="base">
                                        <p:cTn id="4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0-#ppt_w/2"/>
                                          </p:val>
                                        </p:tav>
                                        <p:tav tm="100000">
                                          <p:val>
                                            <p:strVal val="#ppt_x"/>
                                          </p:val>
                                        </p:tav>
                                      </p:tavLst>
                                    </p:anim>
                                    <p:anim calcmode="lin" valueType="num">
                                      <p:cBhvr additive="base">
                                        <p:cTn id="62" dur="500" fill="hold"/>
                                        <p:tgtEl>
                                          <p:spTgt spid="17"/>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0-#ppt_w/2"/>
                                          </p:val>
                                        </p:tav>
                                        <p:tav tm="100000">
                                          <p:val>
                                            <p:strVal val="#ppt_x"/>
                                          </p:val>
                                        </p:tav>
                                      </p:tavLst>
                                    </p:anim>
                                    <p:anim calcmode="lin" valueType="num">
                                      <p:cBhvr additive="base">
                                        <p:cTn id="6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4" grpId="0" animBg="1"/>
      <p:bldP spid="16" grpId="0" animBg="1"/>
      <p:bldP spid="18" grpId="0" animBg="1"/>
      <p:bldP spid="20"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Graphic 47" descr="Database outline">
            <a:extLst>
              <a:ext uri="{FF2B5EF4-FFF2-40B4-BE49-F238E27FC236}">
                <a16:creationId xmlns:a16="http://schemas.microsoft.com/office/drawing/2014/main" id="{48CB07DD-006D-4527-AC8B-53969FC510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4556" y="633136"/>
            <a:ext cx="3119030" cy="1052513"/>
          </a:xfrm>
          <a:prstGeom prst="rect">
            <a:avLst/>
          </a:prstGeom>
        </p:spPr>
      </p:pic>
      <p:sp>
        <p:nvSpPr>
          <p:cNvPr id="4" name="Title 3">
            <a:extLst>
              <a:ext uri="{FF2B5EF4-FFF2-40B4-BE49-F238E27FC236}">
                <a16:creationId xmlns:a16="http://schemas.microsoft.com/office/drawing/2014/main" id="{B66040B9-52E9-49BC-8C61-DD867183A324}"/>
              </a:ext>
            </a:extLst>
          </p:cNvPr>
          <p:cNvSpPr>
            <a:spLocks noGrp="1"/>
          </p:cNvSpPr>
          <p:nvPr>
            <p:ph type="title"/>
          </p:nvPr>
        </p:nvSpPr>
        <p:spPr>
          <a:xfrm>
            <a:off x="1017162" y="52134"/>
            <a:ext cx="5351142" cy="461665"/>
          </a:xfrm>
        </p:spPr>
        <p:txBody>
          <a:bodyPr>
            <a:normAutofit fontScale="90000"/>
          </a:bodyPr>
          <a:lstStyle/>
          <a:p>
            <a:r>
              <a:rPr lang="en-US" dirty="0"/>
              <a:t>Objects and Components</a:t>
            </a:r>
          </a:p>
        </p:txBody>
      </p:sp>
      <p:sp>
        <p:nvSpPr>
          <p:cNvPr id="8" name="TextBox 7">
            <a:extLst>
              <a:ext uri="{FF2B5EF4-FFF2-40B4-BE49-F238E27FC236}">
                <a16:creationId xmlns:a16="http://schemas.microsoft.com/office/drawing/2014/main" id="{A2D396CF-A273-44DA-8BBA-B51573F72E0F}"/>
              </a:ext>
            </a:extLst>
          </p:cNvPr>
          <p:cNvSpPr txBox="1"/>
          <p:nvPr/>
        </p:nvSpPr>
        <p:spPr>
          <a:xfrm>
            <a:off x="6466368" y="168263"/>
            <a:ext cx="569387"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bg2"/>
                </a:solidFill>
              </a:rPr>
              <a:t>vm</a:t>
            </a:r>
          </a:p>
        </p:txBody>
      </p:sp>
      <p:sp>
        <p:nvSpPr>
          <p:cNvPr id="9" name="TextBox 8">
            <a:extLst>
              <a:ext uri="{FF2B5EF4-FFF2-40B4-BE49-F238E27FC236}">
                <a16:creationId xmlns:a16="http://schemas.microsoft.com/office/drawing/2014/main" id="{457B27BF-CB9B-4D22-8984-C6035DDA21A1}"/>
              </a:ext>
            </a:extLst>
          </p:cNvPr>
          <p:cNvSpPr txBox="1"/>
          <p:nvPr/>
        </p:nvSpPr>
        <p:spPr>
          <a:xfrm>
            <a:off x="6414456" y="984370"/>
            <a:ext cx="69923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vmdk</a:t>
            </a:r>
            <a:endParaRPr lang="en-US" dirty="0">
              <a:solidFill>
                <a:schemeClr val="bg2"/>
              </a:solidFill>
            </a:endParaRPr>
          </a:p>
        </p:txBody>
      </p:sp>
      <p:cxnSp>
        <p:nvCxnSpPr>
          <p:cNvPr id="10" name="Straight Connector 9">
            <a:extLst>
              <a:ext uri="{FF2B5EF4-FFF2-40B4-BE49-F238E27FC236}">
                <a16:creationId xmlns:a16="http://schemas.microsoft.com/office/drawing/2014/main" id="{089A9318-3D97-4010-B5B2-989EE5D883AF}"/>
              </a:ext>
            </a:extLst>
          </p:cNvPr>
          <p:cNvCxnSpPr>
            <a:cxnSpLocks/>
            <a:stCxn id="8" idx="2"/>
            <a:endCxn id="9" idx="0"/>
          </p:cNvCxnSpPr>
          <p:nvPr/>
        </p:nvCxnSpPr>
        <p:spPr>
          <a:xfrm>
            <a:off x="6751062" y="629928"/>
            <a:ext cx="13009" cy="354442"/>
          </a:xfrm>
          <a:prstGeom prst="line">
            <a:avLst/>
          </a:prstGeom>
        </p:spPr>
        <p:style>
          <a:lnRef idx="2">
            <a:schemeClr val="accent1"/>
          </a:lnRef>
          <a:fillRef idx="1">
            <a:schemeClr val="lt1"/>
          </a:fillRef>
          <a:effectRef idx="0">
            <a:schemeClr val="accent1"/>
          </a:effectRef>
          <a:fontRef idx="minor">
            <a:schemeClr val="dk1"/>
          </a:fontRef>
        </p:style>
      </p:cxnSp>
      <p:sp>
        <p:nvSpPr>
          <p:cNvPr id="13" name="Rectangle: Rounded Corners 12">
            <a:extLst>
              <a:ext uri="{FF2B5EF4-FFF2-40B4-BE49-F238E27FC236}">
                <a16:creationId xmlns:a16="http://schemas.microsoft.com/office/drawing/2014/main" id="{1B1CDF8E-5D2A-4557-B551-0942D7C239C4}"/>
              </a:ext>
            </a:extLst>
          </p:cNvPr>
          <p:cNvSpPr/>
          <p:nvPr/>
        </p:nvSpPr>
        <p:spPr>
          <a:xfrm>
            <a:off x="5131431" y="2686550"/>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4" name="Picture 13">
            <a:extLst>
              <a:ext uri="{FF2B5EF4-FFF2-40B4-BE49-F238E27FC236}">
                <a16:creationId xmlns:a16="http://schemas.microsoft.com/office/drawing/2014/main" id="{7F962E46-92CE-490B-8869-A24617080AA4}"/>
              </a:ext>
            </a:extLst>
          </p:cNvPr>
          <p:cNvPicPr>
            <a:picLocks noChangeAspect="1"/>
          </p:cNvPicPr>
          <p:nvPr/>
        </p:nvPicPr>
        <p:blipFill>
          <a:blip r:embed="rId5"/>
          <a:stretch>
            <a:fillRect/>
          </a:stretch>
        </p:blipFill>
        <p:spPr>
          <a:xfrm>
            <a:off x="5149845" y="5094601"/>
            <a:ext cx="1543050" cy="428625"/>
          </a:xfrm>
          <a:prstGeom prst="rect">
            <a:avLst/>
          </a:prstGeom>
        </p:spPr>
      </p:pic>
      <p:sp>
        <p:nvSpPr>
          <p:cNvPr id="15" name="Rectangle 14">
            <a:extLst>
              <a:ext uri="{FF2B5EF4-FFF2-40B4-BE49-F238E27FC236}">
                <a16:creationId xmlns:a16="http://schemas.microsoft.com/office/drawing/2014/main" id="{4480EF35-8DE3-4A8F-815C-48EBA9EBAC61}"/>
              </a:ext>
            </a:extLst>
          </p:cNvPr>
          <p:cNvSpPr/>
          <p:nvPr/>
        </p:nvSpPr>
        <p:spPr>
          <a:xfrm>
            <a:off x="5616570" y="284474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16" name="Rectangle 15">
            <a:extLst>
              <a:ext uri="{FF2B5EF4-FFF2-40B4-BE49-F238E27FC236}">
                <a16:creationId xmlns:a16="http://schemas.microsoft.com/office/drawing/2014/main" id="{CCCF6C8A-D1D6-4AC5-831E-A20CB7A62666}"/>
              </a:ext>
            </a:extLst>
          </p:cNvPr>
          <p:cNvSpPr/>
          <p:nvPr/>
        </p:nvSpPr>
        <p:spPr>
          <a:xfrm>
            <a:off x="5985186" y="3863715"/>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7" name="Rectangle 16">
            <a:extLst>
              <a:ext uri="{FF2B5EF4-FFF2-40B4-BE49-F238E27FC236}">
                <a16:creationId xmlns:a16="http://schemas.microsoft.com/office/drawing/2014/main" id="{FCC7E425-E6EE-4A1A-9B4C-4D96CC751EC6}"/>
              </a:ext>
            </a:extLst>
          </p:cNvPr>
          <p:cNvSpPr/>
          <p:nvPr/>
        </p:nvSpPr>
        <p:spPr>
          <a:xfrm>
            <a:off x="5324467" y="387197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8" name="Rectangle 17">
            <a:extLst>
              <a:ext uri="{FF2B5EF4-FFF2-40B4-BE49-F238E27FC236}">
                <a16:creationId xmlns:a16="http://schemas.microsoft.com/office/drawing/2014/main" id="{88FBE7D3-F033-4626-8120-9E6FD4694742}"/>
              </a:ext>
            </a:extLst>
          </p:cNvPr>
          <p:cNvSpPr/>
          <p:nvPr/>
        </p:nvSpPr>
        <p:spPr>
          <a:xfrm>
            <a:off x="5977883" y="3378635"/>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9" name="Rectangle 18">
            <a:extLst>
              <a:ext uri="{FF2B5EF4-FFF2-40B4-BE49-F238E27FC236}">
                <a16:creationId xmlns:a16="http://schemas.microsoft.com/office/drawing/2014/main" id="{0DA246B7-AA3D-46DA-8862-15621C07FF84}"/>
              </a:ext>
            </a:extLst>
          </p:cNvPr>
          <p:cNvSpPr/>
          <p:nvPr/>
        </p:nvSpPr>
        <p:spPr>
          <a:xfrm>
            <a:off x="5320023" y="338689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0" name="TextBox 19">
            <a:extLst>
              <a:ext uri="{FF2B5EF4-FFF2-40B4-BE49-F238E27FC236}">
                <a16:creationId xmlns:a16="http://schemas.microsoft.com/office/drawing/2014/main" id="{F562749A-F53D-4C4E-B65A-81D7CB30286B}"/>
              </a:ext>
            </a:extLst>
          </p:cNvPr>
          <p:cNvSpPr txBox="1"/>
          <p:nvPr/>
        </p:nvSpPr>
        <p:spPr>
          <a:xfrm>
            <a:off x="5345743" y="4505938"/>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22" name="Rectangle: Rounded Corners 21">
            <a:extLst>
              <a:ext uri="{FF2B5EF4-FFF2-40B4-BE49-F238E27FC236}">
                <a16:creationId xmlns:a16="http://schemas.microsoft.com/office/drawing/2014/main" id="{7ED6A33C-31FA-4202-814D-6724A7EBF53A}"/>
              </a:ext>
            </a:extLst>
          </p:cNvPr>
          <p:cNvSpPr/>
          <p:nvPr/>
        </p:nvSpPr>
        <p:spPr>
          <a:xfrm>
            <a:off x="6981104" y="2663012"/>
            <a:ext cx="1543050" cy="224297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23" name="Picture 22">
            <a:extLst>
              <a:ext uri="{FF2B5EF4-FFF2-40B4-BE49-F238E27FC236}">
                <a16:creationId xmlns:a16="http://schemas.microsoft.com/office/drawing/2014/main" id="{CE86C2F0-539C-417F-956F-B502ED1BD7F0}"/>
              </a:ext>
            </a:extLst>
          </p:cNvPr>
          <p:cNvPicPr>
            <a:picLocks noChangeAspect="1"/>
          </p:cNvPicPr>
          <p:nvPr/>
        </p:nvPicPr>
        <p:blipFill>
          <a:blip r:embed="rId5"/>
          <a:stretch>
            <a:fillRect/>
          </a:stretch>
        </p:blipFill>
        <p:spPr>
          <a:xfrm>
            <a:off x="6999518" y="5047533"/>
            <a:ext cx="1543050" cy="428625"/>
          </a:xfrm>
          <a:prstGeom prst="rect">
            <a:avLst/>
          </a:prstGeom>
        </p:spPr>
      </p:pic>
      <p:sp>
        <p:nvSpPr>
          <p:cNvPr id="24" name="Rectangle 23">
            <a:extLst>
              <a:ext uri="{FF2B5EF4-FFF2-40B4-BE49-F238E27FC236}">
                <a16:creationId xmlns:a16="http://schemas.microsoft.com/office/drawing/2014/main" id="{A65E8519-EC98-42DF-8C01-4A048991BEF5}"/>
              </a:ext>
            </a:extLst>
          </p:cNvPr>
          <p:cNvSpPr/>
          <p:nvPr/>
        </p:nvSpPr>
        <p:spPr>
          <a:xfrm>
            <a:off x="7466243" y="2797673"/>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25" name="Rectangle 24">
            <a:extLst>
              <a:ext uri="{FF2B5EF4-FFF2-40B4-BE49-F238E27FC236}">
                <a16:creationId xmlns:a16="http://schemas.microsoft.com/office/drawing/2014/main" id="{26E19E90-A90D-43D7-A9AE-D228F005F838}"/>
              </a:ext>
            </a:extLst>
          </p:cNvPr>
          <p:cNvSpPr/>
          <p:nvPr/>
        </p:nvSpPr>
        <p:spPr>
          <a:xfrm>
            <a:off x="7834859" y="381664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6" name="Rectangle 25">
            <a:extLst>
              <a:ext uri="{FF2B5EF4-FFF2-40B4-BE49-F238E27FC236}">
                <a16:creationId xmlns:a16="http://schemas.microsoft.com/office/drawing/2014/main" id="{F6B3F223-D205-4288-B996-EFDCCE0E0434}"/>
              </a:ext>
            </a:extLst>
          </p:cNvPr>
          <p:cNvSpPr/>
          <p:nvPr/>
        </p:nvSpPr>
        <p:spPr>
          <a:xfrm>
            <a:off x="7174140" y="382490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7" name="Rectangle 26">
            <a:extLst>
              <a:ext uri="{FF2B5EF4-FFF2-40B4-BE49-F238E27FC236}">
                <a16:creationId xmlns:a16="http://schemas.microsoft.com/office/drawing/2014/main" id="{3BD3FEA2-4D17-4E27-A96C-DEB997F03201}"/>
              </a:ext>
            </a:extLst>
          </p:cNvPr>
          <p:cNvSpPr/>
          <p:nvPr/>
        </p:nvSpPr>
        <p:spPr>
          <a:xfrm>
            <a:off x="7827556" y="333156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8" name="Rectangle 27">
            <a:extLst>
              <a:ext uri="{FF2B5EF4-FFF2-40B4-BE49-F238E27FC236}">
                <a16:creationId xmlns:a16="http://schemas.microsoft.com/office/drawing/2014/main" id="{0C3C13F2-2727-43FA-A5A0-4226E2981E93}"/>
              </a:ext>
            </a:extLst>
          </p:cNvPr>
          <p:cNvSpPr/>
          <p:nvPr/>
        </p:nvSpPr>
        <p:spPr>
          <a:xfrm>
            <a:off x="7169696" y="333982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9" name="TextBox 28">
            <a:extLst>
              <a:ext uri="{FF2B5EF4-FFF2-40B4-BE49-F238E27FC236}">
                <a16:creationId xmlns:a16="http://schemas.microsoft.com/office/drawing/2014/main" id="{DC7CDA7B-CA56-4FBD-9264-97B8173030FC}"/>
              </a:ext>
            </a:extLst>
          </p:cNvPr>
          <p:cNvSpPr txBox="1"/>
          <p:nvPr/>
        </p:nvSpPr>
        <p:spPr>
          <a:xfrm>
            <a:off x="7195416" y="4458870"/>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30" name="Rectangle: Rounded Corners 29">
            <a:extLst>
              <a:ext uri="{FF2B5EF4-FFF2-40B4-BE49-F238E27FC236}">
                <a16:creationId xmlns:a16="http://schemas.microsoft.com/office/drawing/2014/main" id="{A1FCA36F-DCB2-4FDC-854E-34CB870F900D}"/>
              </a:ext>
            </a:extLst>
          </p:cNvPr>
          <p:cNvSpPr/>
          <p:nvPr/>
        </p:nvSpPr>
        <p:spPr>
          <a:xfrm>
            <a:off x="8870529" y="2663010"/>
            <a:ext cx="1543050" cy="2242977"/>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31" name="Picture 30">
            <a:extLst>
              <a:ext uri="{FF2B5EF4-FFF2-40B4-BE49-F238E27FC236}">
                <a16:creationId xmlns:a16="http://schemas.microsoft.com/office/drawing/2014/main" id="{F4B7842A-46C9-435C-907E-318E848A48A7}"/>
              </a:ext>
            </a:extLst>
          </p:cNvPr>
          <p:cNvPicPr>
            <a:picLocks noChangeAspect="1"/>
          </p:cNvPicPr>
          <p:nvPr/>
        </p:nvPicPr>
        <p:blipFill>
          <a:blip r:embed="rId5"/>
          <a:stretch>
            <a:fillRect/>
          </a:stretch>
        </p:blipFill>
        <p:spPr>
          <a:xfrm>
            <a:off x="8888943" y="5047533"/>
            <a:ext cx="1543050" cy="428625"/>
          </a:xfrm>
          <a:prstGeom prst="rect">
            <a:avLst/>
          </a:prstGeom>
        </p:spPr>
      </p:pic>
      <p:sp>
        <p:nvSpPr>
          <p:cNvPr id="32" name="Rectangle 31">
            <a:extLst>
              <a:ext uri="{FF2B5EF4-FFF2-40B4-BE49-F238E27FC236}">
                <a16:creationId xmlns:a16="http://schemas.microsoft.com/office/drawing/2014/main" id="{17917E9C-18EE-4690-B02A-1A2E1A20439D}"/>
              </a:ext>
            </a:extLst>
          </p:cNvPr>
          <p:cNvSpPr/>
          <p:nvPr/>
        </p:nvSpPr>
        <p:spPr>
          <a:xfrm>
            <a:off x="9355668" y="2797673"/>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33" name="Rectangle 32">
            <a:extLst>
              <a:ext uri="{FF2B5EF4-FFF2-40B4-BE49-F238E27FC236}">
                <a16:creationId xmlns:a16="http://schemas.microsoft.com/office/drawing/2014/main" id="{6EE5BA9F-A302-4498-9AC4-0CF510E150E7}"/>
              </a:ext>
            </a:extLst>
          </p:cNvPr>
          <p:cNvSpPr/>
          <p:nvPr/>
        </p:nvSpPr>
        <p:spPr>
          <a:xfrm>
            <a:off x="9724284" y="381664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4" name="Rectangle 33">
            <a:extLst>
              <a:ext uri="{FF2B5EF4-FFF2-40B4-BE49-F238E27FC236}">
                <a16:creationId xmlns:a16="http://schemas.microsoft.com/office/drawing/2014/main" id="{740320BC-90FF-4C43-B683-BA6E33BF1564}"/>
              </a:ext>
            </a:extLst>
          </p:cNvPr>
          <p:cNvSpPr/>
          <p:nvPr/>
        </p:nvSpPr>
        <p:spPr>
          <a:xfrm>
            <a:off x="9063565" y="382490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5" name="Rectangle 34">
            <a:extLst>
              <a:ext uri="{FF2B5EF4-FFF2-40B4-BE49-F238E27FC236}">
                <a16:creationId xmlns:a16="http://schemas.microsoft.com/office/drawing/2014/main" id="{D05F2E81-C19B-4885-8BEE-96145D56D07D}"/>
              </a:ext>
            </a:extLst>
          </p:cNvPr>
          <p:cNvSpPr/>
          <p:nvPr/>
        </p:nvSpPr>
        <p:spPr>
          <a:xfrm>
            <a:off x="9716981" y="333156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6" name="Rectangle 35">
            <a:extLst>
              <a:ext uri="{FF2B5EF4-FFF2-40B4-BE49-F238E27FC236}">
                <a16:creationId xmlns:a16="http://schemas.microsoft.com/office/drawing/2014/main" id="{9AB45074-D639-484D-9A4A-B03A60F564CD}"/>
              </a:ext>
            </a:extLst>
          </p:cNvPr>
          <p:cNvSpPr/>
          <p:nvPr/>
        </p:nvSpPr>
        <p:spPr>
          <a:xfrm>
            <a:off x="9059121" y="333982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7" name="TextBox 36">
            <a:extLst>
              <a:ext uri="{FF2B5EF4-FFF2-40B4-BE49-F238E27FC236}">
                <a16:creationId xmlns:a16="http://schemas.microsoft.com/office/drawing/2014/main" id="{7D8441BC-6E99-44F3-85E4-282B42A7ED2D}"/>
              </a:ext>
            </a:extLst>
          </p:cNvPr>
          <p:cNvSpPr txBox="1"/>
          <p:nvPr/>
        </p:nvSpPr>
        <p:spPr>
          <a:xfrm>
            <a:off x="9084841" y="4458870"/>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38" name="TextBox 37">
            <a:extLst>
              <a:ext uri="{FF2B5EF4-FFF2-40B4-BE49-F238E27FC236}">
                <a16:creationId xmlns:a16="http://schemas.microsoft.com/office/drawing/2014/main" id="{94D776D0-CD47-4959-9FF2-EBC605D73B39}"/>
              </a:ext>
            </a:extLst>
          </p:cNvPr>
          <p:cNvSpPr txBox="1"/>
          <p:nvPr/>
        </p:nvSpPr>
        <p:spPr>
          <a:xfrm>
            <a:off x="6411241" y="6185097"/>
            <a:ext cx="1237070"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dirty="0">
                <a:solidFill>
                  <a:schemeClr val="bg2"/>
                </a:solidFill>
              </a:rPr>
              <a:t>vSAN Network</a:t>
            </a:r>
            <a:endParaRPr lang="en-US" sz="1800" dirty="0">
              <a:solidFill>
                <a:schemeClr val="bg2"/>
              </a:solidFill>
            </a:endParaRPr>
          </a:p>
        </p:txBody>
      </p:sp>
      <p:cxnSp>
        <p:nvCxnSpPr>
          <p:cNvPr id="40" name="Straight Arrow Connector 39">
            <a:extLst>
              <a:ext uri="{FF2B5EF4-FFF2-40B4-BE49-F238E27FC236}">
                <a16:creationId xmlns:a16="http://schemas.microsoft.com/office/drawing/2014/main" id="{F8766A27-507B-4B40-B798-150A13C50791}"/>
              </a:ext>
            </a:extLst>
          </p:cNvPr>
          <p:cNvCxnSpPr>
            <a:cxnSpLocks/>
          </p:cNvCxnSpPr>
          <p:nvPr/>
        </p:nvCxnSpPr>
        <p:spPr>
          <a:xfrm>
            <a:off x="3500836" y="5980244"/>
            <a:ext cx="693115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958024-D035-46CF-A425-82F19AC33403}"/>
              </a:ext>
            </a:extLst>
          </p:cNvPr>
          <p:cNvCxnSpPr>
            <a:cxnSpLocks/>
          </p:cNvCxnSpPr>
          <p:nvPr/>
        </p:nvCxnSpPr>
        <p:spPr>
          <a:xfrm flipH="1">
            <a:off x="7790093" y="5476158"/>
            <a:ext cx="1" cy="504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7A56E7-70DC-4F9D-BF5A-099AD8859CD2}"/>
              </a:ext>
            </a:extLst>
          </p:cNvPr>
          <p:cNvCxnSpPr>
            <a:cxnSpLocks/>
          </p:cNvCxnSpPr>
          <p:nvPr/>
        </p:nvCxnSpPr>
        <p:spPr>
          <a:xfrm flipH="1">
            <a:off x="9745707" y="5438615"/>
            <a:ext cx="1" cy="504086"/>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E782CCD-6423-4FB0-9367-001786D1E612}"/>
              </a:ext>
            </a:extLst>
          </p:cNvPr>
          <p:cNvSpPr/>
          <p:nvPr/>
        </p:nvSpPr>
        <p:spPr>
          <a:xfrm>
            <a:off x="5357222" y="3493419"/>
            <a:ext cx="1230632" cy="649849"/>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solidFill>
                  <a:schemeClr val="bg2"/>
                </a:solidFill>
              </a:rPr>
              <a:t>Replica</a:t>
            </a:r>
          </a:p>
        </p:txBody>
      </p:sp>
      <p:cxnSp>
        <p:nvCxnSpPr>
          <p:cNvPr id="47" name="Straight Connector 46">
            <a:extLst>
              <a:ext uri="{FF2B5EF4-FFF2-40B4-BE49-F238E27FC236}">
                <a16:creationId xmlns:a16="http://schemas.microsoft.com/office/drawing/2014/main" id="{5524D374-C225-4302-9745-A65931C44790}"/>
              </a:ext>
            </a:extLst>
          </p:cNvPr>
          <p:cNvCxnSpPr>
            <a:cxnSpLocks/>
          </p:cNvCxnSpPr>
          <p:nvPr/>
        </p:nvCxnSpPr>
        <p:spPr>
          <a:xfrm flipH="1">
            <a:off x="5914809" y="5467514"/>
            <a:ext cx="1" cy="504086"/>
          </a:xfrm>
          <a:prstGeom prst="line">
            <a:avLst/>
          </a:prstGeom>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D89B161B-8E28-44C9-876C-C0C5CC4D9130}"/>
              </a:ext>
            </a:extLst>
          </p:cNvPr>
          <p:cNvSpPr/>
          <p:nvPr/>
        </p:nvSpPr>
        <p:spPr>
          <a:xfrm>
            <a:off x="3286524" y="2686550"/>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52" name="Picture 51">
            <a:extLst>
              <a:ext uri="{FF2B5EF4-FFF2-40B4-BE49-F238E27FC236}">
                <a16:creationId xmlns:a16="http://schemas.microsoft.com/office/drawing/2014/main" id="{19877047-2274-4DB8-8F1D-7C9070FD1725}"/>
              </a:ext>
            </a:extLst>
          </p:cNvPr>
          <p:cNvPicPr>
            <a:picLocks noChangeAspect="1"/>
          </p:cNvPicPr>
          <p:nvPr/>
        </p:nvPicPr>
        <p:blipFill>
          <a:blip r:embed="rId5"/>
          <a:stretch>
            <a:fillRect/>
          </a:stretch>
        </p:blipFill>
        <p:spPr>
          <a:xfrm>
            <a:off x="3304938" y="5094601"/>
            <a:ext cx="1543050" cy="428625"/>
          </a:xfrm>
          <a:prstGeom prst="rect">
            <a:avLst/>
          </a:prstGeom>
        </p:spPr>
      </p:pic>
      <p:sp>
        <p:nvSpPr>
          <p:cNvPr id="53" name="Rectangle 52">
            <a:extLst>
              <a:ext uri="{FF2B5EF4-FFF2-40B4-BE49-F238E27FC236}">
                <a16:creationId xmlns:a16="http://schemas.microsoft.com/office/drawing/2014/main" id="{DEB3F071-B052-4D1D-AC17-0ACF13E1A60C}"/>
              </a:ext>
            </a:extLst>
          </p:cNvPr>
          <p:cNvSpPr/>
          <p:nvPr/>
        </p:nvSpPr>
        <p:spPr>
          <a:xfrm>
            <a:off x="3771663" y="284474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54" name="Rectangle 53">
            <a:extLst>
              <a:ext uri="{FF2B5EF4-FFF2-40B4-BE49-F238E27FC236}">
                <a16:creationId xmlns:a16="http://schemas.microsoft.com/office/drawing/2014/main" id="{3ED02731-C002-426D-99AF-D56A4365A35C}"/>
              </a:ext>
            </a:extLst>
          </p:cNvPr>
          <p:cNvSpPr/>
          <p:nvPr/>
        </p:nvSpPr>
        <p:spPr>
          <a:xfrm>
            <a:off x="4140279" y="3863715"/>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5" name="Rectangle 54">
            <a:extLst>
              <a:ext uri="{FF2B5EF4-FFF2-40B4-BE49-F238E27FC236}">
                <a16:creationId xmlns:a16="http://schemas.microsoft.com/office/drawing/2014/main" id="{ED88866D-FF47-4CDC-8C05-F4E006576492}"/>
              </a:ext>
            </a:extLst>
          </p:cNvPr>
          <p:cNvSpPr/>
          <p:nvPr/>
        </p:nvSpPr>
        <p:spPr>
          <a:xfrm>
            <a:off x="3479560" y="387197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6" name="Rectangle 55">
            <a:extLst>
              <a:ext uri="{FF2B5EF4-FFF2-40B4-BE49-F238E27FC236}">
                <a16:creationId xmlns:a16="http://schemas.microsoft.com/office/drawing/2014/main" id="{CF980E29-AC79-4A9F-8EB7-58A85E7B4B28}"/>
              </a:ext>
            </a:extLst>
          </p:cNvPr>
          <p:cNvSpPr/>
          <p:nvPr/>
        </p:nvSpPr>
        <p:spPr>
          <a:xfrm>
            <a:off x="4132976" y="3378635"/>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7" name="Rectangle 56">
            <a:extLst>
              <a:ext uri="{FF2B5EF4-FFF2-40B4-BE49-F238E27FC236}">
                <a16:creationId xmlns:a16="http://schemas.microsoft.com/office/drawing/2014/main" id="{8A209ABD-8965-46A6-8B9B-CB3689FE9C10}"/>
              </a:ext>
            </a:extLst>
          </p:cNvPr>
          <p:cNvSpPr/>
          <p:nvPr/>
        </p:nvSpPr>
        <p:spPr>
          <a:xfrm>
            <a:off x="3475116" y="338689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8" name="TextBox 57">
            <a:extLst>
              <a:ext uri="{FF2B5EF4-FFF2-40B4-BE49-F238E27FC236}">
                <a16:creationId xmlns:a16="http://schemas.microsoft.com/office/drawing/2014/main" id="{F345A87E-EF4F-4F58-9EE5-59373CF258E0}"/>
              </a:ext>
            </a:extLst>
          </p:cNvPr>
          <p:cNvSpPr txBox="1"/>
          <p:nvPr/>
        </p:nvSpPr>
        <p:spPr>
          <a:xfrm>
            <a:off x="3500836" y="4505938"/>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62" name="Oval 61">
            <a:extLst>
              <a:ext uri="{FF2B5EF4-FFF2-40B4-BE49-F238E27FC236}">
                <a16:creationId xmlns:a16="http://schemas.microsoft.com/office/drawing/2014/main" id="{BB6CFEBF-F0FC-49F0-A3B4-A99FBB743304}"/>
              </a:ext>
            </a:extLst>
          </p:cNvPr>
          <p:cNvSpPr/>
          <p:nvPr/>
        </p:nvSpPr>
        <p:spPr>
          <a:xfrm>
            <a:off x="9084841" y="3466603"/>
            <a:ext cx="1230632" cy="649849"/>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solidFill>
                  <a:schemeClr val="bg2"/>
                </a:solidFill>
              </a:rPr>
              <a:t>Replica</a:t>
            </a:r>
          </a:p>
        </p:txBody>
      </p:sp>
      <p:cxnSp>
        <p:nvCxnSpPr>
          <p:cNvPr id="59" name="Straight Connector 58">
            <a:extLst>
              <a:ext uri="{FF2B5EF4-FFF2-40B4-BE49-F238E27FC236}">
                <a16:creationId xmlns:a16="http://schemas.microsoft.com/office/drawing/2014/main" id="{E922FB87-5514-472D-8922-D07EB8D8A223}"/>
              </a:ext>
            </a:extLst>
          </p:cNvPr>
          <p:cNvCxnSpPr>
            <a:cxnSpLocks/>
          </p:cNvCxnSpPr>
          <p:nvPr/>
        </p:nvCxnSpPr>
        <p:spPr>
          <a:xfrm flipH="1">
            <a:off x="4069902" y="5467514"/>
            <a:ext cx="1" cy="504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B43C075-3963-45A4-BE93-D5F46DFE8F8E}"/>
              </a:ext>
            </a:extLst>
          </p:cNvPr>
          <p:cNvCxnSpPr>
            <a:stCxn id="9" idx="2"/>
            <a:endCxn id="49" idx="0"/>
          </p:cNvCxnSpPr>
          <p:nvPr/>
        </p:nvCxnSpPr>
        <p:spPr>
          <a:xfrm flipH="1">
            <a:off x="5972538" y="1353702"/>
            <a:ext cx="791533" cy="21397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1E4A82DD-E1A2-427E-9311-67362C541B4B}"/>
              </a:ext>
            </a:extLst>
          </p:cNvPr>
          <p:cNvCxnSpPr>
            <a:stCxn id="9" idx="2"/>
            <a:endCxn id="62" idx="0"/>
          </p:cNvCxnSpPr>
          <p:nvPr/>
        </p:nvCxnSpPr>
        <p:spPr>
          <a:xfrm>
            <a:off x="6764071" y="1353702"/>
            <a:ext cx="2936086" cy="21129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9" name="Rectangle 68">
            <a:extLst>
              <a:ext uri="{FF2B5EF4-FFF2-40B4-BE49-F238E27FC236}">
                <a16:creationId xmlns:a16="http://schemas.microsoft.com/office/drawing/2014/main" id="{706968D6-F2DD-4BDA-B2BE-583BBD59E5DD}"/>
              </a:ext>
            </a:extLst>
          </p:cNvPr>
          <p:cNvSpPr/>
          <p:nvPr/>
        </p:nvSpPr>
        <p:spPr>
          <a:xfrm>
            <a:off x="1785303" y="961437"/>
            <a:ext cx="2920445" cy="599872"/>
          </a:xfrm>
          <a:prstGeom prst="rect">
            <a:avLst/>
          </a:prstGeom>
          <a:ln>
            <a:solidFill>
              <a:schemeClr val="bg2"/>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bg2"/>
                </a:solidFill>
              </a:rPr>
              <a:t>Replica components on vSAN Datastore</a:t>
            </a:r>
            <a:endParaRPr lang="en-US" sz="3200" dirty="0">
              <a:solidFill>
                <a:schemeClr val="bg2"/>
              </a:solidFill>
            </a:endParaRPr>
          </a:p>
        </p:txBody>
      </p:sp>
      <p:cxnSp>
        <p:nvCxnSpPr>
          <p:cNvPr id="71" name="Straight Arrow Connector 70">
            <a:extLst>
              <a:ext uri="{FF2B5EF4-FFF2-40B4-BE49-F238E27FC236}">
                <a16:creationId xmlns:a16="http://schemas.microsoft.com/office/drawing/2014/main" id="{ABC71308-7F82-4079-9143-55DA025E3C8F}"/>
              </a:ext>
            </a:extLst>
          </p:cNvPr>
          <p:cNvCxnSpPr>
            <a:stCxn id="49" idx="0"/>
            <a:endCxn id="69" idx="2"/>
          </p:cNvCxnSpPr>
          <p:nvPr/>
        </p:nvCxnSpPr>
        <p:spPr>
          <a:xfrm flipH="1" flipV="1">
            <a:off x="3245526" y="1561309"/>
            <a:ext cx="2727012" cy="1932110"/>
          </a:xfrm>
          <a:prstGeom prst="straightConnector1">
            <a:avLst/>
          </a:prstGeom>
          <a:ln w="9525" cap="flat" cmpd="sng" algn="ctr">
            <a:solidFill>
              <a:schemeClr val="dk1"/>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D74BEE45-06F8-4E0F-9DF1-EB5D149E84F6}"/>
              </a:ext>
            </a:extLst>
          </p:cNvPr>
          <p:cNvCxnSpPr>
            <a:stCxn id="62" idx="0"/>
            <a:endCxn id="69" idx="2"/>
          </p:cNvCxnSpPr>
          <p:nvPr/>
        </p:nvCxnSpPr>
        <p:spPr>
          <a:xfrm flipH="1" flipV="1">
            <a:off x="3245526" y="1561309"/>
            <a:ext cx="6454631" cy="1905294"/>
          </a:xfrm>
          <a:prstGeom prst="straightConnector1">
            <a:avLst/>
          </a:prstGeom>
          <a:ln w="9525" cap="flat" cmpd="sng" algn="ctr">
            <a:solidFill>
              <a:schemeClr val="dk1"/>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11A51E4F-9823-42DE-B03D-7D83657FA13D}"/>
              </a:ext>
            </a:extLst>
          </p:cNvPr>
          <p:cNvSpPr txBox="1"/>
          <p:nvPr/>
        </p:nvSpPr>
        <p:spPr>
          <a:xfrm>
            <a:off x="400050" y="3060417"/>
            <a:ext cx="1905000" cy="102722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35016941"/>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0EE39-73B8-4451-95B2-78B6C1F786F5}"/>
              </a:ext>
            </a:extLst>
          </p:cNvPr>
          <p:cNvPicPr>
            <a:picLocks noChangeAspect="1"/>
          </p:cNvPicPr>
          <p:nvPr/>
        </p:nvPicPr>
        <p:blipFill>
          <a:blip r:embed="rId3"/>
          <a:stretch>
            <a:fillRect/>
          </a:stretch>
        </p:blipFill>
        <p:spPr>
          <a:xfrm>
            <a:off x="7787140" y="1560512"/>
            <a:ext cx="4205288" cy="3257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3">
            <a:extLst>
              <a:ext uri="{FF2B5EF4-FFF2-40B4-BE49-F238E27FC236}">
                <a16:creationId xmlns:a16="http://schemas.microsoft.com/office/drawing/2014/main" id="{EE19142F-11B8-45A3-B46A-6F5D51E2DEED}"/>
              </a:ext>
            </a:extLst>
          </p:cNvPr>
          <p:cNvSpPr>
            <a:spLocks noGrp="1"/>
          </p:cNvSpPr>
          <p:nvPr>
            <p:ph type="title"/>
          </p:nvPr>
        </p:nvSpPr>
        <p:spPr>
          <a:xfrm>
            <a:off x="1371600" y="0"/>
            <a:ext cx="10515600" cy="662291"/>
          </a:xfrm>
        </p:spPr>
        <p:txBody>
          <a:bodyPr anchor="ctr">
            <a:normAutofit/>
          </a:bodyPr>
          <a:lstStyle/>
          <a:p>
            <a:r>
              <a:rPr lang="en-US" b="0" dirty="0"/>
              <a:t>Component Replicas and Copies</a:t>
            </a:r>
          </a:p>
        </p:txBody>
      </p:sp>
      <p:pic>
        <p:nvPicPr>
          <p:cNvPr id="3" name="Picture 2">
            <a:extLst>
              <a:ext uri="{FF2B5EF4-FFF2-40B4-BE49-F238E27FC236}">
                <a16:creationId xmlns:a16="http://schemas.microsoft.com/office/drawing/2014/main" id="{F286168A-5065-45AF-BB52-EDA4BBB9D4E4}"/>
              </a:ext>
            </a:extLst>
          </p:cNvPr>
          <p:cNvPicPr>
            <a:picLocks noChangeAspect="1"/>
          </p:cNvPicPr>
          <p:nvPr/>
        </p:nvPicPr>
        <p:blipFill>
          <a:blip r:embed="rId4"/>
          <a:stretch>
            <a:fillRect/>
          </a:stretch>
        </p:blipFill>
        <p:spPr>
          <a:xfrm>
            <a:off x="0" y="1152134"/>
            <a:ext cx="7691669" cy="4145354"/>
          </a:xfrm>
          <a:prstGeom prst="rect">
            <a:avLst/>
          </a:prstGeom>
        </p:spPr>
      </p:pic>
    </p:spTree>
    <p:extLst>
      <p:ext uri="{BB962C8B-B14F-4D97-AF65-F5344CB8AC3E}">
        <p14:creationId xmlns:p14="http://schemas.microsoft.com/office/powerpoint/2010/main" val="222920643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B41C86-11B7-43E5-A810-C8417F8F99C2}"/>
              </a:ext>
            </a:extLst>
          </p:cNvPr>
          <p:cNvSpPr>
            <a:spLocks noGrp="1"/>
          </p:cNvSpPr>
          <p:nvPr>
            <p:ph type="title"/>
          </p:nvPr>
        </p:nvSpPr>
        <p:spPr>
          <a:xfrm>
            <a:off x="1371600" y="0"/>
            <a:ext cx="10515600" cy="998162"/>
          </a:xfrm>
        </p:spPr>
        <p:txBody>
          <a:bodyPr/>
          <a:lstStyle/>
          <a:p>
            <a:r>
              <a:rPr lang="en-US" dirty="0"/>
              <a:t>Default vSAN Storage Policy</a:t>
            </a:r>
          </a:p>
        </p:txBody>
      </p:sp>
      <p:pic>
        <p:nvPicPr>
          <p:cNvPr id="6" name="Picture 5">
            <a:extLst>
              <a:ext uri="{FF2B5EF4-FFF2-40B4-BE49-F238E27FC236}">
                <a16:creationId xmlns:a16="http://schemas.microsoft.com/office/drawing/2014/main" id="{644064DB-A3B4-4B09-9AE8-923851CA9926}"/>
              </a:ext>
            </a:extLst>
          </p:cNvPr>
          <p:cNvPicPr>
            <a:picLocks noChangeAspect="1"/>
          </p:cNvPicPr>
          <p:nvPr/>
        </p:nvPicPr>
        <p:blipFill>
          <a:blip r:embed="rId3"/>
          <a:stretch>
            <a:fillRect/>
          </a:stretch>
        </p:blipFill>
        <p:spPr>
          <a:xfrm>
            <a:off x="2179798" y="1211837"/>
            <a:ext cx="7832404" cy="4434325"/>
          </a:xfrm>
          <a:prstGeom prst="rect">
            <a:avLst/>
          </a:prstGeom>
        </p:spPr>
      </p:pic>
    </p:spTree>
    <p:extLst>
      <p:ext uri="{BB962C8B-B14F-4D97-AF65-F5344CB8AC3E}">
        <p14:creationId xmlns:p14="http://schemas.microsoft.com/office/powerpoint/2010/main" val="342168850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441E4F-6FEF-45D2-8288-EF77AF492798}"/>
              </a:ext>
            </a:extLst>
          </p:cNvPr>
          <p:cNvSpPr>
            <a:spLocks noGrp="1"/>
          </p:cNvSpPr>
          <p:nvPr>
            <p:ph idx="14"/>
          </p:nvPr>
        </p:nvSpPr>
        <p:spPr>
          <a:xfrm>
            <a:off x="709013" y="949750"/>
            <a:ext cx="3422934" cy="5480996"/>
          </a:xfrm>
          <a:custGeom>
            <a:avLst/>
            <a:gdLst>
              <a:gd name="connsiteX0" fmla="*/ 0 w 3422934"/>
              <a:gd name="connsiteY0" fmla="*/ 0 h 5480996"/>
              <a:gd name="connsiteX1" fmla="*/ 3422934 w 3422934"/>
              <a:gd name="connsiteY1" fmla="*/ 0 h 5480996"/>
              <a:gd name="connsiteX2" fmla="*/ 3422934 w 3422934"/>
              <a:gd name="connsiteY2" fmla="*/ 5480996 h 5480996"/>
              <a:gd name="connsiteX3" fmla="*/ 0 w 3422934"/>
              <a:gd name="connsiteY3" fmla="*/ 5480996 h 5480996"/>
              <a:gd name="connsiteX4" fmla="*/ 0 w 3422934"/>
              <a:gd name="connsiteY4" fmla="*/ 0 h 5480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934" h="5480996" fill="none" extrusionOk="0">
                <a:moveTo>
                  <a:pt x="0" y="0"/>
                </a:moveTo>
                <a:cubicBezTo>
                  <a:pt x="462094" y="-132027"/>
                  <a:pt x="2203428" y="160798"/>
                  <a:pt x="3422934" y="0"/>
                </a:cubicBezTo>
                <a:cubicBezTo>
                  <a:pt x="3553858" y="2474374"/>
                  <a:pt x="3555147" y="4923736"/>
                  <a:pt x="3422934" y="5480996"/>
                </a:cubicBezTo>
                <a:cubicBezTo>
                  <a:pt x="1897311" y="5564465"/>
                  <a:pt x="1037860" y="5336490"/>
                  <a:pt x="0" y="5480996"/>
                </a:cubicBezTo>
                <a:cubicBezTo>
                  <a:pt x="-100568" y="3811962"/>
                  <a:pt x="82067" y="1491765"/>
                  <a:pt x="0" y="0"/>
                </a:cubicBezTo>
                <a:close/>
              </a:path>
              <a:path w="3422934" h="5480996" stroke="0" extrusionOk="0">
                <a:moveTo>
                  <a:pt x="0" y="0"/>
                </a:moveTo>
                <a:cubicBezTo>
                  <a:pt x="1551120" y="72463"/>
                  <a:pt x="2432100" y="-133434"/>
                  <a:pt x="3422934" y="0"/>
                </a:cubicBezTo>
                <a:cubicBezTo>
                  <a:pt x="3381407" y="1404879"/>
                  <a:pt x="3362459" y="3691414"/>
                  <a:pt x="3422934" y="5480996"/>
                </a:cubicBezTo>
                <a:cubicBezTo>
                  <a:pt x="2655300" y="5435854"/>
                  <a:pt x="1492144" y="5603237"/>
                  <a:pt x="0" y="5480996"/>
                </a:cubicBezTo>
                <a:cubicBezTo>
                  <a:pt x="-122572" y="3888742"/>
                  <a:pt x="-120236" y="912047"/>
                  <a:pt x="0" y="0"/>
                </a:cubicBezTo>
                <a:close/>
              </a:path>
            </a:pathLst>
          </a:custGeom>
          <a:ln>
            <a:solidFill>
              <a:schemeClr val="accent1"/>
            </a:solidFill>
            <a:prstDash val="dash"/>
            <a:extLst>
              <a:ext uri="{C807C97D-BFC1-408E-A445-0C87EB9F89A2}">
                <ask:lineSketchStyleProps xmlns:ask="http://schemas.microsoft.com/office/drawing/2018/sketchyshapes" sd="2382661045">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anchor="ctr"/>
          <a:lstStyle/>
          <a:p>
            <a:pPr>
              <a:lnSpc>
                <a:spcPct val="125000"/>
              </a:lnSpc>
            </a:pPr>
            <a:r>
              <a:rPr lang="en-US" dirty="0">
                <a:solidFill>
                  <a:schemeClr val="bg2"/>
                </a:solidFill>
              </a:rPr>
              <a:t>Serves as a tiebreaker when a quorum does not exist: </a:t>
            </a:r>
          </a:p>
          <a:p>
            <a:pPr lvl="1">
              <a:lnSpc>
                <a:spcPct val="125000"/>
              </a:lnSpc>
            </a:pPr>
            <a:r>
              <a:rPr lang="en-US" dirty="0">
                <a:solidFill>
                  <a:schemeClr val="bg2"/>
                </a:solidFill>
              </a:rPr>
              <a:t>Quorum and voting is to preserve data integrity. </a:t>
            </a:r>
          </a:p>
          <a:p>
            <a:pPr lvl="1">
              <a:lnSpc>
                <a:spcPct val="125000"/>
              </a:lnSpc>
            </a:pPr>
            <a:r>
              <a:rPr lang="en-US" dirty="0">
                <a:solidFill>
                  <a:schemeClr val="bg2"/>
                </a:solidFill>
              </a:rPr>
              <a:t>Each component has one or more votes. </a:t>
            </a:r>
          </a:p>
          <a:p>
            <a:pPr lvl="1">
              <a:lnSpc>
                <a:spcPct val="125000"/>
              </a:lnSpc>
            </a:pPr>
            <a:r>
              <a:rPr lang="en-US" dirty="0">
                <a:solidFill>
                  <a:schemeClr val="bg2"/>
                </a:solidFill>
              </a:rPr>
              <a:t>Quorum achieved when more than 50 % of the votes are available. </a:t>
            </a:r>
          </a:p>
          <a:p>
            <a:pPr lvl="1">
              <a:lnSpc>
                <a:spcPct val="125000"/>
              </a:lnSpc>
            </a:pPr>
            <a:r>
              <a:rPr lang="en-US" dirty="0">
                <a:solidFill>
                  <a:schemeClr val="bg2"/>
                </a:solidFill>
              </a:rPr>
              <a:t>If a quorum exists, the object is accessible. </a:t>
            </a:r>
          </a:p>
          <a:p>
            <a:endParaRPr lang="en-US" dirty="0">
              <a:solidFill>
                <a:schemeClr val="bg2"/>
              </a:solidFill>
            </a:endParaRPr>
          </a:p>
        </p:txBody>
      </p:sp>
      <p:sp>
        <p:nvSpPr>
          <p:cNvPr id="4" name="Title 3">
            <a:extLst>
              <a:ext uri="{FF2B5EF4-FFF2-40B4-BE49-F238E27FC236}">
                <a16:creationId xmlns:a16="http://schemas.microsoft.com/office/drawing/2014/main" id="{A85B08E6-39F5-4412-902E-1ADECDFFA3EC}"/>
              </a:ext>
            </a:extLst>
          </p:cNvPr>
          <p:cNvSpPr>
            <a:spLocks noGrp="1"/>
          </p:cNvSpPr>
          <p:nvPr>
            <p:ph type="title"/>
          </p:nvPr>
        </p:nvSpPr>
        <p:spPr>
          <a:xfrm>
            <a:off x="1372285" y="70300"/>
            <a:ext cx="2368463" cy="512258"/>
          </a:xfrm>
        </p:spPr>
        <p:txBody>
          <a:bodyPr>
            <a:normAutofit fontScale="90000"/>
          </a:bodyPr>
          <a:lstStyle/>
          <a:p>
            <a:r>
              <a:rPr lang="en-US" dirty="0"/>
              <a:t>Witnesses</a:t>
            </a:r>
          </a:p>
        </p:txBody>
      </p:sp>
      <p:pic>
        <p:nvPicPr>
          <p:cNvPr id="8" name="Graphic 7" descr="Database outline">
            <a:extLst>
              <a:ext uri="{FF2B5EF4-FFF2-40B4-BE49-F238E27FC236}">
                <a16:creationId xmlns:a16="http://schemas.microsoft.com/office/drawing/2014/main" id="{DCA5E059-F617-4938-8433-14BB771F91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6968" y="936494"/>
            <a:ext cx="3119030" cy="1052513"/>
          </a:xfrm>
          <a:prstGeom prst="rect">
            <a:avLst/>
          </a:prstGeom>
        </p:spPr>
      </p:pic>
      <p:sp>
        <p:nvSpPr>
          <p:cNvPr id="9" name="TextBox 8">
            <a:extLst>
              <a:ext uri="{FF2B5EF4-FFF2-40B4-BE49-F238E27FC236}">
                <a16:creationId xmlns:a16="http://schemas.microsoft.com/office/drawing/2014/main" id="{D4077D94-AED1-4942-AB5E-B5D608620AB3}"/>
              </a:ext>
            </a:extLst>
          </p:cNvPr>
          <p:cNvSpPr txBox="1"/>
          <p:nvPr/>
        </p:nvSpPr>
        <p:spPr>
          <a:xfrm>
            <a:off x="8178780" y="120893"/>
            <a:ext cx="569387" cy="461665"/>
          </a:xfrm>
          <a:custGeom>
            <a:avLst/>
            <a:gdLst>
              <a:gd name="connsiteX0" fmla="*/ 0 w 569387"/>
              <a:gd name="connsiteY0" fmla="*/ 0 h 461665"/>
              <a:gd name="connsiteX1" fmla="*/ 569387 w 569387"/>
              <a:gd name="connsiteY1" fmla="*/ 0 h 461665"/>
              <a:gd name="connsiteX2" fmla="*/ 569387 w 569387"/>
              <a:gd name="connsiteY2" fmla="*/ 461665 h 461665"/>
              <a:gd name="connsiteX3" fmla="*/ 0 w 569387"/>
              <a:gd name="connsiteY3" fmla="*/ 461665 h 461665"/>
              <a:gd name="connsiteX4" fmla="*/ 0 w 569387"/>
              <a:gd name="connsiteY4" fmla="*/ 0 h 46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87" h="461665" fill="none" extrusionOk="0">
                <a:moveTo>
                  <a:pt x="0" y="0"/>
                </a:moveTo>
                <a:cubicBezTo>
                  <a:pt x="140569" y="-23970"/>
                  <a:pt x="398030" y="-9276"/>
                  <a:pt x="569387" y="0"/>
                </a:cubicBezTo>
                <a:cubicBezTo>
                  <a:pt x="581375" y="187256"/>
                  <a:pt x="571853" y="295002"/>
                  <a:pt x="569387" y="461665"/>
                </a:cubicBezTo>
                <a:cubicBezTo>
                  <a:pt x="329995" y="445602"/>
                  <a:pt x="126954" y="437992"/>
                  <a:pt x="0" y="461665"/>
                </a:cubicBezTo>
                <a:cubicBezTo>
                  <a:pt x="-7838" y="318347"/>
                  <a:pt x="7365" y="224432"/>
                  <a:pt x="0" y="0"/>
                </a:cubicBezTo>
                <a:close/>
              </a:path>
              <a:path w="569387" h="461665" stroke="0" extrusionOk="0">
                <a:moveTo>
                  <a:pt x="0" y="0"/>
                </a:moveTo>
                <a:cubicBezTo>
                  <a:pt x="139957" y="-4611"/>
                  <a:pt x="408803" y="-4374"/>
                  <a:pt x="569387" y="0"/>
                </a:cubicBezTo>
                <a:cubicBezTo>
                  <a:pt x="573783" y="173735"/>
                  <a:pt x="579839" y="283811"/>
                  <a:pt x="569387" y="461665"/>
                </a:cubicBezTo>
                <a:cubicBezTo>
                  <a:pt x="413276" y="489164"/>
                  <a:pt x="207989" y="442801"/>
                  <a:pt x="0" y="461665"/>
                </a:cubicBezTo>
                <a:cubicBezTo>
                  <a:pt x="1016" y="279532"/>
                  <a:pt x="-15002" y="131764"/>
                  <a:pt x="0" y="0"/>
                </a:cubicBezTo>
                <a:close/>
              </a:path>
            </a:pathLst>
          </a:custGeom>
          <a:ln>
            <a:extLst>
              <a:ext uri="{C807C97D-BFC1-408E-A445-0C87EB9F89A2}">
                <ask:lineSketchStyleProps xmlns:ask="http://schemas.microsoft.com/office/drawing/2018/sketchyshapes" sd="115931153">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bg2"/>
                </a:solidFill>
              </a:rPr>
              <a:t>vm</a:t>
            </a:r>
          </a:p>
        </p:txBody>
      </p:sp>
      <p:sp>
        <p:nvSpPr>
          <p:cNvPr id="10" name="TextBox 9">
            <a:extLst>
              <a:ext uri="{FF2B5EF4-FFF2-40B4-BE49-F238E27FC236}">
                <a16:creationId xmlns:a16="http://schemas.microsoft.com/office/drawing/2014/main" id="{A474530C-6FFC-4068-849D-C9B293891351}"/>
              </a:ext>
            </a:extLst>
          </p:cNvPr>
          <p:cNvSpPr txBox="1"/>
          <p:nvPr/>
        </p:nvSpPr>
        <p:spPr>
          <a:xfrm>
            <a:off x="8126868" y="1287728"/>
            <a:ext cx="699230" cy="369332"/>
          </a:xfrm>
          <a:custGeom>
            <a:avLst/>
            <a:gdLst>
              <a:gd name="connsiteX0" fmla="*/ 0 w 699230"/>
              <a:gd name="connsiteY0" fmla="*/ 0 h 369332"/>
              <a:gd name="connsiteX1" fmla="*/ 699230 w 699230"/>
              <a:gd name="connsiteY1" fmla="*/ 0 h 369332"/>
              <a:gd name="connsiteX2" fmla="*/ 699230 w 699230"/>
              <a:gd name="connsiteY2" fmla="*/ 369332 h 369332"/>
              <a:gd name="connsiteX3" fmla="*/ 0 w 699230"/>
              <a:gd name="connsiteY3" fmla="*/ 369332 h 369332"/>
              <a:gd name="connsiteX4" fmla="*/ 0 w 699230"/>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30" h="369332" fill="none" extrusionOk="0">
                <a:moveTo>
                  <a:pt x="0" y="0"/>
                </a:moveTo>
                <a:cubicBezTo>
                  <a:pt x="199328" y="-31673"/>
                  <a:pt x="416302" y="2711"/>
                  <a:pt x="699230" y="0"/>
                </a:cubicBezTo>
                <a:cubicBezTo>
                  <a:pt x="680782" y="120370"/>
                  <a:pt x="695881" y="211412"/>
                  <a:pt x="699230" y="369332"/>
                </a:cubicBezTo>
                <a:cubicBezTo>
                  <a:pt x="443936" y="345376"/>
                  <a:pt x="166803" y="397846"/>
                  <a:pt x="0" y="369332"/>
                </a:cubicBezTo>
                <a:cubicBezTo>
                  <a:pt x="-7263" y="201816"/>
                  <a:pt x="-17158" y="97759"/>
                  <a:pt x="0" y="0"/>
                </a:cubicBezTo>
                <a:close/>
              </a:path>
              <a:path w="699230" h="369332" stroke="0" extrusionOk="0">
                <a:moveTo>
                  <a:pt x="0" y="0"/>
                </a:moveTo>
                <a:cubicBezTo>
                  <a:pt x="239691" y="-25999"/>
                  <a:pt x="410016" y="17263"/>
                  <a:pt x="699230" y="0"/>
                </a:cubicBezTo>
                <a:cubicBezTo>
                  <a:pt x="711789" y="165826"/>
                  <a:pt x="712548" y="234914"/>
                  <a:pt x="699230" y="369332"/>
                </a:cubicBezTo>
                <a:cubicBezTo>
                  <a:pt x="379008" y="347449"/>
                  <a:pt x="334599" y="335261"/>
                  <a:pt x="0" y="369332"/>
                </a:cubicBezTo>
                <a:cubicBezTo>
                  <a:pt x="-10392" y="291407"/>
                  <a:pt x="10327" y="172515"/>
                  <a:pt x="0" y="0"/>
                </a:cubicBezTo>
                <a:close/>
              </a:path>
            </a:pathLst>
          </a:custGeom>
          <a:ln>
            <a:extLst>
              <a:ext uri="{C807C97D-BFC1-408E-A445-0C87EB9F89A2}">
                <ask:lineSketchStyleProps xmlns:ask="http://schemas.microsoft.com/office/drawing/2018/sketchyshapes" sd="27495346">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vmdk</a:t>
            </a:r>
            <a:endParaRPr lang="en-US" dirty="0">
              <a:solidFill>
                <a:schemeClr val="bg2"/>
              </a:solidFill>
            </a:endParaRPr>
          </a:p>
        </p:txBody>
      </p:sp>
      <p:cxnSp>
        <p:nvCxnSpPr>
          <p:cNvPr id="11" name="Straight Connector 10">
            <a:extLst>
              <a:ext uri="{FF2B5EF4-FFF2-40B4-BE49-F238E27FC236}">
                <a16:creationId xmlns:a16="http://schemas.microsoft.com/office/drawing/2014/main" id="{1A7E00A0-A2D3-4E38-8F32-63891D5EC6C0}"/>
              </a:ext>
            </a:extLst>
          </p:cNvPr>
          <p:cNvCxnSpPr>
            <a:cxnSpLocks/>
            <a:stCxn id="9" idx="2"/>
            <a:endCxn id="10" idx="0"/>
          </p:cNvCxnSpPr>
          <p:nvPr/>
        </p:nvCxnSpPr>
        <p:spPr>
          <a:xfrm>
            <a:off x="8463474" y="582558"/>
            <a:ext cx="13009" cy="705170"/>
          </a:xfrm>
          <a:prstGeom prst="line">
            <a:avLst/>
          </a:prstGeom>
          <a:ln/>
        </p:spPr>
        <p:style>
          <a:lnRef idx="2">
            <a:schemeClr val="accent1"/>
          </a:lnRef>
          <a:fillRef idx="1">
            <a:schemeClr val="lt1"/>
          </a:fillRef>
          <a:effectRef idx="0">
            <a:schemeClr val="accent1"/>
          </a:effectRef>
          <a:fontRef idx="minor">
            <a:schemeClr val="dk1"/>
          </a:fontRef>
        </p:style>
      </p:cxnSp>
      <p:sp>
        <p:nvSpPr>
          <p:cNvPr id="12" name="Rectangle: Rounded Corners 11">
            <a:extLst>
              <a:ext uri="{FF2B5EF4-FFF2-40B4-BE49-F238E27FC236}">
                <a16:creationId xmlns:a16="http://schemas.microsoft.com/office/drawing/2014/main" id="{89715C38-A89D-468B-BF8F-EE12B239356B}"/>
              </a:ext>
            </a:extLst>
          </p:cNvPr>
          <p:cNvSpPr/>
          <p:nvPr/>
        </p:nvSpPr>
        <p:spPr>
          <a:xfrm>
            <a:off x="6843843" y="2989908"/>
            <a:ext cx="1543050" cy="2266505"/>
          </a:xfrm>
          <a:custGeom>
            <a:avLst/>
            <a:gdLst>
              <a:gd name="connsiteX0" fmla="*/ 0 w 1543050"/>
              <a:gd name="connsiteY0" fmla="*/ 257180 h 2266505"/>
              <a:gd name="connsiteX1" fmla="*/ 257180 w 1543050"/>
              <a:gd name="connsiteY1" fmla="*/ 0 h 2266505"/>
              <a:gd name="connsiteX2" fmla="*/ 761238 w 1543050"/>
              <a:gd name="connsiteY2" fmla="*/ 0 h 2266505"/>
              <a:gd name="connsiteX3" fmla="*/ 1285870 w 1543050"/>
              <a:gd name="connsiteY3" fmla="*/ 0 h 2266505"/>
              <a:gd name="connsiteX4" fmla="*/ 1543050 w 1543050"/>
              <a:gd name="connsiteY4" fmla="*/ 257180 h 2266505"/>
              <a:gd name="connsiteX5" fmla="*/ 1543050 w 1543050"/>
              <a:gd name="connsiteY5" fmla="*/ 858750 h 2266505"/>
              <a:gd name="connsiteX6" fmla="*/ 1543050 w 1543050"/>
              <a:gd name="connsiteY6" fmla="*/ 1390234 h 2266505"/>
              <a:gd name="connsiteX7" fmla="*/ 1543050 w 1543050"/>
              <a:gd name="connsiteY7" fmla="*/ 2009325 h 2266505"/>
              <a:gd name="connsiteX8" fmla="*/ 1285870 w 1543050"/>
              <a:gd name="connsiteY8" fmla="*/ 2266505 h 2266505"/>
              <a:gd name="connsiteX9" fmla="*/ 781812 w 1543050"/>
              <a:gd name="connsiteY9" fmla="*/ 2266505 h 2266505"/>
              <a:gd name="connsiteX10" fmla="*/ 257180 w 1543050"/>
              <a:gd name="connsiteY10" fmla="*/ 2266505 h 2266505"/>
              <a:gd name="connsiteX11" fmla="*/ 0 w 1543050"/>
              <a:gd name="connsiteY11" fmla="*/ 2009325 h 2266505"/>
              <a:gd name="connsiteX12" fmla="*/ 0 w 1543050"/>
              <a:gd name="connsiteY12" fmla="*/ 1390234 h 2266505"/>
              <a:gd name="connsiteX13" fmla="*/ 0 w 1543050"/>
              <a:gd name="connsiteY13" fmla="*/ 841228 h 2266505"/>
              <a:gd name="connsiteX14" fmla="*/ 0 w 1543050"/>
              <a:gd name="connsiteY14" fmla="*/ 257180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66505" fill="none" extrusionOk="0">
                <a:moveTo>
                  <a:pt x="0" y="257180"/>
                </a:moveTo>
                <a:cubicBezTo>
                  <a:pt x="18896" y="114202"/>
                  <a:pt x="124542" y="31336"/>
                  <a:pt x="257180" y="0"/>
                </a:cubicBezTo>
                <a:cubicBezTo>
                  <a:pt x="474626" y="3332"/>
                  <a:pt x="621215" y="-19380"/>
                  <a:pt x="761238" y="0"/>
                </a:cubicBezTo>
                <a:cubicBezTo>
                  <a:pt x="901261" y="19380"/>
                  <a:pt x="1039643" y="-24130"/>
                  <a:pt x="1285870" y="0"/>
                </a:cubicBezTo>
                <a:cubicBezTo>
                  <a:pt x="1415641" y="-10319"/>
                  <a:pt x="1560354" y="122960"/>
                  <a:pt x="1543050" y="257180"/>
                </a:cubicBezTo>
                <a:cubicBezTo>
                  <a:pt x="1532277" y="466648"/>
                  <a:pt x="1534670" y="723735"/>
                  <a:pt x="1543050" y="858750"/>
                </a:cubicBezTo>
                <a:cubicBezTo>
                  <a:pt x="1551431" y="993765"/>
                  <a:pt x="1557540" y="1164288"/>
                  <a:pt x="1543050" y="1390234"/>
                </a:cubicBezTo>
                <a:cubicBezTo>
                  <a:pt x="1528560" y="1616180"/>
                  <a:pt x="1552656" y="1710744"/>
                  <a:pt x="1543050" y="2009325"/>
                </a:cubicBezTo>
                <a:cubicBezTo>
                  <a:pt x="1559583" y="2161041"/>
                  <a:pt x="1420007" y="2237555"/>
                  <a:pt x="1285870" y="2266505"/>
                </a:cubicBezTo>
                <a:cubicBezTo>
                  <a:pt x="1139227" y="2280498"/>
                  <a:pt x="986331" y="2286884"/>
                  <a:pt x="781812" y="2266505"/>
                </a:cubicBezTo>
                <a:cubicBezTo>
                  <a:pt x="577293" y="2246126"/>
                  <a:pt x="413003" y="2278461"/>
                  <a:pt x="257180" y="2266505"/>
                </a:cubicBezTo>
                <a:cubicBezTo>
                  <a:pt x="110428" y="2260070"/>
                  <a:pt x="-11767" y="2156111"/>
                  <a:pt x="0" y="2009325"/>
                </a:cubicBezTo>
                <a:cubicBezTo>
                  <a:pt x="25364" y="1840684"/>
                  <a:pt x="-13418" y="1633313"/>
                  <a:pt x="0" y="1390234"/>
                </a:cubicBezTo>
                <a:cubicBezTo>
                  <a:pt x="13418" y="1147155"/>
                  <a:pt x="-7749" y="982177"/>
                  <a:pt x="0" y="841228"/>
                </a:cubicBezTo>
                <a:cubicBezTo>
                  <a:pt x="7749" y="700279"/>
                  <a:pt x="-26172" y="487088"/>
                  <a:pt x="0" y="257180"/>
                </a:cubicBezTo>
                <a:close/>
              </a:path>
              <a:path w="1543050" h="2266505" stroke="0" extrusionOk="0">
                <a:moveTo>
                  <a:pt x="0" y="257180"/>
                </a:moveTo>
                <a:cubicBezTo>
                  <a:pt x="2509" y="118602"/>
                  <a:pt x="113586" y="7042"/>
                  <a:pt x="257180" y="0"/>
                </a:cubicBezTo>
                <a:cubicBezTo>
                  <a:pt x="399582" y="-25789"/>
                  <a:pt x="679413" y="-22702"/>
                  <a:pt x="792099" y="0"/>
                </a:cubicBezTo>
                <a:cubicBezTo>
                  <a:pt x="904785" y="22702"/>
                  <a:pt x="1074018" y="-22931"/>
                  <a:pt x="1285870" y="0"/>
                </a:cubicBezTo>
                <a:cubicBezTo>
                  <a:pt x="1434200" y="-4369"/>
                  <a:pt x="1549444" y="112577"/>
                  <a:pt x="1543050" y="257180"/>
                </a:cubicBezTo>
                <a:cubicBezTo>
                  <a:pt x="1557146" y="384995"/>
                  <a:pt x="1538334" y="593006"/>
                  <a:pt x="1543050" y="858750"/>
                </a:cubicBezTo>
                <a:cubicBezTo>
                  <a:pt x="1547767" y="1124494"/>
                  <a:pt x="1539046" y="1224174"/>
                  <a:pt x="1543050" y="1390234"/>
                </a:cubicBezTo>
                <a:cubicBezTo>
                  <a:pt x="1547054" y="1556294"/>
                  <a:pt x="1562055" y="1776651"/>
                  <a:pt x="1543050" y="2009325"/>
                </a:cubicBezTo>
                <a:cubicBezTo>
                  <a:pt x="1574793" y="2160533"/>
                  <a:pt x="1422467" y="2291006"/>
                  <a:pt x="1285870" y="2266505"/>
                </a:cubicBezTo>
                <a:cubicBezTo>
                  <a:pt x="1056683" y="2282229"/>
                  <a:pt x="1010681" y="2286256"/>
                  <a:pt x="792099" y="2266505"/>
                </a:cubicBezTo>
                <a:cubicBezTo>
                  <a:pt x="573517" y="2246754"/>
                  <a:pt x="376392" y="2243375"/>
                  <a:pt x="257180" y="2266505"/>
                </a:cubicBezTo>
                <a:cubicBezTo>
                  <a:pt x="120977" y="2279763"/>
                  <a:pt x="7963" y="2143921"/>
                  <a:pt x="0" y="2009325"/>
                </a:cubicBezTo>
                <a:cubicBezTo>
                  <a:pt x="8512" y="1871026"/>
                  <a:pt x="10984" y="1704637"/>
                  <a:pt x="0" y="1477841"/>
                </a:cubicBezTo>
                <a:cubicBezTo>
                  <a:pt x="-10984" y="1251045"/>
                  <a:pt x="15343" y="1114504"/>
                  <a:pt x="0" y="893793"/>
                </a:cubicBezTo>
                <a:cubicBezTo>
                  <a:pt x="-15343" y="673082"/>
                  <a:pt x="14195" y="531280"/>
                  <a:pt x="0" y="257180"/>
                </a:cubicBezTo>
                <a:close/>
              </a:path>
            </a:pathLst>
          </a:custGeom>
          <a:ln>
            <a:headEnd type="none" w="med" len="med"/>
            <a:tailEnd type="none" w="med" len="med"/>
            <a:extLst>
              <a:ext uri="{C807C97D-BFC1-408E-A445-0C87EB9F89A2}">
                <ask:lineSketchStyleProps xmlns:ask="http://schemas.microsoft.com/office/drawing/2018/sketchyshapes" sd="4211637083">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3" name="Picture 12">
            <a:extLst>
              <a:ext uri="{FF2B5EF4-FFF2-40B4-BE49-F238E27FC236}">
                <a16:creationId xmlns:a16="http://schemas.microsoft.com/office/drawing/2014/main" id="{54945AF5-239D-4D09-8C39-07FBD4F02770}"/>
              </a:ext>
            </a:extLst>
          </p:cNvPr>
          <p:cNvPicPr>
            <a:picLocks noChangeAspect="1"/>
          </p:cNvPicPr>
          <p:nvPr/>
        </p:nvPicPr>
        <p:blipFill>
          <a:blip r:embed="rId5"/>
          <a:stretch>
            <a:fillRect/>
          </a:stretch>
        </p:blipFill>
        <p:spPr>
          <a:xfrm>
            <a:off x="6862257" y="5397959"/>
            <a:ext cx="1543050" cy="428625"/>
          </a:xfrm>
          <a:custGeom>
            <a:avLst/>
            <a:gdLst>
              <a:gd name="connsiteX0" fmla="*/ 0 w 1543050"/>
              <a:gd name="connsiteY0" fmla="*/ 0 h 428625"/>
              <a:gd name="connsiteX1" fmla="*/ 483489 w 1543050"/>
              <a:gd name="connsiteY1" fmla="*/ 0 h 428625"/>
              <a:gd name="connsiteX2" fmla="*/ 966978 w 1543050"/>
              <a:gd name="connsiteY2" fmla="*/ 0 h 428625"/>
              <a:gd name="connsiteX3" fmla="*/ 1543050 w 1543050"/>
              <a:gd name="connsiteY3" fmla="*/ 0 h 428625"/>
              <a:gd name="connsiteX4" fmla="*/ 1543050 w 1543050"/>
              <a:gd name="connsiteY4" fmla="*/ 428625 h 428625"/>
              <a:gd name="connsiteX5" fmla="*/ 1059561 w 1543050"/>
              <a:gd name="connsiteY5" fmla="*/ 428625 h 428625"/>
              <a:gd name="connsiteX6" fmla="*/ 514350 w 1543050"/>
              <a:gd name="connsiteY6" fmla="*/ 428625 h 428625"/>
              <a:gd name="connsiteX7" fmla="*/ 0 w 1543050"/>
              <a:gd name="connsiteY7" fmla="*/ 428625 h 428625"/>
              <a:gd name="connsiteX8" fmla="*/ 0 w 1543050"/>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428625" fill="none" extrusionOk="0">
                <a:moveTo>
                  <a:pt x="0" y="0"/>
                </a:moveTo>
                <a:cubicBezTo>
                  <a:pt x="240267" y="-203"/>
                  <a:pt x="308820" y="3889"/>
                  <a:pt x="483489" y="0"/>
                </a:cubicBezTo>
                <a:cubicBezTo>
                  <a:pt x="658158" y="-3889"/>
                  <a:pt x="808747" y="14788"/>
                  <a:pt x="966978" y="0"/>
                </a:cubicBezTo>
                <a:cubicBezTo>
                  <a:pt x="1125209" y="-14788"/>
                  <a:pt x="1350352" y="2041"/>
                  <a:pt x="1543050" y="0"/>
                </a:cubicBezTo>
                <a:cubicBezTo>
                  <a:pt x="1522628" y="213437"/>
                  <a:pt x="1551998" y="288858"/>
                  <a:pt x="1543050" y="428625"/>
                </a:cubicBezTo>
                <a:cubicBezTo>
                  <a:pt x="1392609" y="405369"/>
                  <a:pt x="1215449" y="416010"/>
                  <a:pt x="1059561" y="428625"/>
                </a:cubicBezTo>
                <a:cubicBezTo>
                  <a:pt x="903673" y="441240"/>
                  <a:pt x="655911" y="433520"/>
                  <a:pt x="514350" y="428625"/>
                </a:cubicBezTo>
                <a:cubicBezTo>
                  <a:pt x="372789" y="423730"/>
                  <a:pt x="184932" y="425642"/>
                  <a:pt x="0" y="428625"/>
                </a:cubicBezTo>
                <a:cubicBezTo>
                  <a:pt x="-13703" y="263321"/>
                  <a:pt x="13383" y="201821"/>
                  <a:pt x="0" y="0"/>
                </a:cubicBezTo>
                <a:close/>
              </a:path>
              <a:path w="1543050" h="428625" stroke="0" extrusionOk="0">
                <a:moveTo>
                  <a:pt x="0" y="0"/>
                </a:moveTo>
                <a:cubicBezTo>
                  <a:pt x="262964" y="8665"/>
                  <a:pt x="422149" y="-8323"/>
                  <a:pt x="545211" y="0"/>
                </a:cubicBezTo>
                <a:cubicBezTo>
                  <a:pt x="668273" y="8323"/>
                  <a:pt x="903146" y="-16949"/>
                  <a:pt x="1074992" y="0"/>
                </a:cubicBezTo>
                <a:cubicBezTo>
                  <a:pt x="1246838" y="16949"/>
                  <a:pt x="1381014" y="-14277"/>
                  <a:pt x="1543050" y="0"/>
                </a:cubicBezTo>
                <a:cubicBezTo>
                  <a:pt x="1558227" y="159885"/>
                  <a:pt x="1564456" y="338555"/>
                  <a:pt x="1543050" y="428625"/>
                </a:cubicBezTo>
                <a:cubicBezTo>
                  <a:pt x="1282105" y="434741"/>
                  <a:pt x="1182561" y="440467"/>
                  <a:pt x="1013270" y="428625"/>
                </a:cubicBezTo>
                <a:cubicBezTo>
                  <a:pt x="843979" y="416783"/>
                  <a:pt x="621029" y="425104"/>
                  <a:pt x="483489" y="428625"/>
                </a:cubicBezTo>
                <a:cubicBezTo>
                  <a:pt x="345949" y="432146"/>
                  <a:pt x="114680" y="446726"/>
                  <a:pt x="0" y="428625"/>
                </a:cubicBezTo>
                <a:cubicBezTo>
                  <a:pt x="8376" y="342554"/>
                  <a:pt x="15939" y="209924"/>
                  <a:pt x="0" y="0"/>
                </a:cubicBezTo>
                <a:close/>
              </a:path>
            </a:pathLst>
          </a:custGeom>
          <a:ln>
            <a:solidFill>
              <a:schemeClr val="tx1"/>
            </a:solidFill>
            <a:extLst>
              <a:ext uri="{C807C97D-BFC1-408E-A445-0C87EB9F89A2}">
                <ask:lineSketchStyleProps xmlns:ask="http://schemas.microsoft.com/office/drawing/2018/sketchyshapes" sd="700746432">
                  <a:prstGeom prst="rect">
                    <a:avLst/>
                  </a:prstGeom>
                  <ask:type>
                    <ask:lineSketchFreehand/>
                  </ask:type>
                </ask:lineSketchStyleProps>
              </a:ext>
            </a:extLst>
          </a:ln>
        </p:spPr>
      </p:pic>
      <p:sp>
        <p:nvSpPr>
          <p:cNvPr id="14" name="Rectangle 13">
            <a:extLst>
              <a:ext uri="{FF2B5EF4-FFF2-40B4-BE49-F238E27FC236}">
                <a16:creationId xmlns:a16="http://schemas.microsoft.com/office/drawing/2014/main" id="{81D5453D-E922-4CFB-8911-75B3788BC699}"/>
              </a:ext>
            </a:extLst>
          </p:cNvPr>
          <p:cNvSpPr/>
          <p:nvPr/>
        </p:nvSpPr>
        <p:spPr>
          <a:xfrm>
            <a:off x="7328982" y="3148099"/>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19639" y="27213"/>
                  <a:pt x="445861" y="16076"/>
                  <a:pt x="572772" y="0"/>
                </a:cubicBezTo>
                <a:cubicBezTo>
                  <a:pt x="565916" y="166646"/>
                  <a:pt x="561437" y="244695"/>
                  <a:pt x="572772" y="360680"/>
                </a:cubicBezTo>
                <a:cubicBezTo>
                  <a:pt x="328914" y="365139"/>
                  <a:pt x="231256" y="354745"/>
                  <a:pt x="0" y="360680"/>
                </a:cubicBezTo>
                <a:cubicBezTo>
                  <a:pt x="-14081" y="240488"/>
                  <a:pt x="-2494" y="155741"/>
                  <a:pt x="0" y="0"/>
                </a:cubicBezTo>
                <a:close/>
              </a:path>
              <a:path w="572772" h="360680" stroke="0" extrusionOk="0">
                <a:moveTo>
                  <a:pt x="0" y="0"/>
                </a:moveTo>
                <a:cubicBezTo>
                  <a:pt x="224458" y="-5762"/>
                  <a:pt x="324352" y="-3928"/>
                  <a:pt x="572772" y="0"/>
                </a:cubicBezTo>
                <a:cubicBezTo>
                  <a:pt x="561066" y="156015"/>
                  <a:pt x="556484" y="202690"/>
                  <a:pt x="572772" y="360680"/>
                </a:cubicBezTo>
                <a:cubicBezTo>
                  <a:pt x="311408" y="367721"/>
                  <a:pt x="204483" y="388103"/>
                  <a:pt x="0" y="360680"/>
                </a:cubicBezTo>
                <a:cubicBezTo>
                  <a:pt x="-17905" y="285355"/>
                  <a:pt x="-4390" y="114251"/>
                  <a:pt x="0" y="0"/>
                </a:cubicBezTo>
                <a:close/>
              </a:path>
            </a:pathLst>
          </a:custGeom>
          <a:ln>
            <a:extLst>
              <a:ext uri="{C807C97D-BFC1-408E-A445-0C87EB9F89A2}">
                <ask:lineSketchStyleProps xmlns:ask="http://schemas.microsoft.com/office/drawing/2018/sketchyshapes" sd="3461421171">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15" name="Rectangle 14">
            <a:extLst>
              <a:ext uri="{FF2B5EF4-FFF2-40B4-BE49-F238E27FC236}">
                <a16:creationId xmlns:a16="http://schemas.microsoft.com/office/drawing/2014/main" id="{D3F625B5-4F81-4717-8049-8D3C7500301C}"/>
              </a:ext>
            </a:extLst>
          </p:cNvPr>
          <p:cNvSpPr/>
          <p:nvPr/>
        </p:nvSpPr>
        <p:spPr>
          <a:xfrm>
            <a:off x="7697598" y="4167073"/>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79678" y="-25010"/>
                  <a:pt x="444514" y="866"/>
                  <a:pt x="572772" y="0"/>
                </a:cubicBezTo>
                <a:cubicBezTo>
                  <a:pt x="562230" y="153072"/>
                  <a:pt x="566311" y="288270"/>
                  <a:pt x="572772" y="360680"/>
                </a:cubicBezTo>
                <a:cubicBezTo>
                  <a:pt x="423459" y="383541"/>
                  <a:pt x="185346" y="370153"/>
                  <a:pt x="0" y="360680"/>
                </a:cubicBezTo>
                <a:cubicBezTo>
                  <a:pt x="13939" y="256541"/>
                  <a:pt x="-17821" y="138663"/>
                  <a:pt x="0" y="0"/>
                </a:cubicBezTo>
                <a:close/>
              </a:path>
              <a:path w="572772" h="360680" stroke="0" extrusionOk="0">
                <a:moveTo>
                  <a:pt x="0" y="0"/>
                </a:moveTo>
                <a:cubicBezTo>
                  <a:pt x="275242" y="7556"/>
                  <a:pt x="287419" y="-18122"/>
                  <a:pt x="572772" y="0"/>
                </a:cubicBezTo>
                <a:cubicBezTo>
                  <a:pt x="563893" y="73674"/>
                  <a:pt x="556563" y="243644"/>
                  <a:pt x="572772" y="360680"/>
                </a:cubicBezTo>
                <a:cubicBezTo>
                  <a:pt x="301895" y="355609"/>
                  <a:pt x="145162" y="339918"/>
                  <a:pt x="0" y="360680"/>
                </a:cubicBezTo>
                <a:cubicBezTo>
                  <a:pt x="8696" y="279698"/>
                  <a:pt x="-2701" y="152860"/>
                  <a:pt x="0" y="0"/>
                </a:cubicBezTo>
                <a:close/>
              </a:path>
            </a:pathLst>
          </a:custGeom>
          <a:ln>
            <a:extLst>
              <a:ext uri="{C807C97D-BFC1-408E-A445-0C87EB9F89A2}">
                <ask:lineSketchStyleProps xmlns:ask="http://schemas.microsoft.com/office/drawing/2018/sketchyshapes" sd="182919716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6" name="Rectangle 15">
            <a:extLst>
              <a:ext uri="{FF2B5EF4-FFF2-40B4-BE49-F238E27FC236}">
                <a16:creationId xmlns:a16="http://schemas.microsoft.com/office/drawing/2014/main" id="{67ED941B-BC6C-4212-949B-DE3C2026F5F1}"/>
              </a:ext>
            </a:extLst>
          </p:cNvPr>
          <p:cNvSpPr/>
          <p:nvPr/>
        </p:nvSpPr>
        <p:spPr>
          <a:xfrm>
            <a:off x="7036879" y="4175328"/>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67372" y="-19"/>
                  <a:pt x="335310" y="28310"/>
                  <a:pt x="572772" y="0"/>
                </a:cubicBezTo>
                <a:cubicBezTo>
                  <a:pt x="560201" y="73575"/>
                  <a:pt x="575290" y="269624"/>
                  <a:pt x="572772" y="360680"/>
                </a:cubicBezTo>
                <a:cubicBezTo>
                  <a:pt x="401457" y="386190"/>
                  <a:pt x="249143" y="362566"/>
                  <a:pt x="0" y="360680"/>
                </a:cubicBezTo>
                <a:cubicBezTo>
                  <a:pt x="1744" y="197802"/>
                  <a:pt x="-1796" y="156053"/>
                  <a:pt x="0" y="0"/>
                </a:cubicBezTo>
                <a:close/>
              </a:path>
              <a:path w="572772" h="360680" stroke="0" extrusionOk="0">
                <a:moveTo>
                  <a:pt x="0" y="0"/>
                </a:moveTo>
                <a:cubicBezTo>
                  <a:pt x="170421" y="-17694"/>
                  <a:pt x="428437" y="15420"/>
                  <a:pt x="572772" y="0"/>
                </a:cubicBezTo>
                <a:cubicBezTo>
                  <a:pt x="574774" y="125488"/>
                  <a:pt x="564920" y="264929"/>
                  <a:pt x="572772" y="360680"/>
                </a:cubicBezTo>
                <a:cubicBezTo>
                  <a:pt x="335855" y="365277"/>
                  <a:pt x="274403" y="357418"/>
                  <a:pt x="0" y="360680"/>
                </a:cubicBezTo>
                <a:cubicBezTo>
                  <a:pt x="-6122" y="274221"/>
                  <a:pt x="-5733" y="80982"/>
                  <a:pt x="0" y="0"/>
                </a:cubicBezTo>
                <a:close/>
              </a:path>
            </a:pathLst>
          </a:custGeom>
          <a:ln>
            <a:extLst>
              <a:ext uri="{C807C97D-BFC1-408E-A445-0C87EB9F89A2}">
                <ask:lineSketchStyleProps xmlns:ask="http://schemas.microsoft.com/office/drawing/2018/sketchyshapes" sd="78576326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7" name="Rectangle 16">
            <a:extLst>
              <a:ext uri="{FF2B5EF4-FFF2-40B4-BE49-F238E27FC236}">
                <a16:creationId xmlns:a16="http://schemas.microsoft.com/office/drawing/2014/main" id="{6D8E83E1-18F5-49AB-BF4D-94B7869ED9A3}"/>
              </a:ext>
            </a:extLst>
          </p:cNvPr>
          <p:cNvSpPr/>
          <p:nvPr/>
        </p:nvSpPr>
        <p:spPr>
          <a:xfrm>
            <a:off x="7690295" y="3681993"/>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46526" y="8651"/>
                  <a:pt x="433728" y="17301"/>
                  <a:pt x="572772" y="0"/>
                </a:cubicBezTo>
                <a:cubicBezTo>
                  <a:pt x="564564" y="155392"/>
                  <a:pt x="583051" y="189154"/>
                  <a:pt x="572772" y="360680"/>
                </a:cubicBezTo>
                <a:cubicBezTo>
                  <a:pt x="409659" y="373584"/>
                  <a:pt x="191834" y="350884"/>
                  <a:pt x="0" y="360680"/>
                </a:cubicBezTo>
                <a:cubicBezTo>
                  <a:pt x="-15884" y="268740"/>
                  <a:pt x="8227" y="83023"/>
                  <a:pt x="0" y="0"/>
                </a:cubicBezTo>
                <a:close/>
              </a:path>
              <a:path w="572772" h="360680" stroke="0" extrusionOk="0">
                <a:moveTo>
                  <a:pt x="0" y="0"/>
                </a:moveTo>
                <a:cubicBezTo>
                  <a:pt x="161622" y="-6312"/>
                  <a:pt x="392405" y="4378"/>
                  <a:pt x="572772" y="0"/>
                </a:cubicBezTo>
                <a:cubicBezTo>
                  <a:pt x="568094" y="105870"/>
                  <a:pt x="573701" y="226568"/>
                  <a:pt x="572772" y="360680"/>
                </a:cubicBezTo>
                <a:cubicBezTo>
                  <a:pt x="452966" y="341055"/>
                  <a:pt x="256524" y="338755"/>
                  <a:pt x="0" y="360680"/>
                </a:cubicBezTo>
                <a:cubicBezTo>
                  <a:pt x="16066" y="265263"/>
                  <a:pt x="-12284" y="121603"/>
                  <a:pt x="0" y="0"/>
                </a:cubicBezTo>
                <a:close/>
              </a:path>
            </a:pathLst>
          </a:custGeom>
          <a:ln>
            <a:extLst>
              <a:ext uri="{C807C97D-BFC1-408E-A445-0C87EB9F89A2}">
                <ask:lineSketchStyleProps xmlns:ask="http://schemas.microsoft.com/office/drawing/2018/sketchyshapes" sd="32218111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8" name="Rectangle 17">
            <a:extLst>
              <a:ext uri="{FF2B5EF4-FFF2-40B4-BE49-F238E27FC236}">
                <a16:creationId xmlns:a16="http://schemas.microsoft.com/office/drawing/2014/main" id="{A5B432C9-222C-4ED1-8D55-3F524D40BC8F}"/>
              </a:ext>
            </a:extLst>
          </p:cNvPr>
          <p:cNvSpPr/>
          <p:nvPr/>
        </p:nvSpPr>
        <p:spPr>
          <a:xfrm>
            <a:off x="7032435" y="3690248"/>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09930" y="-8958"/>
                  <a:pt x="421321" y="716"/>
                  <a:pt x="572772" y="0"/>
                </a:cubicBezTo>
                <a:cubicBezTo>
                  <a:pt x="574101" y="124044"/>
                  <a:pt x="581576" y="202369"/>
                  <a:pt x="572772" y="360680"/>
                </a:cubicBezTo>
                <a:cubicBezTo>
                  <a:pt x="387802" y="350449"/>
                  <a:pt x="196339" y="348276"/>
                  <a:pt x="0" y="360680"/>
                </a:cubicBezTo>
                <a:cubicBezTo>
                  <a:pt x="7528" y="230642"/>
                  <a:pt x="-7802" y="86069"/>
                  <a:pt x="0" y="0"/>
                </a:cubicBezTo>
                <a:close/>
              </a:path>
              <a:path w="572772" h="360680" stroke="0" extrusionOk="0">
                <a:moveTo>
                  <a:pt x="0" y="0"/>
                </a:moveTo>
                <a:cubicBezTo>
                  <a:pt x="150820" y="12982"/>
                  <a:pt x="345412" y="-16657"/>
                  <a:pt x="572772" y="0"/>
                </a:cubicBezTo>
                <a:cubicBezTo>
                  <a:pt x="565378" y="100906"/>
                  <a:pt x="585037" y="195157"/>
                  <a:pt x="572772" y="360680"/>
                </a:cubicBezTo>
                <a:cubicBezTo>
                  <a:pt x="290627" y="378423"/>
                  <a:pt x="161218" y="349931"/>
                  <a:pt x="0" y="360680"/>
                </a:cubicBezTo>
                <a:cubicBezTo>
                  <a:pt x="-4740" y="212856"/>
                  <a:pt x="-34" y="160087"/>
                  <a:pt x="0" y="0"/>
                </a:cubicBezTo>
                <a:close/>
              </a:path>
            </a:pathLst>
          </a:custGeom>
          <a:ln>
            <a:extLst>
              <a:ext uri="{C807C97D-BFC1-408E-A445-0C87EB9F89A2}">
                <ask:lineSketchStyleProps xmlns:ask="http://schemas.microsoft.com/office/drawing/2018/sketchyshapes" sd="21349649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9" name="TextBox 18">
            <a:extLst>
              <a:ext uri="{FF2B5EF4-FFF2-40B4-BE49-F238E27FC236}">
                <a16:creationId xmlns:a16="http://schemas.microsoft.com/office/drawing/2014/main" id="{C4C88B60-8BC0-417E-A004-37C20663F778}"/>
              </a:ext>
            </a:extLst>
          </p:cNvPr>
          <p:cNvSpPr txBox="1"/>
          <p:nvPr/>
        </p:nvSpPr>
        <p:spPr>
          <a:xfrm>
            <a:off x="7058155" y="4809296"/>
            <a:ext cx="1114425" cy="338554"/>
          </a:xfrm>
          <a:custGeom>
            <a:avLst/>
            <a:gdLst>
              <a:gd name="connsiteX0" fmla="*/ 0 w 1114425"/>
              <a:gd name="connsiteY0" fmla="*/ 0 h 338554"/>
              <a:gd name="connsiteX1" fmla="*/ 568357 w 1114425"/>
              <a:gd name="connsiteY1" fmla="*/ 0 h 338554"/>
              <a:gd name="connsiteX2" fmla="*/ 1114425 w 1114425"/>
              <a:gd name="connsiteY2" fmla="*/ 0 h 338554"/>
              <a:gd name="connsiteX3" fmla="*/ 1114425 w 1114425"/>
              <a:gd name="connsiteY3" fmla="*/ 338554 h 338554"/>
              <a:gd name="connsiteX4" fmla="*/ 546068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123643" y="-17139"/>
                  <a:pt x="304086" y="19492"/>
                  <a:pt x="568357" y="0"/>
                </a:cubicBezTo>
                <a:cubicBezTo>
                  <a:pt x="832628" y="-19492"/>
                  <a:pt x="945203" y="-5293"/>
                  <a:pt x="1114425" y="0"/>
                </a:cubicBezTo>
                <a:cubicBezTo>
                  <a:pt x="1111589" y="147397"/>
                  <a:pt x="1126506" y="170898"/>
                  <a:pt x="1114425" y="338554"/>
                </a:cubicBezTo>
                <a:cubicBezTo>
                  <a:pt x="872765" y="344464"/>
                  <a:pt x="815884" y="311425"/>
                  <a:pt x="546068" y="338554"/>
                </a:cubicBezTo>
                <a:cubicBezTo>
                  <a:pt x="276252" y="365683"/>
                  <a:pt x="175670" y="355588"/>
                  <a:pt x="0" y="338554"/>
                </a:cubicBezTo>
                <a:cubicBezTo>
                  <a:pt x="-2026" y="254657"/>
                  <a:pt x="-12838" y="158834"/>
                  <a:pt x="0" y="0"/>
                </a:cubicBezTo>
                <a:close/>
              </a:path>
              <a:path w="1114425" h="338554" stroke="0" extrusionOk="0">
                <a:moveTo>
                  <a:pt x="0" y="0"/>
                </a:moveTo>
                <a:cubicBezTo>
                  <a:pt x="259668" y="818"/>
                  <a:pt x="374409" y="-5369"/>
                  <a:pt x="534924" y="0"/>
                </a:cubicBezTo>
                <a:cubicBezTo>
                  <a:pt x="695439" y="5369"/>
                  <a:pt x="964412" y="23869"/>
                  <a:pt x="1114425" y="0"/>
                </a:cubicBezTo>
                <a:cubicBezTo>
                  <a:pt x="1128666" y="161681"/>
                  <a:pt x="1110443" y="186106"/>
                  <a:pt x="1114425" y="338554"/>
                </a:cubicBezTo>
                <a:cubicBezTo>
                  <a:pt x="843059" y="349266"/>
                  <a:pt x="663680" y="315835"/>
                  <a:pt x="534924" y="338554"/>
                </a:cubicBezTo>
                <a:cubicBezTo>
                  <a:pt x="406168" y="361273"/>
                  <a:pt x="253123" y="343765"/>
                  <a:pt x="0" y="338554"/>
                </a:cubicBezTo>
                <a:cubicBezTo>
                  <a:pt x="4372" y="246036"/>
                  <a:pt x="9072" y="78371"/>
                  <a:pt x="0" y="0"/>
                </a:cubicBezTo>
                <a:close/>
              </a:path>
            </a:pathLst>
          </a:custGeom>
          <a:ln>
            <a:extLst>
              <a:ext uri="{C807C97D-BFC1-408E-A445-0C87EB9F89A2}">
                <ask:lineSketchStyleProps xmlns:ask="http://schemas.microsoft.com/office/drawing/2018/sketchyshapes" sd="948901886">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20" name="Rectangle: Rounded Corners 19">
            <a:extLst>
              <a:ext uri="{FF2B5EF4-FFF2-40B4-BE49-F238E27FC236}">
                <a16:creationId xmlns:a16="http://schemas.microsoft.com/office/drawing/2014/main" id="{EC960D42-D41D-4625-BF7E-959E99B012B4}"/>
              </a:ext>
            </a:extLst>
          </p:cNvPr>
          <p:cNvSpPr/>
          <p:nvPr/>
        </p:nvSpPr>
        <p:spPr>
          <a:xfrm>
            <a:off x="8693516" y="2966370"/>
            <a:ext cx="1543050" cy="2242976"/>
          </a:xfrm>
          <a:custGeom>
            <a:avLst/>
            <a:gdLst>
              <a:gd name="connsiteX0" fmla="*/ 0 w 1543050"/>
              <a:gd name="connsiteY0" fmla="*/ 257180 h 2242976"/>
              <a:gd name="connsiteX1" fmla="*/ 257180 w 1543050"/>
              <a:gd name="connsiteY1" fmla="*/ 0 h 2242976"/>
              <a:gd name="connsiteX2" fmla="*/ 771525 w 1543050"/>
              <a:gd name="connsiteY2" fmla="*/ 0 h 2242976"/>
              <a:gd name="connsiteX3" fmla="*/ 1285870 w 1543050"/>
              <a:gd name="connsiteY3" fmla="*/ 0 h 2242976"/>
              <a:gd name="connsiteX4" fmla="*/ 1543050 w 1543050"/>
              <a:gd name="connsiteY4" fmla="*/ 257180 h 2242976"/>
              <a:gd name="connsiteX5" fmla="*/ 1543050 w 1543050"/>
              <a:gd name="connsiteY5" fmla="*/ 781527 h 2242976"/>
              <a:gd name="connsiteX6" fmla="*/ 1543050 w 1543050"/>
              <a:gd name="connsiteY6" fmla="*/ 1392305 h 2242976"/>
              <a:gd name="connsiteX7" fmla="*/ 1543050 w 1543050"/>
              <a:gd name="connsiteY7" fmla="*/ 1985796 h 2242976"/>
              <a:gd name="connsiteX8" fmla="*/ 1285870 w 1543050"/>
              <a:gd name="connsiteY8" fmla="*/ 2242976 h 2242976"/>
              <a:gd name="connsiteX9" fmla="*/ 802386 w 1543050"/>
              <a:gd name="connsiteY9" fmla="*/ 2242976 h 2242976"/>
              <a:gd name="connsiteX10" fmla="*/ 257180 w 1543050"/>
              <a:gd name="connsiteY10" fmla="*/ 2242976 h 2242976"/>
              <a:gd name="connsiteX11" fmla="*/ 0 w 1543050"/>
              <a:gd name="connsiteY11" fmla="*/ 1985796 h 2242976"/>
              <a:gd name="connsiteX12" fmla="*/ 0 w 1543050"/>
              <a:gd name="connsiteY12" fmla="*/ 1444163 h 2242976"/>
              <a:gd name="connsiteX13" fmla="*/ 0 w 1543050"/>
              <a:gd name="connsiteY13" fmla="*/ 867958 h 2242976"/>
              <a:gd name="connsiteX14" fmla="*/ 0 w 1543050"/>
              <a:gd name="connsiteY14" fmla="*/ 257180 h 22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42976" fill="none" extrusionOk="0">
                <a:moveTo>
                  <a:pt x="0" y="257180"/>
                </a:moveTo>
                <a:cubicBezTo>
                  <a:pt x="-11857" y="109315"/>
                  <a:pt x="105919" y="-5850"/>
                  <a:pt x="257180" y="0"/>
                </a:cubicBezTo>
                <a:cubicBezTo>
                  <a:pt x="396472" y="-7971"/>
                  <a:pt x="543500" y="-18736"/>
                  <a:pt x="771525" y="0"/>
                </a:cubicBezTo>
                <a:cubicBezTo>
                  <a:pt x="999550" y="18736"/>
                  <a:pt x="1060625" y="1501"/>
                  <a:pt x="1285870" y="0"/>
                </a:cubicBezTo>
                <a:cubicBezTo>
                  <a:pt x="1442846" y="-9408"/>
                  <a:pt x="1529993" y="121109"/>
                  <a:pt x="1543050" y="257180"/>
                </a:cubicBezTo>
                <a:cubicBezTo>
                  <a:pt x="1564553" y="437895"/>
                  <a:pt x="1535212" y="569081"/>
                  <a:pt x="1543050" y="781527"/>
                </a:cubicBezTo>
                <a:cubicBezTo>
                  <a:pt x="1550888" y="993973"/>
                  <a:pt x="1569232" y="1188449"/>
                  <a:pt x="1543050" y="1392305"/>
                </a:cubicBezTo>
                <a:cubicBezTo>
                  <a:pt x="1516868" y="1596161"/>
                  <a:pt x="1541533" y="1843641"/>
                  <a:pt x="1543050" y="1985796"/>
                </a:cubicBezTo>
                <a:cubicBezTo>
                  <a:pt x="1562923" y="2145866"/>
                  <a:pt x="1431047" y="2242187"/>
                  <a:pt x="1285870" y="2242976"/>
                </a:cubicBezTo>
                <a:cubicBezTo>
                  <a:pt x="1125573" y="2221858"/>
                  <a:pt x="935779" y="2225605"/>
                  <a:pt x="802386" y="2242976"/>
                </a:cubicBezTo>
                <a:cubicBezTo>
                  <a:pt x="668993" y="2260347"/>
                  <a:pt x="461097" y="2243368"/>
                  <a:pt x="257180" y="2242976"/>
                </a:cubicBezTo>
                <a:cubicBezTo>
                  <a:pt x="141014" y="2233032"/>
                  <a:pt x="-15934" y="2096200"/>
                  <a:pt x="0" y="1985796"/>
                </a:cubicBezTo>
                <a:cubicBezTo>
                  <a:pt x="-15789" y="1869426"/>
                  <a:pt x="-7998" y="1680491"/>
                  <a:pt x="0" y="1444163"/>
                </a:cubicBezTo>
                <a:cubicBezTo>
                  <a:pt x="7998" y="1207835"/>
                  <a:pt x="-12068" y="1108036"/>
                  <a:pt x="0" y="867958"/>
                </a:cubicBezTo>
                <a:cubicBezTo>
                  <a:pt x="12068" y="627881"/>
                  <a:pt x="16797" y="450763"/>
                  <a:pt x="0" y="257180"/>
                </a:cubicBezTo>
                <a:close/>
              </a:path>
              <a:path w="1543050" h="2242976" stroke="0" extrusionOk="0">
                <a:moveTo>
                  <a:pt x="0" y="257180"/>
                </a:moveTo>
                <a:cubicBezTo>
                  <a:pt x="1389" y="128613"/>
                  <a:pt x="148159" y="-11781"/>
                  <a:pt x="257180" y="0"/>
                </a:cubicBezTo>
                <a:cubicBezTo>
                  <a:pt x="453663" y="-21113"/>
                  <a:pt x="580745" y="-18540"/>
                  <a:pt x="740664" y="0"/>
                </a:cubicBezTo>
                <a:cubicBezTo>
                  <a:pt x="900583" y="18540"/>
                  <a:pt x="1044160" y="-2944"/>
                  <a:pt x="1285870" y="0"/>
                </a:cubicBezTo>
                <a:cubicBezTo>
                  <a:pt x="1427631" y="20050"/>
                  <a:pt x="1564321" y="128052"/>
                  <a:pt x="1543050" y="257180"/>
                </a:cubicBezTo>
                <a:cubicBezTo>
                  <a:pt x="1547940" y="479798"/>
                  <a:pt x="1566826" y="610825"/>
                  <a:pt x="1543050" y="798813"/>
                </a:cubicBezTo>
                <a:cubicBezTo>
                  <a:pt x="1519274" y="986801"/>
                  <a:pt x="1535455" y="1105063"/>
                  <a:pt x="1543050" y="1323160"/>
                </a:cubicBezTo>
                <a:cubicBezTo>
                  <a:pt x="1550645" y="1541257"/>
                  <a:pt x="1526680" y="1825203"/>
                  <a:pt x="1543050" y="1985796"/>
                </a:cubicBezTo>
                <a:cubicBezTo>
                  <a:pt x="1528562" y="2155715"/>
                  <a:pt x="1437972" y="2265814"/>
                  <a:pt x="1285870" y="2242976"/>
                </a:cubicBezTo>
                <a:cubicBezTo>
                  <a:pt x="1049720" y="2235718"/>
                  <a:pt x="1002567" y="2264647"/>
                  <a:pt x="802386" y="2242976"/>
                </a:cubicBezTo>
                <a:cubicBezTo>
                  <a:pt x="602205" y="2221305"/>
                  <a:pt x="398002" y="2240732"/>
                  <a:pt x="257180" y="2242976"/>
                </a:cubicBezTo>
                <a:cubicBezTo>
                  <a:pt x="107615" y="2261101"/>
                  <a:pt x="14388" y="2116878"/>
                  <a:pt x="0" y="1985796"/>
                </a:cubicBezTo>
                <a:cubicBezTo>
                  <a:pt x="456" y="1760481"/>
                  <a:pt x="4988" y="1672612"/>
                  <a:pt x="0" y="1409591"/>
                </a:cubicBezTo>
                <a:cubicBezTo>
                  <a:pt x="-4988" y="1146571"/>
                  <a:pt x="25046" y="1032443"/>
                  <a:pt x="0" y="867958"/>
                </a:cubicBezTo>
                <a:cubicBezTo>
                  <a:pt x="-25046" y="703473"/>
                  <a:pt x="28470" y="539720"/>
                  <a:pt x="0" y="257180"/>
                </a:cubicBezTo>
                <a:close/>
              </a:path>
            </a:pathLst>
          </a:custGeom>
          <a:ln>
            <a:headEnd type="none" w="med" len="med"/>
            <a:tailEnd type="none" w="med" len="med"/>
            <a:extLst>
              <a:ext uri="{C807C97D-BFC1-408E-A445-0C87EB9F89A2}">
                <ask:lineSketchStyleProps xmlns:ask="http://schemas.microsoft.com/office/drawing/2018/sketchyshapes" sd="967357364">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21" name="Picture 20">
            <a:extLst>
              <a:ext uri="{FF2B5EF4-FFF2-40B4-BE49-F238E27FC236}">
                <a16:creationId xmlns:a16="http://schemas.microsoft.com/office/drawing/2014/main" id="{498D1443-D23E-45D0-A103-721475857B89}"/>
              </a:ext>
            </a:extLst>
          </p:cNvPr>
          <p:cNvPicPr>
            <a:picLocks noChangeAspect="1"/>
          </p:cNvPicPr>
          <p:nvPr/>
        </p:nvPicPr>
        <p:blipFill>
          <a:blip r:embed="rId5"/>
          <a:stretch>
            <a:fillRect/>
          </a:stretch>
        </p:blipFill>
        <p:spPr>
          <a:xfrm>
            <a:off x="8711930" y="5350891"/>
            <a:ext cx="1543050" cy="428625"/>
          </a:xfrm>
          <a:custGeom>
            <a:avLst/>
            <a:gdLst>
              <a:gd name="connsiteX0" fmla="*/ 0 w 1543050"/>
              <a:gd name="connsiteY0" fmla="*/ 0 h 428625"/>
              <a:gd name="connsiteX1" fmla="*/ 545211 w 1543050"/>
              <a:gd name="connsiteY1" fmla="*/ 0 h 428625"/>
              <a:gd name="connsiteX2" fmla="*/ 1090422 w 1543050"/>
              <a:gd name="connsiteY2" fmla="*/ 0 h 428625"/>
              <a:gd name="connsiteX3" fmla="*/ 1543050 w 1543050"/>
              <a:gd name="connsiteY3" fmla="*/ 0 h 428625"/>
              <a:gd name="connsiteX4" fmla="*/ 1543050 w 1543050"/>
              <a:gd name="connsiteY4" fmla="*/ 428625 h 428625"/>
              <a:gd name="connsiteX5" fmla="*/ 1013270 w 1543050"/>
              <a:gd name="connsiteY5" fmla="*/ 428625 h 428625"/>
              <a:gd name="connsiteX6" fmla="*/ 468059 w 1543050"/>
              <a:gd name="connsiteY6" fmla="*/ 428625 h 428625"/>
              <a:gd name="connsiteX7" fmla="*/ 0 w 1543050"/>
              <a:gd name="connsiteY7" fmla="*/ 428625 h 428625"/>
              <a:gd name="connsiteX8" fmla="*/ 0 w 1543050"/>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428625" fill="none" extrusionOk="0">
                <a:moveTo>
                  <a:pt x="0" y="0"/>
                </a:moveTo>
                <a:cubicBezTo>
                  <a:pt x="246744" y="26454"/>
                  <a:pt x="303069" y="6477"/>
                  <a:pt x="545211" y="0"/>
                </a:cubicBezTo>
                <a:cubicBezTo>
                  <a:pt x="787353" y="-6477"/>
                  <a:pt x="850827" y="4122"/>
                  <a:pt x="1090422" y="0"/>
                </a:cubicBezTo>
                <a:cubicBezTo>
                  <a:pt x="1330017" y="-4122"/>
                  <a:pt x="1350630" y="811"/>
                  <a:pt x="1543050" y="0"/>
                </a:cubicBezTo>
                <a:cubicBezTo>
                  <a:pt x="1541815" y="85982"/>
                  <a:pt x="1545322" y="295585"/>
                  <a:pt x="1543050" y="428625"/>
                </a:cubicBezTo>
                <a:cubicBezTo>
                  <a:pt x="1278250" y="430489"/>
                  <a:pt x="1143475" y="431188"/>
                  <a:pt x="1013270" y="428625"/>
                </a:cubicBezTo>
                <a:cubicBezTo>
                  <a:pt x="883065" y="426062"/>
                  <a:pt x="600411" y="417423"/>
                  <a:pt x="468059" y="428625"/>
                </a:cubicBezTo>
                <a:cubicBezTo>
                  <a:pt x="335707" y="439827"/>
                  <a:pt x="201472" y="444050"/>
                  <a:pt x="0" y="428625"/>
                </a:cubicBezTo>
                <a:cubicBezTo>
                  <a:pt x="16224" y="338835"/>
                  <a:pt x="15662" y="86860"/>
                  <a:pt x="0" y="0"/>
                </a:cubicBezTo>
                <a:close/>
              </a:path>
              <a:path w="1543050" h="428625" stroke="0" extrusionOk="0">
                <a:moveTo>
                  <a:pt x="0" y="0"/>
                </a:moveTo>
                <a:cubicBezTo>
                  <a:pt x="219777" y="-21501"/>
                  <a:pt x="296860" y="-3054"/>
                  <a:pt x="498919" y="0"/>
                </a:cubicBezTo>
                <a:cubicBezTo>
                  <a:pt x="700978" y="3054"/>
                  <a:pt x="867818" y="-2961"/>
                  <a:pt x="1044131" y="0"/>
                </a:cubicBezTo>
                <a:cubicBezTo>
                  <a:pt x="1220444" y="2961"/>
                  <a:pt x="1436200" y="-344"/>
                  <a:pt x="1543050" y="0"/>
                </a:cubicBezTo>
                <a:cubicBezTo>
                  <a:pt x="1523488" y="204749"/>
                  <a:pt x="1554699" y="302908"/>
                  <a:pt x="1543050" y="428625"/>
                </a:cubicBezTo>
                <a:cubicBezTo>
                  <a:pt x="1434681" y="442620"/>
                  <a:pt x="1136266" y="441062"/>
                  <a:pt x="1028700" y="428625"/>
                </a:cubicBezTo>
                <a:cubicBezTo>
                  <a:pt x="921134" y="416189"/>
                  <a:pt x="790487" y="412044"/>
                  <a:pt x="560641" y="428625"/>
                </a:cubicBezTo>
                <a:cubicBezTo>
                  <a:pt x="330795" y="445206"/>
                  <a:pt x="161734" y="446592"/>
                  <a:pt x="0" y="428625"/>
                </a:cubicBezTo>
                <a:cubicBezTo>
                  <a:pt x="6595" y="307658"/>
                  <a:pt x="-15037" y="113384"/>
                  <a:pt x="0" y="0"/>
                </a:cubicBezTo>
                <a:close/>
              </a:path>
            </a:pathLst>
          </a:custGeom>
          <a:ln>
            <a:solidFill>
              <a:schemeClr val="tx1"/>
            </a:solidFill>
            <a:extLst>
              <a:ext uri="{C807C97D-BFC1-408E-A445-0C87EB9F89A2}">
                <ask:lineSketchStyleProps xmlns:ask="http://schemas.microsoft.com/office/drawing/2018/sketchyshapes" sd="1434216390">
                  <a:prstGeom prst="rect">
                    <a:avLst/>
                  </a:prstGeom>
                  <ask:type>
                    <ask:lineSketchFreehand/>
                  </ask:type>
                </ask:lineSketchStyleProps>
              </a:ext>
            </a:extLst>
          </a:ln>
        </p:spPr>
      </p:pic>
      <p:sp>
        <p:nvSpPr>
          <p:cNvPr id="22" name="Rectangle 21">
            <a:extLst>
              <a:ext uri="{FF2B5EF4-FFF2-40B4-BE49-F238E27FC236}">
                <a16:creationId xmlns:a16="http://schemas.microsoft.com/office/drawing/2014/main" id="{4F834285-AA97-45A4-AB16-484F8AE77DE1}"/>
              </a:ext>
            </a:extLst>
          </p:cNvPr>
          <p:cNvSpPr/>
          <p:nvPr/>
        </p:nvSpPr>
        <p:spPr>
          <a:xfrm>
            <a:off x="9178655" y="3101031"/>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64725" y="-14233"/>
                  <a:pt x="341113" y="3036"/>
                  <a:pt x="572772" y="0"/>
                </a:cubicBezTo>
                <a:cubicBezTo>
                  <a:pt x="566591" y="173967"/>
                  <a:pt x="567637" y="180612"/>
                  <a:pt x="572772" y="360680"/>
                </a:cubicBezTo>
                <a:cubicBezTo>
                  <a:pt x="340952" y="388209"/>
                  <a:pt x="262820" y="381432"/>
                  <a:pt x="0" y="360680"/>
                </a:cubicBezTo>
                <a:cubicBezTo>
                  <a:pt x="1457" y="213112"/>
                  <a:pt x="10515" y="130350"/>
                  <a:pt x="0" y="0"/>
                </a:cubicBezTo>
                <a:close/>
              </a:path>
              <a:path w="572772" h="360680" stroke="0" extrusionOk="0">
                <a:moveTo>
                  <a:pt x="0" y="0"/>
                </a:moveTo>
                <a:cubicBezTo>
                  <a:pt x="148378" y="-13258"/>
                  <a:pt x="380588" y="-13468"/>
                  <a:pt x="572772" y="0"/>
                </a:cubicBezTo>
                <a:cubicBezTo>
                  <a:pt x="576987" y="103230"/>
                  <a:pt x="565819" y="216752"/>
                  <a:pt x="572772" y="360680"/>
                </a:cubicBezTo>
                <a:cubicBezTo>
                  <a:pt x="408486" y="348554"/>
                  <a:pt x="267607" y="336353"/>
                  <a:pt x="0" y="360680"/>
                </a:cubicBezTo>
                <a:cubicBezTo>
                  <a:pt x="14272" y="270554"/>
                  <a:pt x="-2433" y="121905"/>
                  <a:pt x="0" y="0"/>
                </a:cubicBezTo>
                <a:close/>
              </a:path>
            </a:pathLst>
          </a:custGeom>
          <a:ln>
            <a:extLst>
              <a:ext uri="{C807C97D-BFC1-408E-A445-0C87EB9F89A2}">
                <ask:lineSketchStyleProps xmlns:ask="http://schemas.microsoft.com/office/drawing/2018/sketchyshapes" sd="400528491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23" name="Rectangle 22">
            <a:extLst>
              <a:ext uri="{FF2B5EF4-FFF2-40B4-BE49-F238E27FC236}">
                <a16:creationId xmlns:a16="http://schemas.microsoft.com/office/drawing/2014/main" id="{92FE4CB8-2F69-49CF-928E-D8954C7E6BB6}"/>
              </a:ext>
            </a:extLst>
          </p:cNvPr>
          <p:cNvSpPr/>
          <p:nvPr/>
        </p:nvSpPr>
        <p:spPr>
          <a:xfrm>
            <a:off x="9547271" y="4120005"/>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21033" y="19389"/>
                  <a:pt x="314680" y="-28065"/>
                  <a:pt x="572772" y="0"/>
                </a:cubicBezTo>
                <a:cubicBezTo>
                  <a:pt x="575052" y="163624"/>
                  <a:pt x="581414" y="196519"/>
                  <a:pt x="572772" y="360680"/>
                </a:cubicBezTo>
                <a:cubicBezTo>
                  <a:pt x="330385" y="358908"/>
                  <a:pt x="171133" y="353859"/>
                  <a:pt x="0" y="360680"/>
                </a:cubicBezTo>
                <a:cubicBezTo>
                  <a:pt x="-16668" y="267779"/>
                  <a:pt x="-3117" y="127295"/>
                  <a:pt x="0" y="0"/>
                </a:cubicBezTo>
                <a:close/>
              </a:path>
              <a:path w="572772" h="360680" stroke="0" extrusionOk="0">
                <a:moveTo>
                  <a:pt x="0" y="0"/>
                </a:moveTo>
                <a:cubicBezTo>
                  <a:pt x="164550" y="-25886"/>
                  <a:pt x="428337" y="-13142"/>
                  <a:pt x="572772" y="0"/>
                </a:cubicBezTo>
                <a:cubicBezTo>
                  <a:pt x="583693" y="89332"/>
                  <a:pt x="581520" y="273205"/>
                  <a:pt x="572772" y="360680"/>
                </a:cubicBezTo>
                <a:cubicBezTo>
                  <a:pt x="332221" y="358401"/>
                  <a:pt x="237117" y="345094"/>
                  <a:pt x="0" y="360680"/>
                </a:cubicBezTo>
                <a:cubicBezTo>
                  <a:pt x="5195" y="267650"/>
                  <a:pt x="2598" y="150315"/>
                  <a:pt x="0" y="0"/>
                </a:cubicBezTo>
                <a:close/>
              </a:path>
            </a:pathLst>
          </a:custGeom>
          <a:ln>
            <a:extLst>
              <a:ext uri="{C807C97D-BFC1-408E-A445-0C87EB9F89A2}">
                <ask:lineSketchStyleProps xmlns:ask="http://schemas.microsoft.com/office/drawing/2018/sketchyshapes" sd="291521691">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4" name="Rectangle 23">
            <a:extLst>
              <a:ext uri="{FF2B5EF4-FFF2-40B4-BE49-F238E27FC236}">
                <a16:creationId xmlns:a16="http://schemas.microsoft.com/office/drawing/2014/main" id="{90F95266-4966-42E2-8632-F6749E5DEB7E}"/>
              </a:ext>
            </a:extLst>
          </p:cNvPr>
          <p:cNvSpPr/>
          <p:nvPr/>
        </p:nvSpPr>
        <p:spPr>
          <a:xfrm>
            <a:off x="8886552" y="4128260"/>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41004" y="15940"/>
                  <a:pt x="339948" y="6092"/>
                  <a:pt x="572772" y="0"/>
                </a:cubicBezTo>
                <a:cubicBezTo>
                  <a:pt x="557797" y="89668"/>
                  <a:pt x="579505" y="271601"/>
                  <a:pt x="572772" y="360680"/>
                </a:cubicBezTo>
                <a:cubicBezTo>
                  <a:pt x="436876" y="341627"/>
                  <a:pt x="130288" y="356428"/>
                  <a:pt x="0" y="360680"/>
                </a:cubicBezTo>
                <a:cubicBezTo>
                  <a:pt x="-1150" y="260681"/>
                  <a:pt x="-12184" y="145744"/>
                  <a:pt x="0" y="0"/>
                </a:cubicBezTo>
                <a:close/>
              </a:path>
              <a:path w="572772" h="360680" stroke="0" extrusionOk="0">
                <a:moveTo>
                  <a:pt x="0" y="0"/>
                </a:moveTo>
                <a:cubicBezTo>
                  <a:pt x="267088" y="15799"/>
                  <a:pt x="380497" y="-11975"/>
                  <a:pt x="572772" y="0"/>
                </a:cubicBezTo>
                <a:cubicBezTo>
                  <a:pt x="573269" y="78293"/>
                  <a:pt x="589533" y="202656"/>
                  <a:pt x="572772" y="360680"/>
                </a:cubicBezTo>
                <a:cubicBezTo>
                  <a:pt x="354575" y="383057"/>
                  <a:pt x="198615" y="366311"/>
                  <a:pt x="0" y="360680"/>
                </a:cubicBezTo>
                <a:cubicBezTo>
                  <a:pt x="1207" y="226257"/>
                  <a:pt x="-9088" y="78999"/>
                  <a:pt x="0" y="0"/>
                </a:cubicBezTo>
                <a:close/>
              </a:path>
            </a:pathLst>
          </a:custGeom>
          <a:ln>
            <a:extLst>
              <a:ext uri="{C807C97D-BFC1-408E-A445-0C87EB9F89A2}">
                <ask:lineSketchStyleProps xmlns:ask="http://schemas.microsoft.com/office/drawing/2018/sketchyshapes" sd="228537509">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5" name="Rectangle 24">
            <a:extLst>
              <a:ext uri="{FF2B5EF4-FFF2-40B4-BE49-F238E27FC236}">
                <a16:creationId xmlns:a16="http://schemas.microsoft.com/office/drawing/2014/main" id="{C9478988-1936-4ABA-B750-7D1E7348D185}"/>
              </a:ext>
            </a:extLst>
          </p:cNvPr>
          <p:cNvSpPr/>
          <p:nvPr/>
        </p:nvSpPr>
        <p:spPr>
          <a:xfrm>
            <a:off x="9539968" y="3634925"/>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90604" y="1098"/>
                  <a:pt x="300624" y="-22019"/>
                  <a:pt x="572772" y="0"/>
                </a:cubicBezTo>
                <a:cubicBezTo>
                  <a:pt x="566330" y="120757"/>
                  <a:pt x="560317" y="287918"/>
                  <a:pt x="572772" y="360680"/>
                </a:cubicBezTo>
                <a:cubicBezTo>
                  <a:pt x="380655" y="382695"/>
                  <a:pt x="267487" y="353531"/>
                  <a:pt x="0" y="360680"/>
                </a:cubicBezTo>
                <a:cubicBezTo>
                  <a:pt x="15270" y="254795"/>
                  <a:pt x="5972" y="172704"/>
                  <a:pt x="0" y="0"/>
                </a:cubicBezTo>
                <a:close/>
              </a:path>
              <a:path w="572772" h="360680" stroke="0" extrusionOk="0">
                <a:moveTo>
                  <a:pt x="0" y="0"/>
                </a:moveTo>
                <a:cubicBezTo>
                  <a:pt x="162876" y="7498"/>
                  <a:pt x="400131" y="24022"/>
                  <a:pt x="572772" y="0"/>
                </a:cubicBezTo>
                <a:cubicBezTo>
                  <a:pt x="555610" y="139752"/>
                  <a:pt x="578842" y="222669"/>
                  <a:pt x="572772" y="360680"/>
                </a:cubicBezTo>
                <a:cubicBezTo>
                  <a:pt x="442169" y="347120"/>
                  <a:pt x="274533" y="379804"/>
                  <a:pt x="0" y="360680"/>
                </a:cubicBezTo>
                <a:cubicBezTo>
                  <a:pt x="10147" y="265822"/>
                  <a:pt x="10342" y="152891"/>
                  <a:pt x="0" y="0"/>
                </a:cubicBezTo>
                <a:close/>
              </a:path>
            </a:pathLst>
          </a:custGeom>
          <a:ln>
            <a:extLst>
              <a:ext uri="{C807C97D-BFC1-408E-A445-0C87EB9F89A2}">
                <ask:lineSketchStyleProps xmlns:ask="http://schemas.microsoft.com/office/drawing/2018/sketchyshapes" sd="2773033253">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6" name="Rectangle 25">
            <a:extLst>
              <a:ext uri="{FF2B5EF4-FFF2-40B4-BE49-F238E27FC236}">
                <a16:creationId xmlns:a16="http://schemas.microsoft.com/office/drawing/2014/main" id="{8183CF1F-4CC0-45B1-A591-1C092AF08BFD}"/>
              </a:ext>
            </a:extLst>
          </p:cNvPr>
          <p:cNvSpPr/>
          <p:nvPr/>
        </p:nvSpPr>
        <p:spPr>
          <a:xfrm>
            <a:off x="8882108" y="3643180"/>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36423" y="23222"/>
                  <a:pt x="372056" y="-20883"/>
                  <a:pt x="572772" y="0"/>
                </a:cubicBezTo>
                <a:cubicBezTo>
                  <a:pt x="578791" y="149147"/>
                  <a:pt x="563520" y="283716"/>
                  <a:pt x="572772" y="360680"/>
                </a:cubicBezTo>
                <a:cubicBezTo>
                  <a:pt x="404189" y="332051"/>
                  <a:pt x="133052" y="379097"/>
                  <a:pt x="0" y="360680"/>
                </a:cubicBezTo>
                <a:cubicBezTo>
                  <a:pt x="-9676" y="286214"/>
                  <a:pt x="-3857" y="100003"/>
                  <a:pt x="0" y="0"/>
                </a:cubicBezTo>
                <a:close/>
              </a:path>
              <a:path w="572772" h="360680" stroke="0" extrusionOk="0">
                <a:moveTo>
                  <a:pt x="0" y="0"/>
                </a:moveTo>
                <a:cubicBezTo>
                  <a:pt x="124919" y="6050"/>
                  <a:pt x="335746" y="-24567"/>
                  <a:pt x="572772" y="0"/>
                </a:cubicBezTo>
                <a:cubicBezTo>
                  <a:pt x="562913" y="93023"/>
                  <a:pt x="577231" y="240546"/>
                  <a:pt x="572772" y="360680"/>
                </a:cubicBezTo>
                <a:cubicBezTo>
                  <a:pt x="386944" y="369482"/>
                  <a:pt x="140490" y="340605"/>
                  <a:pt x="0" y="360680"/>
                </a:cubicBezTo>
                <a:cubicBezTo>
                  <a:pt x="8963" y="218619"/>
                  <a:pt x="-149" y="148043"/>
                  <a:pt x="0" y="0"/>
                </a:cubicBezTo>
                <a:close/>
              </a:path>
            </a:pathLst>
          </a:custGeom>
          <a:ln>
            <a:extLst>
              <a:ext uri="{C807C97D-BFC1-408E-A445-0C87EB9F89A2}">
                <ask:lineSketchStyleProps xmlns:ask="http://schemas.microsoft.com/office/drawing/2018/sketchyshapes" sd="149749585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7" name="TextBox 26">
            <a:extLst>
              <a:ext uri="{FF2B5EF4-FFF2-40B4-BE49-F238E27FC236}">
                <a16:creationId xmlns:a16="http://schemas.microsoft.com/office/drawing/2014/main" id="{F2E69173-441A-4F2E-BC02-8CAD8CA65FF7}"/>
              </a:ext>
            </a:extLst>
          </p:cNvPr>
          <p:cNvSpPr txBox="1"/>
          <p:nvPr/>
        </p:nvSpPr>
        <p:spPr>
          <a:xfrm>
            <a:off x="8907828" y="4762228"/>
            <a:ext cx="1114425" cy="338554"/>
          </a:xfrm>
          <a:custGeom>
            <a:avLst/>
            <a:gdLst>
              <a:gd name="connsiteX0" fmla="*/ 0 w 1114425"/>
              <a:gd name="connsiteY0" fmla="*/ 0 h 338554"/>
              <a:gd name="connsiteX1" fmla="*/ 546068 w 1114425"/>
              <a:gd name="connsiteY1" fmla="*/ 0 h 338554"/>
              <a:gd name="connsiteX2" fmla="*/ 1114425 w 1114425"/>
              <a:gd name="connsiteY2" fmla="*/ 0 h 338554"/>
              <a:gd name="connsiteX3" fmla="*/ 1114425 w 1114425"/>
              <a:gd name="connsiteY3" fmla="*/ 338554 h 338554"/>
              <a:gd name="connsiteX4" fmla="*/ 590645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120932" y="12344"/>
                  <a:pt x="336156" y="2747"/>
                  <a:pt x="546068" y="0"/>
                </a:cubicBezTo>
                <a:cubicBezTo>
                  <a:pt x="755980" y="-2747"/>
                  <a:pt x="830848" y="-648"/>
                  <a:pt x="1114425" y="0"/>
                </a:cubicBezTo>
                <a:cubicBezTo>
                  <a:pt x="1123275" y="131827"/>
                  <a:pt x="1118232" y="197450"/>
                  <a:pt x="1114425" y="338554"/>
                </a:cubicBezTo>
                <a:cubicBezTo>
                  <a:pt x="880612" y="330703"/>
                  <a:pt x="773131" y="331225"/>
                  <a:pt x="590645" y="338554"/>
                </a:cubicBezTo>
                <a:cubicBezTo>
                  <a:pt x="408159" y="345883"/>
                  <a:pt x="155110" y="338622"/>
                  <a:pt x="0" y="338554"/>
                </a:cubicBezTo>
                <a:cubicBezTo>
                  <a:pt x="-4662" y="193300"/>
                  <a:pt x="14424" y="77916"/>
                  <a:pt x="0" y="0"/>
                </a:cubicBezTo>
                <a:close/>
              </a:path>
              <a:path w="1114425" h="338554" stroke="0" extrusionOk="0">
                <a:moveTo>
                  <a:pt x="0" y="0"/>
                </a:moveTo>
                <a:cubicBezTo>
                  <a:pt x="229484" y="15545"/>
                  <a:pt x="295133" y="7738"/>
                  <a:pt x="523780" y="0"/>
                </a:cubicBezTo>
                <a:cubicBezTo>
                  <a:pt x="752427" y="-7738"/>
                  <a:pt x="933198" y="-23371"/>
                  <a:pt x="1114425" y="0"/>
                </a:cubicBezTo>
                <a:cubicBezTo>
                  <a:pt x="1106544" y="131906"/>
                  <a:pt x="1114060" y="260562"/>
                  <a:pt x="1114425" y="338554"/>
                </a:cubicBezTo>
                <a:cubicBezTo>
                  <a:pt x="874889" y="345412"/>
                  <a:pt x="746100" y="323079"/>
                  <a:pt x="534924" y="338554"/>
                </a:cubicBezTo>
                <a:cubicBezTo>
                  <a:pt x="323748" y="354029"/>
                  <a:pt x="123869" y="332193"/>
                  <a:pt x="0" y="338554"/>
                </a:cubicBezTo>
                <a:cubicBezTo>
                  <a:pt x="10807" y="172590"/>
                  <a:pt x="-7439" y="136484"/>
                  <a:pt x="0" y="0"/>
                </a:cubicBezTo>
                <a:close/>
              </a:path>
            </a:pathLst>
          </a:custGeom>
          <a:ln>
            <a:extLst>
              <a:ext uri="{C807C97D-BFC1-408E-A445-0C87EB9F89A2}">
                <ask:lineSketchStyleProps xmlns:ask="http://schemas.microsoft.com/office/drawing/2018/sketchyshapes" sd="192900001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28" name="Rectangle: Rounded Corners 27">
            <a:extLst>
              <a:ext uri="{FF2B5EF4-FFF2-40B4-BE49-F238E27FC236}">
                <a16:creationId xmlns:a16="http://schemas.microsoft.com/office/drawing/2014/main" id="{DD034FE1-24D2-4C19-BD17-15E697D71AFB}"/>
              </a:ext>
            </a:extLst>
          </p:cNvPr>
          <p:cNvSpPr/>
          <p:nvPr/>
        </p:nvSpPr>
        <p:spPr>
          <a:xfrm>
            <a:off x="10582941" y="2966368"/>
            <a:ext cx="1543050" cy="2242977"/>
          </a:xfrm>
          <a:custGeom>
            <a:avLst/>
            <a:gdLst>
              <a:gd name="connsiteX0" fmla="*/ 0 w 1543050"/>
              <a:gd name="connsiteY0" fmla="*/ 257180 h 2242977"/>
              <a:gd name="connsiteX1" fmla="*/ 257180 w 1543050"/>
              <a:gd name="connsiteY1" fmla="*/ 0 h 2242977"/>
              <a:gd name="connsiteX2" fmla="*/ 740664 w 1543050"/>
              <a:gd name="connsiteY2" fmla="*/ 0 h 2242977"/>
              <a:gd name="connsiteX3" fmla="*/ 1285870 w 1543050"/>
              <a:gd name="connsiteY3" fmla="*/ 0 h 2242977"/>
              <a:gd name="connsiteX4" fmla="*/ 1543050 w 1543050"/>
              <a:gd name="connsiteY4" fmla="*/ 257180 h 2242977"/>
              <a:gd name="connsiteX5" fmla="*/ 1543050 w 1543050"/>
              <a:gd name="connsiteY5" fmla="*/ 850672 h 2242977"/>
              <a:gd name="connsiteX6" fmla="*/ 1543050 w 1543050"/>
              <a:gd name="connsiteY6" fmla="*/ 1444164 h 2242977"/>
              <a:gd name="connsiteX7" fmla="*/ 1543050 w 1543050"/>
              <a:gd name="connsiteY7" fmla="*/ 1985797 h 2242977"/>
              <a:gd name="connsiteX8" fmla="*/ 1285870 w 1543050"/>
              <a:gd name="connsiteY8" fmla="*/ 2242977 h 2242977"/>
              <a:gd name="connsiteX9" fmla="*/ 792099 w 1543050"/>
              <a:gd name="connsiteY9" fmla="*/ 2242977 h 2242977"/>
              <a:gd name="connsiteX10" fmla="*/ 257180 w 1543050"/>
              <a:gd name="connsiteY10" fmla="*/ 2242977 h 2242977"/>
              <a:gd name="connsiteX11" fmla="*/ 0 w 1543050"/>
              <a:gd name="connsiteY11" fmla="*/ 1985797 h 2242977"/>
              <a:gd name="connsiteX12" fmla="*/ 0 w 1543050"/>
              <a:gd name="connsiteY12" fmla="*/ 1409591 h 2242977"/>
              <a:gd name="connsiteX13" fmla="*/ 0 w 1543050"/>
              <a:gd name="connsiteY13" fmla="*/ 850672 h 2242977"/>
              <a:gd name="connsiteX14" fmla="*/ 0 w 1543050"/>
              <a:gd name="connsiteY14" fmla="*/ 257180 h 224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42977" fill="none" extrusionOk="0">
                <a:moveTo>
                  <a:pt x="0" y="257180"/>
                </a:moveTo>
                <a:cubicBezTo>
                  <a:pt x="-4933" y="110249"/>
                  <a:pt x="128159" y="-8613"/>
                  <a:pt x="257180" y="0"/>
                </a:cubicBezTo>
                <a:cubicBezTo>
                  <a:pt x="477818" y="12531"/>
                  <a:pt x="565800" y="17167"/>
                  <a:pt x="740664" y="0"/>
                </a:cubicBezTo>
                <a:cubicBezTo>
                  <a:pt x="915528" y="-17167"/>
                  <a:pt x="1093878" y="-9322"/>
                  <a:pt x="1285870" y="0"/>
                </a:cubicBezTo>
                <a:cubicBezTo>
                  <a:pt x="1454047" y="13264"/>
                  <a:pt x="1513874" y="97571"/>
                  <a:pt x="1543050" y="257180"/>
                </a:cubicBezTo>
                <a:cubicBezTo>
                  <a:pt x="1547634" y="442307"/>
                  <a:pt x="1556945" y="720784"/>
                  <a:pt x="1543050" y="850672"/>
                </a:cubicBezTo>
                <a:cubicBezTo>
                  <a:pt x="1529155" y="980560"/>
                  <a:pt x="1545808" y="1232413"/>
                  <a:pt x="1543050" y="1444164"/>
                </a:cubicBezTo>
                <a:cubicBezTo>
                  <a:pt x="1540292" y="1655915"/>
                  <a:pt x="1538678" y="1837325"/>
                  <a:pt x="1543050" y="1985797"/>
                </a:cubicBezTo>
                <a:cubicBezTo>
                  <a:pt x="1567357" y="2152847"/>
                  <a:pt x="1421764" y="2248164"/>
                  <a:pt x="1285870" y="2242977"/>
                </a:cubicBezTo>
                <a:cubicBezTo>
                  <a:pt x="1099488" y="2240513"/>
                  <a:pt x="984997" y="2255357"/>
                  <a:pt x="792099" y="2242977"/>
                </a:cubicBezTo>
                <a:cubicBezTo>
                  <a:pt x="599201" y="2230597"/>
                  <a:pt x="449305" y="2258270"/>
                  <a:pt x="257180" y="2242977"/>
                </a:cubicBezTo>
                <a:cubicBezTo>
                  <a:pt x="122301" y="2229664"/>
                  <a:pt x="-6871" y="2156273"/>
                  <a:pt x="0" y="1985797"/>
                </a:cubicBezTo>
                <a:cubicBezTo>
                  <a:pt x="11448" y="1702302"/>
                  <a:pt x="24391" y="1622845"/>
                  <a:pt x="0" y="1409591"/>
                </a:cubicBezTo>
                <a:cubicBezTo>
                  <a:pt x="-24391" y="1196337"/>
                  <a:pt x="-3950" y="968991"/>
                  <a:pt x="0" y="850672"/>
                </a:cubicBezTo>
                <a:cubicBezTo>
                  <a:pt x="3950" y="732353"/>
                  <a:pt x="20059" y="523612"/>
                  <a:pt x="0" y="257180"/>
                </a:cubicBezTo>
                <a:close/>
              </a:path>
              <a:path w="1543050" h="2242977" stroke="0" extrusionOk="0">
                <a:moveTo>
                  <a:pt x="0" y="257180"/>
                </a:moveTo>
                <a:cubicBezTo>
                  <a:pt x="-22751" y="109727"/>
                  <a:pt x="105703" y="-3567"/>
                  <a:pt x="257180" y="0"/>
                </a:cubicBezTo>
                <a:cubicBezTo>
                  <a:pt x="386171" y="21534"/>
                  <a:pt x="626497" y="-21104"/>
                  <a:pt x="781812" y="0"/>
                </a:cubicBezTo>
                <a:cubicBezTo>
                  <a:pt x="937127" y="21104"/>
                  <a:pt x="1163110" y="-16564"/>
                  <a:pt x="1285870" y="0"/>
                </a:cubicBezTo>
                <a:cubicBezTo>
                  <a:pt x="1427531" y="-21603"/>
                  <a:pt x="1546931" y="110107"/>
                  <a:pt x="1543050" y="257180"/>
                </a:cubicBezTo>
                <a:cubicBezTo>
                  <a:pt x="1559605" y="501247"/>
                  <a:pt x="1514778" y="630171"/>
                  <a:pt x="1543050" y="867958"/>
                </a:cubicBezTo>
                <a:cubicBezTo>
                  <a:pt x="1571322" y="1105745"/>
                  <a:pt x="1549990" y="1198893"/>
                  <a:pt x="1543050" y="1461450"/>
                </a:cubicBezTo>
                <a:cubicBezTo>
                  <a:pt x="1536110" y="1724007"/>
                  <a:pt x="1540392" y="1744364"/>
                  <a:pt x="1543050" y="1985797"/>
                </a:cubicBezTo>
                <a:cubicBezTo>
                  <a:pt x="1541744" y="2151073"/>
                  <a:pt x="1455904" y="2240537"/>
                  <a:pt x="1285870" y="2242977"/>
                </a:cubicBezTo>
                <a:cubicBezTo>
                  <a:pt x="1073026" y="2240397"/>
                  <a:pt x="1030648" y="2238665"/>
                  <a:pt x="781812" y="2242977"/>
                </a:cubicBezTo>
                <a:cubicBezTo>
                  <a:pt x="532976" y="2247289"/>
                  <a:pt x="498732" y="2240195"/>
                  <a:pt x="257180" y="2242977"/>
                </a:cubicBezTo>
                <a:cubicBezTo>
                  <a:pt x="126345" y="2233455"/>
                  <a:pt x="-12139" y="2134750"/>
                  <a:pt x="0" y="1985797"/>
                </a:cubicBezTo>
                <a:cubicBezTo>
                  <a:pt x="278" y="1802156"/>
                  <a:pt x="25800" y="1589806"/>
                  <a:pt x="0" y="1392305"/>
                </a:cubicBezTo>
                <a:cubicBezTo>
                  <a:pt x="-25800" y="1194804"/>
                  <a:pt x="16333" y="996793"/>
                  <a:pt x="0" y="798813"/>
                </a:cubicBezTo>
                <a:cubicBezTo>
                  <a:pt x="-16333" y="600833"/>
                  <a:pt x="-16028" y="507855"/>
                  <a:pt x="0" y="257180"/>
                </a:cubicBezTo>
                <a:close/>
              </a:path>
            </a:pathLst>
          </a:custGeom>
          <a:ln>
            <a:headEnd type="none" w="med" len="med"/>
            <a:tailEnd type="none" w="med" len="med"/>
            <a:extLst>
              <a:ext uri="{C807C97D-BFC1-408E-A445-0C87EB9F89A2}">
                <ask:lineSketchStyleProps xmlns:ask="http://schemas.microsoft.com/office/drawing/2018/sketchyshapes" sd="2686779402">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29" name="Picture 28">
            <a:extLst>
              <a:ext uri="{FF2B5EF4-FFF2-40B4-BE49-F238E27FC236}">
                <a16:creationId xmlns:a16="http://schemas.microsoft.com/office/drawing/2014/main" id="{BFAA17E0-F882-4C59-8754-091093EA92EC}"/>
              </a:ext>
            </a:extLst>
          </p:cNvPr>
          <p:cNvPicPr>
            <a:picLocks noChangeAspect="1"/>
          </p:cNvPicPr>
          <p:nvPr/>
        </p:nvPicPr>
        <p:blipFill>
          <a:blip r:embed="rId5"/>
          <a:stretch>
            <a:fillRect/>
          </a:stretch>
        </p:blipFill>
        <p:spPr>
          <a:xfrm>
            <a:off x="10601355" y="5350891"/>
            <a:ext cx="1543050" cy="428625"/>
          </a:xfrm>
          <a:custGeom>
            <a:avLst/>
            <a:gdLst>
              <a:gd name="connsiteX0" fmla="*/ 0 w 1543050"/>
              <a:gd name="connsiteY0" fmla="*/ 0 h 428625"/>
              <a:gd name="connsiteX1" fmla="*/ 545211 w 1543050"/>
              <a:gd name="connsiteY1" fmla="*/ 0 h 428625"/>
              <a:gd name="connsiteX2" fmla="*/ 1044131 w 1543050"/>
              <a:gd name="connsiteY2" fmla="*/ 0 h 428625"/>
              <a:gd name="connsiteX3" fmla="*/ 1543050 w 1543050"/>
              <a:gd name="connsiteY3" fmla="*/ 0 h 428625"/>
              <a:gd name="connsiteX4" fmla="*/ 1543050 w 1543050"/>
              <a:gd name="connsiteY4" fmla="*/ 428625 h 428625"/>
              <a:gd name="connsiteX5" fmla="*/ 1028700 w 1543050"/>
              <a:gd name="connsiteY5" fmla="*/ 428625 h 428625"/>
              <a:gd name="connsiteX6" fmla="*/ 514350 w 1543050"/>
              <a:gd name="connsiteY6" fmla="*/ 428625 h 428625"/>
              <a:gd name="connsiteX7" fmla="*/ 0 w 1543050"/>
              <a:gd name="connsiteY7" fmla="*/ 428625 h 428625"/>
              <a:gd name="connsiteX8" fmla="*/ 0 w 1543050"/>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428625" fill="none" extrusionOk="0">
                <a:moveTo>
                  <a:pt x="0" y="0"/>
                </a:moveTo>
                <a:cubicBezTo>
                  <a:pt x="255390" y="7471"/>
                  <a:pt x="400455" y="-24487"/>
                  <a:pt x="545211" y="0"/>
                </a:cubicBezTo>
                <a:cubicBezTo>
                  <a:pt x="689967" y="24487"/>
                  <a:pt x="818312" y="2241"/>
                  <a:pt x="1044131" y="0"/>
                </a:cubicBezTo>
                <a:cubicBezTo>
                  <a:pt x="1269950" y="-2241"/>
                  <a:pt x="1409001" y="6499"/>
                  <a:pt x="1543050" y="0"/>
                </a:cubicBezTo>
                <a:cubicBezTo>
                  <a:pt x="1542610" y="184361"/>
                  <a:pt x="1530865" y="292028"/>
                  <a:pt x="1543050" y="428625"/>
                </a:cubicBezTo>
                <a:cubicBezTo>
                  <a:pt x="1386148" y="408740"/>
                  <a:pt x="1212430" y="409675"/>
                  <a:pt x="1028700" y="428625"/>
                </a:cubicBezTo>
                <a:cubicBezTo>
                  <a:pt x="844970" y="447576"/>
                  <a:pt x="692614" y="409310"/>
                  <a:pt x="514350" y="428625"/>
                </a:cubicBezTo>
                <a:cubicBezTo>
                  <a:pt x="336086" y="447941"/>
                  <a:pt x="167904" y="431219"/>
                  <a:pt x="0" y="428625"/>
                </a:cubicBezTo>
                <a:cubicBezTo>
                  <a:pt x="-1985" y="241181"/>
                  <a:pt x="8942" y="110721"/>
                  <a:pt x="0" y="0"/>
                </a:cubicBezTo>
                <a:close/>
              </a:path>
              <a:path w="1543050" h="428625" stroke="0" extrusionOk="0">
                <a:moveTo>
                  <a:pt x="0" y="0"/>
                </a:moveTo>
                <a:cubicBezTo>
                  <a:pt x="126810" y="13443"/>
                  <a:pt x="327742" y="7986"/>
                  <a:pt x="468059" y="0"/>
                </a:cubicBezTo>
                <a:cubicBezTo>
                  <a:pt x="608376" y="-7986"/>
                  <a:pt x="748758" y="4795"/>
                  <a:pt x="1013270" y="0"/>
                </a:cubicBezTo>
                <a:cubicBezTo>
                  <a:pt x="1277782" y="-4795"/>
                  <a:pt x="1399447" y="20738"/>
                  <a:pt x="1543050" y="0"/>
                </a:cubicBezTo>
                <a:cubicBezTo>
                  <a:pt x="1549141" y="183527"/>
                  <a:pt x="1554408" y="323896"/>
                  <a:pt x="1543050" y="428625"/>
                </a:cubicBezTo>
                <a:cubicBezTo>
                  <a:pt x="1385377" y="413259"/>
                  <a:pt x="1146335" y="438081"/>
                  <a:pt x="1013270" y="428625"/>
                </a:cubicBezTo>
                <a:cubicBezTo>
                  <a:pt x="880205" y="419169"/>
                  <a:pt x="700091" y="436503"/>
                  <a:pt x="545211" y="428625"/>
                </a:cubicBezTo>
                <a:cubicBezTo>
                  <a:pt x="390331" y="420747"/>
                  <a:pt x="260307" y="413219"/>
                  <a:pt x="0" y="428625"/>
                </a:cubicBezTo>
                <a:cubicBezTo>
                  <a:pt x="20310" y="302064"/>
                  <a:pt x="-4970" y="147780"/>
                  <a:pt x="0" y="0"/>
                </a:cubicBezTo>
                <a:close/>
              </a:path>
            </a:pathLst>
          </a:custGeom>
          <a:ln>
            <a:solidFill>
              <a:schemeClr val="tx1"/>
            </a:solidFill>
            <a:extLst>
              <a:ext uri="{C807C97D-BFC1-408E-A445-0C87EB9F89A2}">
                <ask:lineSketchStyleProps xmlns:ask="http://schemas.microsoft.com/office/drawing/2018/sketchyshapes" sd="2365066795">
                  <a:prstGeom prst="rect">
                    <a:avLst/>
                  </a:prstGeom>
                  <ask:type>
                    <ask:lineSketchFreehand/>
                  </ask:type>
                </ask:lineSketchStyleProps>
              </a:ext>
            </a:extLst>
          </a:ln>
        </p:spPr>
      </p:pic>
      <p:sp>
        <p:nvSpPr>
          <p:cNvPr id="30" name="Rectangle 29">
            <a:extLst>
              <a:ext uri="{FF2B5EF4-FFF2-40B4-BE49-F238E27FC236}">
                <a16:creationId xmlns:a16="http://schemas.microsoft.com/office/drawing/2014/main" id="{925FB39D-F776-43AF-B740-C432950E1B74}"/>
              </a:ext>
            </a:extLst>
          </p:cNvPr>
          <p:cNvSpPr/>
          <p:nvPr/>
        </p:nvSpPr>
        <p:spPr>
          <a:xfrm>
            <a:off x="11068080" y="3101031"/>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61852" y="17598"/>
                  <a:pt x="326856" y="-12678"/>
                  <a:pt x="572772" y="0"/>
                </a:cubicBezTo>
                <a:cubicBezTo>
                  <a:pt x="584773" y="175795"/>
                  <a:pt x="560507" y="236220"/>
                  <a:pt x="572772" y="360680"/>
                </a:cubicBezTo>
                <a:cubicBezTo>
                  <a:pt x="377183" y="344736"/>
                  <a:pt x="265791" y="349588"/>
                  <a:pt x="0" y="360680"/>
                </a:cubicBezTo>
                <a:cubicBezTo>
                  <a:pt x="16251" y="250389"/>
                  <a:pt x="4613" y="129743"/>
                  <a:pt x="0" y="0"/>
                </a:cubicBezTo>
                <a:close/>
              </a:path>
              <a:path w="572772" h="360680" stroke="0" extrusionOk="0">
                <a:moveTo>
                  <a:pt x="0" y="0"/>
                </a:moveTo>
                <a:cubicBezTo>
                  <a:pt x="151070" y="11223"/>
                  <a:pt x="451412" y="24844"/>
                  <a:pt x="572772" y="0"/>
                </a:cubicBezTo>
                <a:cubicBezTo>
                  <a:pt x="578445" y="116599"/>
                  <a:pt x="587798" y="232523"/>
                  <a:pt x="572772" y="360680"/>
                </a:cubicBezTo>
                <a:cubicBezTo>
                  <a:pt x="294049" y="379137"/>
                  <a:pt x="213016" y="349408"/>
                  <a:pt x="0" y="360680"/>
                </a:cubicBezTo>
                <a:cubicBezTo>
                  <a:pt x="-5400" y="229167"/>
                  <a:pt x="7763" y="169221"/>
                  <a:pt x="0" y="0"/>
                </a:cubicBezTo>
                <a:close/>
              </a:path>
            </a:pathLst>
          </a:custGeom>
          <a:ln>
            <a:extLst>
              <a:ext uri="{C807C97D-BFC1-408E-A445-0C87EB9F89A2}">
                <ask:lineSketchStyleProps xmlns:ask="http://schemas.microsoft.com/office/drawing/2018/sketchyshapes" sd="322847967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31" name="Rectangle 30">
            <a:extLst>
              <a:ext uri="{FF2B5EF4-FFF2-40B4-BE49-F238E27FC236}">
                <a16:creationId xmlns:a16="http://schemas.microsoft.com/office/drawing/2014/main" id="{A45F78D0-6D0C-48A0-9F1D-E4C8B66AF3B7}"/>
              </a:ext>
            </a:extLst>
          </p:cNvPr>
          <p:cNvSpPr/>
          <p:nvPr/>
        </p:nvSpPr>
        <p:spPr>
          <a:xfrm>
            <a:off x="11436696" y="4120005"/>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25804" y="1358"/>
                  <a:pt x="362404" y="27391"/>
                  <a:pt x="572772" y="0"/>
                </a:cubicBezTo>
                <a:cubicBezTo>
                  <a:pt x="568942" y="128852"/>
                  <a:pt x="585026" y="248444"/>
                  <a:pt x="572772" y="360680"/>
                </a:cubicBezTo>
                <a:cubicBezTo>
                  <a:pt x="453082" y="348569"/>
                  <a:pt x="260695" y="373246"/>
                  <a:pt x="0" y="360680"/>
                </a:cubicBezTo>
                <a:cubicBezTo>
                  <a:pt x="9216" y="230888"/>
                  <a:pt x="-2472" y="86867"/>
                  <a:pt x="0" y="0"/>
                </a:cubicBezTo>
                <a:close/>
              </a:path>
              <a:path w="572772" h="360680" stroke="0" extrusionOk="0">
                <a:moveTo>
                  <a:pt x="0" y="0"/>
                </a:moveTo>
                <a:cubicBezTo>
                  <a:pt x="126835" y="13683"/>
                  <a:pt x="354924" y="27727"/>
                  <a:pt x="572772" y="0"/>
                </a:cubicBezTo>
                <a:cubicBezTo>
                  <a:pt x="556211" y="161234"/>
                  <a:pt x="560516" y="261451"/>
                  <a:pt x="572772" y="360680"/>
                </a:cubicBezTo>
                <a:cubicBezTo>
                  <a:pt x="388425" y="357092"/>
                  <a:pt x="238665" y="370341"/>
                  <a:pt x="0" y="360680"/>
                </a:cubicBezTo>
                <a:cubicBezTo>
                  <a:pt x="-9417" y="287487"/>
                  <a:pt x="-375" y="177116"/>
                  <a:pt x="0" y="0"/>
                </a:cubicBezTo>
                <a:close/>
              </a:path>
            </a:pathLst>
          </a:custGeom>
          <a:ln>
            <a:extLst>
              <a:ext uri="{C807C97D-BFC1-408E-A445-0C87EB9F89A2}">
                <ask:lineSketchStyleProps xmlns:ask="http://schemas.microsoft.com/office/drawing/2018/sketchyshapes" sd="1715277173">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2" name="Rectangle 31">
            <a:extLst>
              <a:ext uri="{FF2B5EF4-FFF2-40B4-BE49-F238E27FC236}">
                <a16:creationId xmlns:a16="http://schemas.microsoft.com/office/drawing/2014/main" id="{764DA4C3-2B29-4040-9B1F-BB8BF6A0C567}"/>
              </a:ext>
            </a:extLst>
          </p:cNvPr>
          <p:cNvSpPr/>
          <p:nvPr/>
        </p:nvSpPr>
        <p:spPr>
          <a:xfrm>
            <a:off x="10775977" y="4128260"/>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20440" y="19864"/>
                  <a:pt x="334014" y="-6238"/>
                  <a:pt x="572772" y="0"/>
                </a:cubicBezTo>
                <a:cubicBezTo>
                  <a:pt x="575826" y="120439"/>
                  <a:pt x="578207" y="239949"/>
                  <a:pt x="572772" y="360680"/>
                </a:cubicBezTo>
                <a:cubicBezTo>
                  <a:pt x="453888" y="376397"/>
                  <a:pt x="186605" y="387738"/>
                  <a:pt x="0" y="360680"/>
                </a:cubicBezTo>
                <a:cubicBezTo>
                  <a:pt x="3698" y="231878"/>
                  <a:pt x="-10434" y="160188"/>
                  <a:pt x="0" y="0"/>
                </a:cubicBezTo>
                <a:close/>
              </a:path>
              <a:path w="572772" h="360680" stroke="0" extrusionOk="0">
                <a:moveTo>
                  <a:pt x="0" y="0"/>
                </a:moveTo>
                <a:cubicBezTo>
                  <a:pt x="260603" y="3501"/>
                  <a:pt x="310316" y="7692"/>
                  <a:pt x="572772" y="0"/>
                </a:cubicBezTo>
                <a:cubicBezTo>
                  <a:pt x="561263" y="136449"/>
                  <a:pt x="560101" y="246074"/>
                  <a:pt x="572772" y="360680"/>
                </a:cubicBezTo>
                <a:cubicBezTo>
                  <a:pt x="335255" y="373909"/>
                  <a:pt x="138409" y="336407"/>
                  <a:pt x="0" y="360680"/>
                </a:cubicBezTo>
                <a:cubicBezTo>
                  <a:pt x="-10002" y="278456"/>
                  <a:pt x="-2664" y="81428"/>
                  <a:pt x="0" y="0"/>
                </a:cubicBezTo>
                <a:close/>
              </a:path>
            </a:pathLst>
          </a:custGeom>
          <a:ln>
            <a:extLst>
              <a:ext uri="{C807C97D-BFC1-408E-A445-0C87EB9F89A2}">
                <ask:lineSketchStyleProps xmlns:ask="http://schemas.microsoft.com/office/drawing/2018/sketchyshapes" sd="365492605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3" name="Rectangle 32">
            <a:extLst>
              <a:ext uri="{FF2B5EF4-FFF2-40B4-BE49-F238E27FC236}">
                <a16:creationId xmlns:a16="http://schemas.microsoft.com/office/drawing/2014/main" id="{E62D4FF4-7FB6-4FE1-A8BD-764DF773D1D4}"/>
              </a:ext>
            </a:extLst>
          </p:cNvPr>
          <p:cNvSpPr/>
          <p:nvPr/>
        </p:nvSpPr>
        <p:spPr>
          <a:xfrm>
            <a:off x="11429393" y="3634925"/>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78135" y="27033"/>
                  <a:pt x="320170" y="15822"/>
                  <a:pt x="572772" y="0"/>
                </a:cubicBezTo>
                <a:cubicBezTo>
                  <a:pt x="558394" y="102814"/>
                  <a:pt x="564693" y="261176"/>
                  <a:pt x="572772" y="360680"/>
                </a:cubicBezTo>
                <a:cubicBezTo>
                  <a:pt x="401159" y="373454"/>
                  <a:pt x="146733" y="368997"/>
                  <a:pt x="0" y="360680"/>
                </a:cubicBezTo>
                <a:cubicBezTo>
                  <a:pt x="3994" y="243704"/>
                  <a:pt x="5040" y="169659"/>
                  <a:pt x="0" y="0"/>
                </a:cubicBezTo>
                <a:close/>
              </a:path>
              <a:path w="572772" h="360680" stroke="0" extrusionOk="0">
                <a:moveTo>
                  <a:pt x="0" y="0"/>
                </a:moveTo>
                <a:cubicBezTo>
                  <a:pt x="237925" y="-13626"/>
                  <a:pt x="439823" y="13997"/>
                  <a:pt x="572772" y="0"/>
                </a:cubicBezTo>
                <a:cubicBezTo>
                  <a:pt x="563418" y="137228"/>
                  <a:pt x="557065" y="266699"/>
                  <a:pt x="572772" y="360680"/>
                </a:cubicBezTo>
                <a:cubicBezTo>
                  <a:pt x="318149" y="361009"/>
                  <a:pt x="164054" y="360838"/>
                  <a:pt x="0" y="360680"/>
                </a:cubicBezTo>
                <a:cubicBezTo>
                  <a:pt x="14018" y="231285"/>
                  <a:pt x="15455" y="78252"/>
                  <a:pt x="0" y="0"/>
                </a:cubicBezTo>
                <a:close/>
              </a:path>
            </a:pathLst>
          </a:custGeom>
          <a:ln>
            <a:extLst>
              <a:ext uri="{C807C97D-BFC1-408E-A445-0C87EB9F89A2}">
                <ask:lineSketchStyleProps xmlns:ask="http://schemas.microsoft.com/office/drawing/2018/sketchyshapes" sd="403363979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4" name="Rectangle 33">
            <a:extLst>
              <a:ext uri="{FF2B5EF4-FFF2-40B4-BE49-F238E27FC236}">
                <a16:creationId xmlns:a16="http://schemas.microsoft.com/office/drawing/2014/main" id="{DE04D1F8-A903-4D1F-A672-21F291ABC5E3}"/>
              </a:ext>
            </a:extLst>
          </p:cNvPr>
          <p:cNvSpPr/>
          <p:nvPr/>
        </p:nvSpPr>
        <p:spPr>
          <a:xfrm>
            <a:off x="10771533" y="3643180"/>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45610" y="-2024"/>
                  <a:pt x="287298" y="-26444"/>
                  <a:pt x="572772" y="0"/>
                </a:cubicBezTo>
                <a:cubicBezTo>
                  <a:pt x="573381" y="169610"/>
                  <a:pt x="582257" y="197701"/>
                  <a:pt x="572772" y="360680"/>
                </a:cubicBezTo>
                <a:cubicBezTo>
                  <a:pt x="293647" y="351115"/>
                  <a:pt x="153356" y="343992"/>
                  <a:pt x="0" y="360680"/>
                </a:cubicBezTo>
                <a:cubicBezTo>
                  <a:pt x="10526" y="262458"/>
                  <a:pt x="-1673" y="144641"/>
                  <a:pt x="0" y="0"/>
                </a:cubicBezTo>
                <a:close/>
              </a:path>
              <a:path w="572772" h="360680" stroke="0" extrusionOk="0">
                <a:moveTo>
                  <a:pt x="0" y="0"/>
                </a:moveTo>
                <a:cubicBezTo>
                  <a:pt x="118740" y="27168"/>
                  <a:pt x="364103" y="-8633"/>
                  <a:pt x="572772" y="0"/>
                </a:cubicBezTo>
                <a:cubicBezTo>
                  <a:pt x="588263" y="86790"/>
                  <a:pt x="587923" y="248965"/>
                  <a:pt x="572772" y="360680"/>
                </a:cubicBezTo>
                <a:cubicBezTo>
                  <a:pt x="396263" y="336335"/>
                  <a:pt x="176197" y="363792"/>
                  <a:pt x="0" y="360680"/>
                </a:cubicBezTo>
                <a:cubicBezTo>
                  <a:pt x="-658" y="223341"/>
                  <a:pt x="-241" y="173981"/>
                  <a:pt x="0" y="0"/>
                </a:cubicBezTo>
                <a:close/>
              </a:path>
            </a:pathLst>
          </a:custGeom>
          <a:ln>
            <a:extLst>
              <a:ext uri="{C807C97D-BFC1-408E-A445-0C87EB9F89A2}">
                <ask:lineSketchStyleProps xmlns:ask="http://schemas.microsoft.com/office/drawing/2018/sketchyshapes" sd="298260450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5" name="TextBox 34">
            <a:extLst>
              <a:ext uri="{FF2B5EF4-FFF2-40B4-BE49-F238E27FC236}">
                <a16:creationId xmlns:a16="http://schemas.microsoft.com/office/drawing/2014/main" id="{462F77B2-B690-4DE5-9672-46B22AE04D05}"/>
              </a:ext>
            </a:extLst>
          </p:cNvPr>
          <p:cNvSpPr txBox="1"/>
          <p:nvPr/>
        </p:nvSpPr>
        <p:spPr>
          <a:xfrm>
            <a:off x="10797253" y="4762228"/>
            <a:ext cx="1114425" cy="338554"/>
          </a:xfrm>
          <a:custGeom>
            <a:avLst/>
            <a:gdLst>
              <a:gd name="connsiteX0" fmla="*/ 0 w 1114425"/>
              <a:gd name="connsiteY0" fmla="*/ 0 h 338554"/>
              <a:gd name="connsiteX1" fmla="*/ 523780 w 1114425"/>
              <a:gd name="connsiteY1" fmla="*/ 0 h 338554"/>
              <a:gd name="connsiteX2" fmla="*/ 1114425 w 1114425"/>
              <a:gd name="connsiteY2" fmla="*/ 0 h 338554"/>
              <a:gd name="connsiteX3" fmla="*/ 1114425 w 1114425"/>
              <a:gd name="connsiteY3" fmla="*/ 338554 h 338554"/>
              <a:gd name="connsiteX4" fmla="*/ 534924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242071" y="18967"/>
                  <a:pt x="386343" y="-16467"/>
                  <a:pt x="523780" y="0"/>
                </a:cubicBezTo>
                <a:cubicBezTo>
                  <a:pt x="661217" y="16467"/>
                  <a:pt x="819184" y="22022"/>
                  <a:pt x="1114425" y="0"/>
                </a:cubicBezTo>
                <a:cubicBezTo>
                  <a:pt x="1123622" y="139991"/>
                  <a:pt x="1100403" y="220940"/>
                  <a:pt x="1114425" y="338554"/>
                </a:cubicBezTo>
                <a:cubicBezTo>
                  <a:pt x="882620" y="310494"/>
                  <a:pt x="711530" y="366026"/>
                  <a:pt x="534924" y="338554"/>
                </a:cubicBezTo>
                <a:cubicBezTo>
                  <a:pt x="358318" y="311082"/>
                  <a:pt x="164193" y="350125"/>
                  <a:pt x="0" y="338554"/>
                </a:cubicBezTo>
                <a:cubicBezTo>
                  <a:pt x="-10052" y="238838"/>
                  <a:pt x="-4975" y="74247"/>
                  <a:pt x="0" y="0"/>
                </a:cubicBezTo>
                <a:close/>
              </a:path>
              <a:path w="1114425" h="338554" stroke="0" extrusionOk="0">
                <a:moveTo>
                  <a:pt x="0" y="0"/>
                </a:moveTo>
                <a:cubicBezTo>
                  <a:pt x="109673" y="-11530"/>
                  <a:pt x="310944" y="-6761"/>
                  <a:pt x="534924" y="0"/>
                </a:cubicBezTo>
                <a:cubicBezTo>
                  <a:pt x="758904" y="6761"/>
                  <a:pt x="894180" y="-21507"/>
                  <a:pt x="1114425" y="0"/>
                </a:cubicBezTo>
                <a:cubicBezTo>
                  <a:pt x="1103038" y="134201"/>
                  <a:pt x="1128478" y="210729"/>
                  <a:pt x="1114425" y="338554"/>
                </a:cubicBezTo>
                <a:cubicBezTo>
                  <a:pt x="907573" y="334214"/>
                  <a:pt x="697009" y="346842"/>
                  <a:pt x="546068" y="338554"/>
                </a:cubicBezTo>
                <a:cubicBezTo>
                  <a:pt x="395127" y="330266"/>
                  <a:pt x="172428" y="329378"/>
                  <a:pt x="0" y="338554"/>
                </a:cubicBezTo>
                <a:cubicBezTo>
                  <a:pt x="-7623" y="252074"/>
                  <a:pt x="-7433" y="168924"/>
                  <a:pt x="0" y="0"/>
                </a:cubicBezTo>
                <a:close/>
              </a:path>
            </a:pathLst>
          </a:custGeom>
          <a:ln>
            <a:extLst>
              <a:ext uri="{C807C97D-BFC1-408E-A445-0C87EB9F89A2}">
                <ask:lineSketchStyleProps xmlns:ask="http://schemas.microsoft.com/office/drawing/2018/sketchyshapes" sd="72242380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36" name="TextBox 35">
            <a:extLst>
              <a:ext uri="{FF2B5EF4-FFF2-40B4-BE49-F238E27FC236}">
                <a16:creationId xmlns:a16="http://schemas.microsoft.com/office/drawing/2014/main" id="{13A039C1-34E6-4D8E-A70D-B9847F3605B9}"/>
              </a:ext>
            </a:extLst>
          </p:cNvPr>
          <p:cNvSpPr txBox="1"/>
          <p:nvPr/>
        </p:nvSpPr>
        <p:spPr>
          <a:xfrm>
            <a:off x="8123653" y="6488455"/>
            <a:ext cx="1237070" cy="307777"/>
          </a:xfrm>
          <a:custGeom>
            <a:avLst/>
            <a:gdLst>
              <a:gd name="connsiteX0" fmla="*/ 0 w 1237070"/>
              <a:gd name="connsiteY0" fmla="*/ 0 h 307777"/>
              <a:gd name="connsiteX1" fmla="*/ 643276 w 1237070"/>
              <a:gd name="connsiteY1" fmla="*/ 0 h 307777"/>
              <a:gd name="connsiteX2" fmla="*/ 1237070 w 1237070"/>
              <a:gd name="connsiteY2" fmla="*/ 0 h 307777"/>
              <a:gd name="connsiteX3" fmla="*/ 1237070 w 1237070"/>
              <a:gd name="connsiteY3" fmla="*/ 307777 h 307777"/>
              <a:gd name="connsiteX4" fmla="*/ 630906 w 1237070"/>
              <a:gd name="connsiteY4" fmla="*/ 307777 h 307777"/>
              <a:gd name="connsiteX5" fmla="*/ 0 w 1237070"/>
              <a:gd name="connsiteY5" fmla="*/ 307777 h 307777"/>
              <a:gd name="connsiteX6" fmla="*/ 0 w 1237070"/>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070" h="307777" fill="none" extrusionOk="0">
                <a:moveTo>
                  <a:pt x="0" y="0"/>
                </a:moveTo>
                <a:cubicBezTo>
                  <a:pt x="193306" y="-7325"/>
                  <a:pt x="497463" y="-7377"/>
                  <a:pt x="643276" y="0"/>
                </a:cubicBezTo>
                <a:cubicBezTo>
                  <a:pt x="789089" y="7377"/>
                  <a:pt x="1005839" y="7868"/>
                  <a:pt x="1237070" y="0"/>
                </a:cubicBezTo>
                <a:cubicBezTo>
                  <a:pt x="1228516" y="84217"/>
                  <a:pt x="1250036" y="188584"/>
                  <a:pt x="1237070" y="307777"/>
                </a:cubicBezTo>
                <a:cubicBezTo>
                  <a:pt x="973487" y="329428"/>
                  <a:pt x="813472" y="335322"/>
                  <a:pt x="630906" y="307777"/>
                </a:cubicBezTo>
                <a:cubicBezTo>
                  <a:pt x="448340" y="280232"/>
                  <a:pt x="293202" y="305875"/>
                  <a:pt x="0" y="307777"/>
                </a:cubicBezTo>
                <a:cubicBezTo>
                  <a:pt x="10513" y="222656"/>
                  <a:pt x="-12300" y="129610"/>
                  <a:pt x="0" y="0"/>
                </a:cubicBezTo>
                <a:close/>
              </a:path>
              <a:path w="1237070" h="307777" stroke="0" extrusionOk="0">
                <a:moveTo>
                  <a:pt x="0" y="0"/>
                </a:moveTo>
                <a:cubicBezTo>
                  <a:pt x="169527" y="18599"/>
                  <a:pt x="477948" y="-12030"/>
                  <a:pt x="643276" y="0"/>
                </a:cubicBezTo>
                <a:cubicBezTo>
                  <a:pt x="808604" y="12030"/>
                  <a:pt x="994973" y="-9231"/>
                  <a:pt x="1237070" y="0"/>
                </a:cubicBezTo>
                <a:cubicBezTo>
                  <a:pt x="1225470" y="87320"/>
                  <a:pt x="1242419" y="177972"/>
                  <a:pt x="1237070" y="307777"/>
                </a:cubicBezTo>
                <a:cubicBezTo>
                  <a:pt x="1001794" y="285002"/>
                  <a:pt x="811308" y="323300"/>
                  <a:pt x="593794" y="307777"/>
                </a:cubicBezTo>
                <a:cubicBezTo>
                  <a:pt x="376280" y="292254"/>
                  <a:pt x="160417" y="320052"/>
                  <a:pt x="0" y="307777"/>
                </a:cubicBezTo>
                <a:cubicBezTo>
                  <a:pt x="-10106" y="213432"/>
                  <a:pt x="1578" y="102681"/>
                  <a:pt x="0" y="0"/>
                </a:cubicBezTo>
                <a:close/>
              </a:path>
            </a:pathLst>
          </a:custGeom>
          <a:ln>
            <a:extLst>
              <a:ext uri="{C807C97D-BFC1-408E-A445-0C87EB9F89A2}">
                <ask:lineSketchStyleProps xmlns:ask="http://schemas.microsoft.com/office/drawing/2018/sketchyshapes" sd="3429952096">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dirty="0">
                <a:solidFill>
                  <a:schemeClr val="bg2"/>
                </a:solidFill>
              </a:rPr>
              <a:t>vSAN Network</a:t>
            </a:r>
            <a:endParaRPr lang="en-US" sz="1800" dirty="0">
              <a:solidFill>
                <a:schemeClr val="bg2"/>
              </a:solidFill>
            </a:endParaRPr>
          </a:p>
        </p:txBody>
      </p:sp>
      <p:cxnSp>
        <p:nvCxnSpPr>
          <p:cNvPr id="37" name="Straight Arrow Connector 36">
            <a:extLst>
              <a:ext uri="{FF2B5EF4-FFF2-40B4-BE49-F238E27FC236}">
                <a16:creationId xmlns:a16="http://schemas.microsoft.com/office/drawing/2014/main" id="{93BDD6E7-5470-4D2E-AB34-FE2929015BF8}"/>
              </a:ext>
            </a:extLst>
          </p:cNvPr>
          <p:cNvCxnSpPr>
            <a:cxnSpLocks/>
          </p:cNvCxnSpPr>
          <p:nvPr/>
        </p:nvCxnSpPr>
        <p:spPr>
          <a:xfrm>
            <a:off x="5213248" y="6283602"/>
            <a:ext cx="693115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6DC2BE-ADA4-4483-91FF-EE550DBA8E1C}"/>
              </a:ext>
            </a:extLst>
          </p:cNvPr>
          <p:cNvCxnSpPr>
            <a:cxnSpLocks/>
          </p:cNvCxnSpPr>
          <p:nvPr/>
        </p:nvCxnSpPr>
        <p:spPr>
          <a:xfrm flipH="1">
            <a:off x="9502505" y="5779516"/>
            <a:ext cx="1" cy="50408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BB941B7-CD0B-4DC8-A0AE-03F693EE0AAE}"/>
              </a:ext>
            </a:extLst>
          </p:cNvPr>
          <p:cNvCxnSpPr>
            <a:cxnSpLocks/>
          </p:cNvCxnSpPr>
          <p:nvPr/>
        </p:nvCxnSpPr>
        <p:spPr>
          <a:xfrm flipH="1">
            <a:off x="11458119" y="5741973"/>
            <a:ext cx="1" cy="50408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EA4407-3232-4786-9210-217E61622502}"/>
              </a:ext>
            </a:extLst>
          </p:cNvPr>
          <p:cNvCxnSpPr>
            <a:cxnSpLocks/>
          </p:cNvCxnSpPr>
          <p:nvPr/>
        </p:nvCxnSpPr>
        <p:spPr>
          <a:xfrm flipH="1">
            <a:off x="7627221" y="5770872"/>
            <a:ext cx="1" cy="504086"/>
          </a:xfrm>
          <a:prstGeom prst="line">
            <a:avLst/>
          </a:prstGeom>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2188760C-4D32-487C-BC66-B46A9ADA17FC}"/>
              </a:ext>
            </a:extLst>
          </p:cNvPr>
          <p:cNvSpPr/>
          <p:nvPr/>
        </p:nvSpPr>
        <p:spPr>
          <a:xfrm>
            <a:off x="4998936" y="2989908"/>
            <a:ext cx="1543050" cy="2266505"/>
          </a:xfrm>
          <a:custGeom>
            <a:avLst/>
            <a:gdLst>
              <a:gd name="connsiteX0" fmla="*/ 0 w 1543050"/>
              <a:gd name="connsiteY0" fmla="*/ 257180 h 2266505"/>
              <a:gd name="connsiteX1" fmla="*/ 257180 w 1543050"/>
              <a:gd name="connsiteY1" fmla="*/ 0 h 2266505"/>
              <a:gd name="connsiteX2" fmla="*/ 771525 w 1543050"/>
              <a:gd name="connsiteY2" fmla="*/ 0 h 2266505"/>
              <a:gd name="connsiteX3" fmla="*/ 1285870 w 1543050"/>
              <a:gd name="connsiteY3" fmla="*/ 0 h 2266505"/>
              <a:gd name="connsiteX4" fmla="*/ 1543050 w 1543050"/>
              <a:gd name="connsiteY4" fmla="*/ 257180 h 2266505"/>
              <a:gd name="connsiteX5" fmla="*/ 1543050 w 1543050"/>
              <a:gd name="connsiteY5" fmla="*/ 806185 h 2266505"/>
              <a:gd name="connsiteX6" fmla="*/ 1543050 w 1543050"/>
              <a:gd name="connsiteY6" fmla="*/ 1407755 h 2266505"/>
              <a:gd name="connsiteX7" fmla="*/ 1543050 w 1543050"/>
              <a:gd name="connsiteY7" fmla="*/ 2009325 h 2266505"/>
              <a:gd name="connsiteX8" fmla="*/ 1285870 w 1543050"/>
              <a:gd name="connsiteY8" fmla="*/ 2266505 h 2266505"/>
              <a:gd name="connsiteX9" fmla="*/ 781812 w 1543050"/>
              <a:gd name="connsiteY9" fmla="*/ 2266505 h 2266505"/>
              <a:gd name="connsiteX10" fmla="*/ 257180 w 1543050"/>
              <a:gd name="connsiteY10" fmla="*/ 2266505 h 2266505"/>
              <a:gd name="connsiteX11" fmla="*/ 0 w 1543050"/>
              <a:gd name="connsiteY11" fmla="*/ 2009325 h 2266505"/>
              <a:gd name="connsiteX12" fmla="*/ 0 w 1543050"/>
              <a:gd name="connsiteY12" fmla="*/ 1460320 h 2266505"/>
              <a:gd name="connsiteX13" fmla="*/ 0 w 1543050"/>
              <a:gd name="connsiteY13" fmla="*/ 928836 h 2266505"/>
              <a:gd name="connsiteX14" fmla="*/ 0 w 1543050"/>
              <a:gd name="connsiteY14" fmla="*/ 257180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66505" fill="none" extrusionOk="0">
                <a:moveTo>
                  <a:pt x="0" y="257180"/>
                </a:moveTo>
                <a:cubicBezTo>
                  <a:pt x="-18179" y="103988"/>
                  <a:pt x="142646" y="4360"/>
                  <a:pt x="257180" y="0"/>
                </a:cubicBezTo>
                <a:cubicBezTo>
                  <a:pt x="459247" y="-24451"/>
                  <a:pt x="614386" y="-15059"/>
                  <a:pt x="771525" y="0"/>
                </a:cubicBezTo>
                <a:cubicBezTo>
                  <a:pt x="928664" y="15059"/>
                  <a:pt x="1123699" y="-17368"/>
                  <a:pt x="1285870" y="0"/>
                </a:cubicBezTo>
                <a:cubicBezTo>
                  <a:pt x="1429377" y="-23357"/>
                  <a:pt x="1541908" y="109433"/>
                  <a:pt x="1543050" y="257180"/>
                </a:cubicBezTo>
                <a:cubicBezTo>
                  <a:pt x="1544654" y="526893"/>
                  <a:pt x="1519716" y="620943"/>
                  <a:pt x="1543050" y="806185"/>
                </a:cubicBezTo>
                <a:cubicBezTo>
                  <a:pt x="1566384" y="991427"/>
                  <a:pt x="1564853" y="1173934"/>
                  <a:pt x="1543050" y="1407755"/>
                </a:cubicBezTo>
                <a:cubicBezTo>
                  <a:pt x="1521248" y="1641576"/>
                  <a:pt x="1559684" y="1865562"/>
                  <a:pt x="1543050" y="2009325"/>
                </a:cubicBezTo>
                <a:cubicBezTo>
                  <a:pt x="1560914" y="2120728"/>
                  <a:pt x="1406244" y="2273135"/>
                  <a:pt x="1285870" y="2266505"/>
                </a:cubicBezTo>
                <a:cubicBezTo>
                  <a:pt x="1120171" y="2281631"/>
                  <a:pt x="930926" y="2287927"/>
                  <a:pt x="781812" y="2266505"/>
                </a:cubicBezTo>
                <a:cubicBezTo>
                  <a:pt x="632698" y="2245083"/>
                  <a:pt x="500190" y="2273991"/>
                  <a:pt x="257180" y="2266505"/>
                </a:cubicBezTo>
                <a:cubicBezTo>
                  <a:pt x="93605" y="2249802"/>
                  <a:pt x="-2074" y="2130098"/>
                  <a:pt x="0" y="2009325"/>
                </a:cubicBezTo>
                <a:cubicBezTo>
                  <a:pt x="-18421" y="1842202"/>
                  <a:pt x="26243" y="1611377"/>
                  <a:pt x="0" y="1460320"/>
                </a:cubicBezTo>
                <a:cubicBezTo>
                  <a:pt x="-26243" y="1309264"/>
                  <a:pt x="11230" y="1189290"/>
                  <a:pt x="0" y="928836"/>
                </a:cubicBezTo>
                <a:cubicBezTo>
                  <a:pt x="-11230" y="668382"/>
                  <a:pt x="18180" y="511550"/>
                  <a:pt x="0" y="257180"/>
                </a:cubicBezTo>
                <a:close/>
              </a:path>
              <a:path w="1543050" h="2266505" stroke="0" extrusionOk="0">
                <a:moveTo>
                  <a:pt x="0" y="257180"/>
                </a:moveTo>
                <a:cubicBezTo>
                  <a:pt x="-27573" y="93633"/>
                  <a:pt x="111390" y="5135"/>
                  <a:pt x="257180" y="0"/>
                </a:cubicBezTo>
                <a:cubicBezTo>
                  <a:pt x="433346" y="-440"/>
                  <a:pt x="571149" y="1798"/>
                  <a:pt x="771525" y="0"/>
                </a:cubicBezTo>
                <a:cubicBezTo>
                  <a:pt x="971902" y="-1798"/>
                  <a:pt x="1106159" y="-5707"/>
                  <a:pt x="1285870" y="0"/>
                </a:cubicBezTo>
                <a:cubicBezTo>
                  <a:pt x="1457935" y="16710"/>
                  <a:pt x="1536495" y="125757"/>
                  <a:pt x="1543050" y="257180"/>
                </a:cubicBezTo>
                <a:cubicBezTo>
                  <a:pt x="1572759" y="523571"/>
                  <a:pt x="1565775" y="712487"/>
                  <a:pt x="1543050" y="876271"/>
                </a:cubicBezTo>
                <a:cubicBezTo>
                  <a:pt x="1520325" y="1040055"/>
                  <a:pt x="1560050" y="1181328"/>
                  <a:pt x="1543050" y="1477841"/>
                </a:cubicBezTo>
                <a:cubicBezTo>
                  <a:pt x="1526051" y="1774354"/>
                  <a:pt x="1527968" y="1839177"/>
                  <a:pt x="1543050" y="2009325"/>
                </a:cubicBezTo>
                <a:cubicBezTo>
                  <a:pt x="1570840" y="2158249"/>
                  <a:pt x="1452309" y="2280095"/>
                  <a:pt x="1285870" y="2266505"/>
                </a:cubicBezTo>
                <a:cubicBezTo>
                  <a:pt x="1148892" y="2287575"/>
                  <a:pt x="965292" y="2248081"/>
                  <a:pt x="802386" y="2266505"/>
                </a:cubicBezTo>
                <a:cubicBezTo>
                  <a:pt x="639480" y="2284929"/>
                  <a:pt x="449365" y="2258015"/>
                  <a:pt x="257180" y="2266505"/>
                </a:cubicBezTo>
                <a:cubicBezTo>
                  <a:pt x="106303" y="2267864"/>
                  <a:pt x="-19478" y="2136886"/>
                  <a:pt x="0" y="2009325"/>
                </a:cubicBezTo>
                <a:cubicBezTo>
                  <a:pt x="-23329" y="1823528"/>
                  <a:pt x="-727" y="1714612"/>
                  <a:pt x="0" y="1425277"/>
                </a:cubicBezTo>
                <a:cubicBezTo>
                  <a:pt x="727" y="1135942"/>
                  <a:pt x="-15608" y="1019307"/>
                  <a:pt x="0" y="823707"/>
                </a:cubicBezTo>
                <a:cubicBezTo>
                  <a:pt x="15608" y="628107"/>
                  <a:pt x="-1888" y="428389"/>
                  <a:pt x="0" y="257180"/>
                </a:cubicBezTo>
                <a:close/>
              </a:path>
            </a:pathLst>
          </a:custGeom>
          <a:ln>
            <a:headEnd type="none" w="med" len="med"/>
            <a:tailEnd type="none" w="med" len="med"/>
            <a:extLst>
              <a:ext uri="{C807C97D-BFC1-408E-A445-0C87EB9F89A2}">
                <ask:lineSketchStyleProps xmlns:ask="http://schemas.microsoft.com/office/drawing/2018/sketchyshapes" sd="3871938699">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43" name="Picture 42">
            <a:extLst>
              <a:ext uri="{FF2B5EF4-FFF2-40B4-BE49-F238E27FC236}">
                <a16:creationId xmlns:a16="http://schemas.microsoft.com/office/drawing/2014/main" id="{8686088A-5BE7-4630-8E92-854352C73658}"/>
              </a:ext>
            </a:extLst>
          </p:cNvPr>
          <p:cNvPicPr>
            <a:picLocks noChangeAspect="1"/>
          </p:cNvPicPr>
          <p:nvPr/>
        </p:nvPicPr>
        <p:blipFill>
          <a:blip r:embed="rId5"/>
          <a:stretch>
            <a:fillRect/>
          </a:stretch>
        </p:blipFill>
        <p:spPr>
          <a:xfrm>
            <a:off x="5010789" y="5350891"/>
            <a:ext cx="1543050" cy="428625"/>
          </a:xfrm>
          <a:custGeom>
            <a:avLst/>
            <a:gdLst>
              <a:gd name="connsiteX0" fmla="*/ 0 w 1543050"/>
              <a:gd name="connsiteY0" fmla="*/ 0 h 428625"/>
              <a:gd name="connsiteX1" fmla="*/ 498919 w 1543050"/>
              <a:gd name="connsiteY1" fmla="*/ 0 h 428625"/>
              <a:gd name="connsiteX2" fmla="*/ 1013269 w 1543050"/>
              <a:gd name="connsiteY2" fmla="*/ 0 h 428625"/>
              <a:gd name="connsiteX3" fmla="*/ 1543050 w 1543050"/>
              <a:gd name="connsiteY3" fmla="*/ 0 h 428625"/>
              <a:gd name="connsiteX4" fmla="*/ 1543050 w 1543050"/>
              <a:gd name="connsiteY4" fmla="*/ 428625 h 428625"/>
              <a:gd name="connsiteX5" fmla="*/ 1013270 w 1543050"/>
              <a:gd name="connsiteY5" fmla="*/ 428625 h 428625"/>
              <a:gd name="connsiteX6" fmla="*/ 545211 w 1543050"/>
              <a:gd name="connsiteY6" fmla="*/ 428625 h 428625"/>
              <a:gd name="connsiteX7" fmla="*/ 0 w 1543050"/>
              <a:gd name="connsiteY7" fmla="*/ 428625 h 428625"/>
              <a:gd name="connsiteX8" fmla="*/ 0 w 1543050"/>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428625" fill="none" extrusionOk="0">
                <a:moveTo>
                  <a:pt x="0" y="0"/>
                </a:moveTo>
                <a:cubicBezTo>
                  <a:pt x="193648" y="-12561"/>
                  <a:pt x="341666" y="-15643"/>
                  <a:pt x="498919" y="0"/>
                </a:cubicBezTo>
                <a:cubicBezTo>
                  <a:pt x="656172" y="15643"/>
                  <a:pt x="899234" y="-24069"/>
                  <a:pt x="1013269" y="0"/>
                </a:cubicBezTo>
                <a:cubicBezTo>
                  <a:pt x="1127304" y="24069"/>
                  <a:pt x="1325696" y="-19080"/>
                  <a:pt x="1543050" y="0"/>
                </a:cubicBezTo>
                <a:cubicBezTo>
                  <a:pt x="1535185" y="107341"/>
                  <a:pt x="1561294" y="232243"/>
                  <a:pt x="1543050" y="428625"/>
                </a:cubicBezTo>
                <a:cubicBezTo>
                  <a:pt x="1281753" y="451583"/>
                  <a:pt x="1246045" y="450381"/>
                  <a:pt x="1013270" y="428625"/>
                </a:cubicBezTo>
                <a:cubicBezTo>
                  <a:pt x="780495" y="406869"/>
                  <a:pt x="753531" y="425269"/>
                  <a:pt x="545211" y="428625"/>
                </a:cubicBezTo>
                <a:cubicBezTo>
                  <a:pt x="336891" y="431981"/>
                  <a:pt x="272105" y="423275"/>
                  <a:pt x="0" y="428625"/>
                </a:cubicBezTo>
                <a:cubicBezTo>
                  <a:pt x="10282" y="306554"/>
                  <a:pt x="-15154" y="100088"/>
                  <a:pt x="0" y="0"/>
                </a:cubicBezTo>
                <a:close/>
              </a:path>
              <a:path w="1543050" h="428625" stroke="0" extrusionOk="0">
                <a:moveTo>
                  <a:pt x="0" y="0"/>
                </a:moveTo>
                <a:cubicBezTo>
                  <a:pt x="212427" y="3953"/>
                  <a:pt x="376198" y="-14269"/>
                  <a:pt x="514350" y="0"/>
                </a:cubicBezTo>
                <a:cubicBezTo>
                  <a:pt x="652502" y="14269"/>
                  <a:pt x="808990" y="-18793"/>
                  <a:pt x="1028700" y="0"/>
                </a:cubicBezTo>
                <a:cubicBezTo>
                  <a:pt x="1248410" y="18793"/>
                  <a:pt x="1424447" y="-3906"/>
                  <a:pt x="1543050" y="0"/>
                </a:cubicBezTo>
                <a:cubicBezTo>
                  <a:pt x="1552462" y="206730"/>
                  <a:pt x="1563944" y="298935"/>
                  <a:pt x="1543050" y="428625"/>
                </a:cubicBezTo>
                <a:cubicBezTo>
                  <a:pt x="1292041" y="442105"/>
                  <a:pt x="1250199" y="431836"/>
                  <a:pt x="997839" y="428625"/>
                </a:cubicBezTo>
                <a:cubicBezTo>
                  <a:pt x="745479" y="425414"/>
                  <a:pt x="631972" y="408275"/>
                  <a:pt x="483489" y="428625"/>
                </a:cubicBezTo>
                <a:cubicBezTo>
                  <a:pt x="335006" y="448976"/>
                  <a:pt x="168963" y="418374"/>
                  <a:pt x="0" y="428625"/>
                </a:cubicBezTo>
                <a:cubicBezTo>
                  <a:pt x="9292" y="256246"/>
                  <a:pt x="17135" y="185251"/>
                  <a:pt x="0" y="0"/>
                </a:cubicBezTo>
                <a:close/>
              </a:path>
            </a:pathLst>
          </a:custGeom>
          <a:ln>
            <a:solidFill>
              <a:schemeClr val="tx1"/>
            </a:solidFill>
            <a:extLst>
              <a:ext uri="{C807C97D-BFC1-408E-A445-0C87EB9F89A2}">
                <ask:lineSketchStyleProps xmlns:ask="http://schemas.microsoft.com/office/drawing/2018/sketchyshapes" sd="3701273967">
                  <a:prstGeom prst="rect">
                    <a:avLst/>
                  </a:prstGeom>
                  <ask:type>
                    <ask:lineSketchFreehand/>
                  </ask:type>
                </ask:lineSketchStyleProps>
              </a:ext>
            </a:extLst>
          </a:ln>
        </p:spPr>
      </p:pic>
      <p:sp>
        <p:nvSpPr>
          <p:cNvPr id="44" name="Rectangle 43">
            <a:extLst>
              <a:ext uri="{FF2B5EF4-FFF2-40B4-BE49-F238E27FC236}">
                <a16:creationId xmlns:a16="http://schemas.microsoft.com/office/drawing/2014/main" id="{96BCC726-A372-4A42-B2D5-3AEEBB8681D2}"/>
              </a:ext>
            </a:extLst>
          </p:cNvPr>
          <p:cNvSpPr/>
          <p:nvPr/>
        </p:nvSpPr>
        <p:spPr>
          <a:xfrm>
            <a:off x="5484075" y="3148099"/>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77141" y="-5500"/>
                  <a:pt x="300147" y="-1075"/>
                  <a:pt x="572772" y="0"/>
                </a:cubicBezTo>
                <a:cubicBezTo>
                  <a:pt x="580648" y="83389"/>
                  <a:pt x="569662" y="192185"/>
                  <a:pt x="572772" y="360680"/>
                </a:cubicBezTo>
                <a:cubicBezTo>
                  <a:pt x="320126" y="354125"/>
                  <a:pt x="130244" y="388147"/>
                  <a:pt x="0" y="360680"/>
                </a:cubicBezTo>
                <a:cubicBezTo>
                  <a:pt x="-5337" y="230917"/>
                  <a:pt x="8857" y="164964"/>
                  <a:pt x="0" y="0"/>
                </a:cubicBezTo>
                <a:close/>
              </a:path>
              <a:path w="572772" h="360680" stroke="0" extrusionOk="0">
                <a:moveTo>
                  <a:pt x="0" y="0"/>
                </a:moveTo>
                <a:cubicBezTo>
                  <a:pt x="201341" y="11980"/>
                  <a:pt x="405619" y="5350"/>
                  <a:pt x="572772" y="0"/>
                </a:cubicBezTo>
                <a:cubicBezTo>
                  <a:pt x="568075" y="175083"/>
                  <a:pt x="565207" y="213024"/>
                  <a:pt x="572772" y="360680"/>
                </a:cubicBezTo>
                <a:cubicBezTo>
                  <a:pt x="445232" y="365766"/>
                  <a:pt x="131793" y="348549"/>
                  <a:pt x="0" y="360680"/>
                </a:cubicBezTo>
                <a:cubicBezTo>
                  <a:pt x="-10995" y="216108"/>
                  <a:pt x="-546" y="72601"/>
                  <a:pt x="0" y="0"/>
                </a:cubicBezTo>
                <a:close/>
              </a:path>
            </a:pathLst>
          </a:custGeom>
          <a:ln>
            <a:extLst>
              <a:ext uri="{C807C97D-BFC1-408E-A445-0C87EB9F89A2}">
                <ask:lineSketchStyleProps xmlns:ask="http://schemas.microsoft.com/office/drawing/2018/sketchyshapes" sd="177807652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45" name="Rectangle 44">
            <a:extLst>
              <a:ext uri="{FF2B5EF4-FFF2-40B4-BE49-F238E27FC236}">
                <a16:creationId xmlns:a16="http://schemas.microsoft.com/office/drawing/2014/main" id="{76C1F381-7F87-4979-A177-1EFDD0DF59DC}"/>
              </a:ext>
            </a:extLst>
          </p:cNvPr>
          <p:cNvSpPr/>
          <p:nvPr/>
        </p:nvSpPr>
        <p:spPr>
          <a:xfrm>
            <a:off x="5852691" y="4167073"/>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25587" y="25495"/>
                  <a:pt x="414033" y="-23592"/>
                  <a:pt x="572772" y="0"/>
                </a:cubicBezTo>
                <a:cubicBezTo>
                  <a:pt x="571134" y="179576"/>
                  <a:pt x="588558" y="283285"/>
                  <a:pt x="572772" y="360680"/>
                </a:cubicBezTo>
                <a:cubicBezTo>
                  <a:pt x="393963" y="376709"/>
                  <a:pt x="242099" y="336004"/>
                  <a:pt x="0" y="360680"/>
                </a:cubicBezTo>
                <a:cubicBezTo>
                  <a:pt x="11425" y="279820"/>
                  <a:pt x="-10490" y="84093"/>
                  <a:pt x="0" y="0"/>
                </a:cubicBezTo>
                <a:close/>
              </a:path>
              <a:path w="572772" h="360680" stroke="0" extrusionOk="0">
                <a:moveTo>
                  <a:pt x="0" y="0"/>
                </a:moveTo>
                <a:cubicBezTo>
                  <a:pt x="200702" y="-12068"/>
                  <a:pt x="302302" y="-2405"/>
                  <a:pt x="572772" y="0"/>
                </a:cubicBezTo>
                <a:cubicBezTo>
                  <a:pt x="561426" y="112883"/>
                  <a:pt x="556180" y="279913"/>
                  <a:pt x="572772" y="360680"/>
                </a:cubicBezTo>
                <a:cubicBezTo>
                  <a:pt x="323921" y="333823"/>
                  <a:pt x="272946" y="344094"/>
                  <a:pt x="0" y="360680"/>
                </a:cubicBezTo>
                <a:cubicBezTo>
                  <a:pt x="16334" y="228627"/>
                  <a:pt x="5463" y="163149"/>
                  <a:pt x="0" y="0"/>
                </a:cubicBezTo>
                <a:close/>
              </a:path>
            </a:pathLst>
          </a:custGeom>
          <a:ln>
            <a:extLst>
              <a:ext uri="{C807C97D-BFC1-408E-A445-0C87EB9F89A2}">
                <ask:lineSketchStyleProps xmlns:ask="http://schemas.microsoft.com/office/drawing/2018/sketchyshapes" sd="58096749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6" name="Rectangle 45">
            <a:extLst>
              <a:ext uri="{FF2B5EF4-FFF2-40B4-BE49-F238E27FC236}">
                <a16:creationId xmlns:a16="http://schemas.microsoft.com/office/drawing/2014/main" id="{8EE54807-D5BC-484A-A037-9D768F0D8F0C}"/>
              </a:ext>
            </a:extLst>
          </p:cNvPr>
          <p:cNvSpPr/>
          <p:nvPr/>
        </p:nvSpPr>
        <p:spPr>
          <a:xfrm>
            <a:off x="5191972" y="4175328"/>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59370" y="-19755"/>
                  <a:pt x="330347" y="-20793"/>
                  <a:pt x="572772" y="0"/>
                </a:cubicBezTo>
                <a:cubicBezTo>
                  <a:pt x="589932" y="150990"/>
                  <a:pt x="565104" y="191305"/>
                  <a:pt x="572772" y="360680"/>
                </a:cubicBezTo>
                <a:cubicBezTo>
                  <a:pt x="294016" y="361039"/>
                  <a:pt x="240934" y="341353"/>
                  <a:pt x="0" y="360680"/>
                </a:cubicBezTo>
                <a:cubicBezTo>
                  <a:pt x="8408" y="260839"/>
                  <a:pt x="12264" y="91830"/>
                  <a:pt x="0" y="0"/>
                </a:cubicBezTo>
                <a:close/>
              </a:path>
              <a:path w="572772" h="360680" stroke="0" extrusionOk="0">
                <a:moveTo>
                  <a:pt x="0" y="0"/>
                </a:moveTo>
                <a:cubicBezTo>
                  <a:pt x="159693" y="19557"/>
                  <a:pt x="304608" y="5865"/>
                  <a:pt x="572772" y="0"/>
                </a:cubicBezTo>
                <a:cubicBezTo>
                  <a:pt x="589945" y="101657"/>
                  <a:pt x="590159" y="201595"/>
                  <a:pt x="572772" y="360680"/>
                </a:cubicBezTo>
                <a:cubicBezTo>
                  <a:pt x="435190" y="359484"/>
                  <a:pt x="118427" y="387400"/>
                  <a:pt x="0" y="360680"/>
                </a:cubicBezTo>
                <a:cubicBezTo>
                  <a:pt x="5616" y="224299"/>
                  <a:pt x="11717" y="87288"/>
                  <a:pt x="0" y="0"/>
                </a:cubicBezTo>
                <a:close/>
              </a:path>
            </a:pathLst>
          </a:custGeom>
          <a:ln>
            <a:extLst>
              <a:ext uri="{C807C97D-BFC1-408E-A445-0C87EB9F89A2}">
                <ask:lineSketchStyleProps xmlns:ask="http://schemas.microsoft.com/office/drawing/2018/sketchyshapes" sd="27932575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7" name="Rectangle 46">
            <a:extLst>
              <a:ext uri="{FF2B5EF4-FFF2-40B4-BE49-F238E27FC236}">
                <a16:creationId xmlns:a16="http://schemas.microsoft.com/office/drawing/2014/main" id="{D063C557-E4BF-4A48-B055-8F1593692F52}"/>
              </a:ext>
            </a:extLst>
          </p:cNvPr>
          <p:cNvSpPr/>
          <p:nvPr/>
        </p:nvSpPr>
        <p:spPr>
          <a:xfrm>
            <a:off x="5845388" y="3681993"/>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08351" y="-26625"/>
                  <a:pt x="362770" y="16025"/>
                  <a:pt x="572772" y="0"/>
                </a:cubicBezTo>
                <a:cubicBezTo>
                  <a:pt x="580637" y="110119"/>
                  <a:pt x="580233" y="286415"/>
                  <a:pt x="572772" y="360680"/>
                </a:cubicBezTo>
                <a:cubicBezTo>
                  <a:pt x="443843" y="336353"/>
                  <a:pt x="181780" y="381117"/>
                  <a:pt x="0" y="360680"/>
                </a:cubicBezTo>
                <a:cubicBezTo>
                  <a:pt x="-15152" y="281250"/>
                  <a:pt x="14670" y="159443"/>
                  <a:pt x="0" y="0"/>
                </a:cubicBezTo>
                <a:close/>
              </a:path>
              <a:path w="572772" h="360680" stroke="0" extrusionOk="0">
                <a:moveTo>
                  <a:pt x="0" y="0"/>
                </a:moveTo>
                <a:cubicBezTo>
                  <a:pt x="255732" y="-28429"/>
                  <a:pt x="320344" y="5190"/>
                  <a:pt x="572772" y="0"/>
                </a:cubicBezTo>
                <a:cubicBezTo>
                  <a:pt x="567016" y="112538"/>
                  <a:pt x="582451" y="211040"/>
                  <a:pt x="572772" y="360680"/>
                </a:cubicBezTo>
                <a:cubicBezTo>
                  <a:pt x="317650" y="360654"/>
                  <a:pt x="279960" y="350766"/>
                  <a:pt x="0" y="360680"/>
                </a:cubicBezTo>
                <a:cubicBezTo>
                  <a:pt x="-1748" y="216465"/>
                  <a:pt x="-14497" y="123528"/>
                  <a:pt x="0" y="0"/>
                </a:cubicBezTo>
                <a:close/>
              </a:path>
            </a:pathLst>
          </a:custGeom>
          <a:ln>
            <a:extLst>
              <a:ext uri="{C807C97D-BFC1-408E-A445-0C87EB9F89A2}">
                <ask:lineSketchStyleProps xmlns:ask="http://schemas.microsoft.com/office/drawing/2018/sketchyshapes" sd="421546623">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8" name="Rectangle 47">
            <a:extLst>
              <a:ext uri="{FF2B5EF4-FFF2-40B4-BE49-F238E27FC236}">
                <a16:creationId xmlns:a16="http://schemas.microsoft.com/office/drawing/2014/main" id="{D1F21CCF-FF4D-4AEC-8D90-81136C4D8734}"/>
              </a:ext>
            </a:extLst>
          </p:cNvPr>
          <p:cNvSpPr/>
          <p:nvPr/>
        </p:nvSpPr>
        <p:spPr>
          <a:xfrm>
            <a:off x="5187528" y="3690248"/>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28806" y="17962"/>
                  <a:pt x="368485" y="-14827"/>
                  <a:pt x="572772" y="0"/>
                </a:cubicBezTo>
                <a:cubicBezTo>
                  <a:pt x="583641" y="153784"/>
                  <a:pt x="557389" y="285896"/>
                  <a:pt x="572772" y="360680"/>
                </a:cubicBezTo>
                <a:cubicBezTo>
                  <a:pt x="446226" y="376883"/>
                  <a:pt x="122796" y="344861"/>
                  <a:pt x="0" y="360680"/>
                </a:cubicBezTo>
                <a:cubicBezTo>
                  <a:pt x="8425" y="209797"/>
                  <a:pt x="14833" y="157204"/>
                  <a:pt x="0" y="0"/>
                </a:cubicBezTo>
                <a:close/>
              </a:path>
              <a:path w="572772" h="360680" stroke="0" extrusionOk="0">
                <a:moveTo>
                  <a:pt x="0" y="0"/>
                </a:moveTo>
                <a:cubicBezTo>
                  <a:pt x="266922" y="-14894"/>
                  <a:pt x="368079" y="-27200"/>
                  <a:pt x="572772" y="0"/>
                </a:cubicBezTo>
                <a:cubicBezTo>
                  <a:pt x="563879" y="109416"/>
                  <a:pt x="566922" y="276953"/>
                  <a:pt x="572772" y="360680"/>
                </a:cubicBezTo>
                <a:cubicBezTo>
                  <a:pt x="310139" y="338900"/>
                  <a:pt x="198748" y="358785"/>
                  <a:pt x="0" y="360680"/>
                </a:cubicBezTo>
                <a:cubicBezTo>
                  <a:pt x="-598" y="224114"/>
                  <a:pt x="5657" y="145765"/>
                  <a:pt x="0" y="0"/>
                </a:cubicBezTo>
                <a:close/>
              </a:path>
            </a:pathLst>
          </a:custGeom>
          <a:ln>
            <a:extLst>
              <a:ext uri="{C807C97D-BFC1-408E-A445-0C87EB9F89A2}">
                <ask:lineSketchStyleProps xmlns:ask="http://schemas.microsoft.com/office/drawing/2018/sketchyshapes" sd="3789487273">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9" name="TextBox 48">
            <a:extLst>
              <a:ext uri="{FF2B5EF4-FFF2-40B4-BE49-F238E27FC236}">
                <a16:creationId xmlns:a16="http://schemas.microsoft.com/office/drawing/2014/main" id="{6B18F9CC-7E34-4431-84A5-4B906924D976}"/>
              </a:ext>
            </a:extLst>
          </p:cNvPr>
          <p:cNvSpPr txBox="1"/>
          <p:nvPr/>
        </p:nvSpPr>
        <p:spPr>
          <a:xfrm>
            <a:off x="5213248" y="4809296"/>
            <a:ext cx="1114425" cy="338554"/>
          </a:xfrm>
          <a:custGeom>
            <a:avLst/>
            <a:gdLst>
              <a:gd name="connsiteX0" fmla="*/ 0 w 1114425"/>
              <a:gd name="connsiteY0" fmla="*/ 0 h 338554"/>
              <a:gd name="connsiteX1" fmla="*/ 568357 w 1114425"/>
              <a:gd name="connsiteY1" fmla="*/ 0 h 338554"/>
              <a:gd name="connsiteX2" fmla="*/ 1114425 w 1114425"/>
              <a:gd name="connsiteY2" fmla="*/ 0 h 338554"/>
              <a:gd name="connsiteX3" fmla="*/ 1114425 w 1114425"/>
              <a:gd name="connsiteY3" fmla="*/ 338554 h 338554"/>
              <a:gd name="connsiteX4" fmla="*/ 557213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115697" y="-13879"/>
                  <a:pt x="337401" y="-7421"/>
                  <a:pt x="568357" y="0"/>
                </a:cubicBezTo>
                <a:cubicBezTo>
                  <a:pt x="799313" y="7421"/>
                  <a:pt x="872214" y="11437"/>
                  <a:pt x="1114425" y="0"/>
                </a:cubicBezTo>
                <a:cubicBezTo>
                  <a:pt x="1097659" y="159711"/>
                  <a:pt x="1113025" y="221499"/>
                  <a:pt x="1114425" y="338554"/>
                </a:cubicBezTo>
                <a:cubicBezTo>
                  <a:pt x="920522" y="348708"/>
                  <a:pt x="715387" y="355810"/>
                  <a:pt x="557213" y="338554"/>
                </a:cubicBezTo>
                <a:cubicBezTo>
                  <a:pt x="399039" y="321298"/>
                  <a:pt x="154064" y="358005"/>
                  <a:pt x="0" y="338554"/>
                </a:cubicBezTo>
                <a:cubicBezTo>
                  <a:pt x="2635" y="252588"/>
                  <a:pt x="16870" y="81707"/>
                  <a:pt x="0" y="0"/>
                </a:cubicBezTo>
                <a:close/>
              </a:path>
              <a:path w="1114425" h="338554" stroke="0" extrusionOk="0">
                <a:moveTo>
                  <a:pt x="0" y="0"/>
                </a:moveTo>
                <a:cubicBezTo>
                  <a:pt x="278375" y="21769"/>
                  <a:pt x="300195" y="-3561"/>
                  <a:pt x="579501" y="0"/>
                </a:cubicBezTo>
                <a:cubicBezTo>
                  <a:pt x="858807" y="3561"/>
                  <a:pt x="910847" y="-8756"/>
                  <a:pt x="1114425" y="0"/>
                </a:cubicBezTo>
                <a:cubicBezTo>
                  <a:pt x="1118678" y="107234"/>
                  <a:pt x="1101805" y="169305"/>
                  <a:pt x="1114425" y="338554"/>
                </a:cubicBezTo>
                <a:cubicBezTo>
                  <a:pt x="901558" y="331322"/>
                  <a:pt x="677900" y="338532"/>
                  <a:pt x="534924" y="338554"/>
                </a:cubicBezTo>
                <a:cubicBezTo>
                  <a:pt x="391948" y="338576"/>
                  <a:pt x="230589" y="344244"/>
                  <a:pt x="0" y="338554"/>
                </a:cubicBezTo>
                <a:cubicBezTo>
                  <a:pt x="-5929" y="250918"/>
                  <a:pt x="16165" y="129529"/>
                  <a:pt x="0" y="0"/>
                </a:cubicBezTo>
                <a:close/>
              </a:path>
            </a:pathLst>
          </a:custGeom>
          <a:ln>
            <a:extLst>
              <a:ext uri="{C807C97D-BFC1-408E-A445-0C87EB9F89A2}">
                <ask:lineSketchStyleProps xmlns:ask="http://schemas.microsoft.com/office/drawing/2018/sketchyshapes" sd="158847948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50" name="Oval 49">
            <a:extLst>
              <a:ext uri="{FF2B5EF4-FFF2-40B4-BE49-F238E27FC236}">
                <a16:creationId xmlns:a16="http://schemas.microsoft.com/office/drawing/2014/main" id="{CADC59D1-2709-438A-8E18-0AF9732521B6}"/>
              </a:ext>
            </a:extLst>
          </p:cNvPr>
          <p:cNvSpPr/>
          <p:nvPr/>
        </p:nvSpPr>
        <p:spPr>
          <a:xfrm>
            <a:off x="10821380" y="3883033"/>
            <a:ext cx="1230632" cy="415368"/>
          </a:xfrm>
          <a:custGeom>
            <a:avLst/>
            <a:gdLst>
              <a:gd name="connsiteX0" fmla="*/ 0 w 1230632"/>
              <a:gd name="connsiteY0" fmla="*/ 207684 h 415368"/>
              <a:gd name="connsiteX1" fmla="*/ 615316 w 1230632"/>
              <a:gd name="connsiteY1" fmla="*/ 0 h 415368"/>
              <a:gd name="connsiteX2" fmla="*/ 1230632 w 1230632"/>
              <a:gd name="connsiteY2" fmla="*/ 207684 h 415368"/>
              <a:gd name="connsiteX3" fmla="*/ 615316 w 1230632"/>
              <a:gd name="connsiteY3" fmla="*/ 415368 h 415368"/>
              <a:gd name="connsiteX4" fmla="*/ 0 w 1230632"/>
              <a:gd name="connsiteY4" fmla="*/ 207684 h 41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632" h="415368" fill="none" extrusionOk="0">
                <a:moveTo>
                  <a:pt x="0" y="207684"/>
                </a:moveTo>
                <a:cubicBezTo>
                  <a:pt x="66535" y="77490"/>
                  <a:pt x="258405" y="29841"/>
                  <a:pt x="615316" y="0"/>
                </a:cubicBezTo>
                <a:cubicBezTo>
                  <a:pt x="937639" y="2358"/>
                  <a:pt x="1212026" y="86975"/>
                  <a:pt x="1230632" y="207684"/>
                </a:cubicBezTo>
                <a:cubicBezTo>
                  <a:pt x="1208205" y="308166"/>
                  <a:pt x="1005794" y="378413"/>
                  <a:pt x="615316" y="415368"/>
                </a:cubicBezTo>
                <a:cubicBezTo>
                  <a:pt x="260093" y="439297"/>
                  <a:pt x="-12873" y="324118"/>
                  <a:pt x="0" y="207684"/>
                </a:cubicBezTo>
                <a:close/>
              </a:path>
              <a:path w="1230632" h="415368" stroke="0" extrusionOk="0">
                <a:moveTo>
                  <a:pt x="0" y="207684"/>
                </a:moveTo>
                <a:cubicBezTo>
                  <a:pt x="-37131" y="63006"/>
                  <a:pt x="346402" y="-15626"/>
                  <a:pt x="615316" y="0"/>
                </a:cubicBezTo>
                <a:cubicBezTo>
                  <a:pt x="955820" y="4962"/>
                  <a:pt x="1235137" y="77490"/>
                  <a:pt x="1230632" y="207684"/>
                </a:cubicBezTo>
                <a:cubicBezTo>
                  <a:pt x="1251503" y="257652"/>
                  <a:pt x="942918" y="431063"/>
                  <a:pt x="615316" y="415368"/>
                </a:cubicBezTo>
                <a:cubicBezTo>
                  <a:pt x="258723" y="412083"/>
                  <a:pt x="5004" y="347841"/>
                  <a:pt x="0" y="207684"/>
                </a:cubicBezTo>
                <a:close/>
              </a:path>
            </a:pathLst>
          </a:custGeom>
          <a:ln>
            <a:extLst>
              <a:ext uri="{C807C97D-BFC1-408E-A445-0C87EB9F89A2}">
                <ask:lineSketchStyleProps xmlns:ask="http://schemas.microsoft.com/office/drawing/2018/sketchyshapes" sd="2289572061">
                  <a:prstGeom prst="ellipse">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solidFill>
                  <a:schemeClr val="bg2"/>
                </a:solidFill>
              </a:rPr>
              <a:t>Component</a:t>
            </a:r>
            <a:endParaRPr lang="en-US" sz="1800" dirty="0">
              <a:solidFill>
                <a:schemeClr val="bg2"/>
              </a:solidFill>
            </a:endParaRPr>
          </a:p>
        </p:txBody>
      </p:sp>
      <p:cxnSp>
        <p:nvCxnSpPr>
          <p:cNvPr id="51" name="Straight Connector 50">
            <a:extLst>
              <a:ext uri="{FF2B5EF4-FFF2-40B4-BE49-F238E27FC236}">
                <a16:creationId xmlns:a16="http://schemas.microsoft.com/office/drawing/2014/main" id="{D7F19213-6F57-4615-83E5-E367FA81663D}"/>
              </a:ext>
            </a:extLst>
          </p:cNvPr>
          <p:cNvCxnSpPr>
            <a:cxnSpLocks/>
          </p:cNvCxnSpPr>
          <p:nvPr/>
        </p:nvCxnSpPr>
        <p:spPr>
          <a:xfrm flipH="1">
            <a:off x="5782314" y="5770872"/>
            <a:ext cx="1" cy="50408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6952B42-1222-4E3E-97D1-4264348B6BE8}"/>
              </a:ext>
            </a:extLst>
          </p:cNvPr>
          <p:cNvCxnSpPr>
            <a:cxnSpLocks/>
            <a:stCxn id="10" idx="2"/>
            <a:endCxn id="40" idx="0"/>
          </p:cNvCxnSpPr>
          <p:nvPr/>
        </p:nvCxnSpPr>
        <p:spPr>
          <a:xfrm flipH="1">
            <a:off x="5818562" y="1657060"/>
            <a:ext cx="2657921" cy="22891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49FA5D04-0E3B-45E1-8021-4D36C28E3E42}"/>
              </a:ext>
            </a:extLst>
          </p:cNvPr>
          <p:cNvCxnSpPr>
            <a:cxnSpLocks/>
            <a:stCxn id="10" idx="2"/>
            <a:endCxn id="50" idx="0"/>
          </p:cNvCxnSpPr>
          <p:nvPr/>
        </p:nvCxnSpPr>
        <p:spPr>
          <a:xfrm>
            <a:off x="8476483" y="1657060"/>
            <a:ext cx="2960213" cy="22259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58" name="Graphic 57" descr="Clipboard Checked with solid fill">
            <a:extLst>
              <a:ext uri="{FF2B5EF4-FFF2-40B4-BE49-F238E27FC236}">
                <a16:creationId xmlns:a16="http://schemas.microsoft.com/office/drawing/2014/main" id="{9FFC5C39-082E-4327-81CB-B4C17F5852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1083" y="-23602"/>
            <a:ext cx="914400" cy="914400"/>
          </a:xfrm>
          <a:prstGeom prst="rect">
            <a:avLst/>
          </a:prstGeom>
        </p:spPr>
      </p:pic>
      <p:sp>
        <p:nvSpPr>
          <p:cNvPr id="59" name="TextBox 58">
            <a:extLst>
              <a:ext uri="{FF2B5EF4-FFF2-40B4-BE49-F238E27FC236}">
                <a16:creationId xmlns:a16="http://schemas.microsoft.com/office/drawing/2014/main" id="{3B222805-97BC-4934-8B53-7EEFD3D330CA}"/>
              </a:ext>
            </a:extLst>
          </p:cNvPr>
          <p:cNvSpPr txBox="1"/>
          <p:nvPr/>
        </p:nvSpPr>
        <p:spPr>
          <a:xfrm>
            <a:off x="9648805" y="112974"/>
            <a:ext cx="1600053" cy="646331"/>
          </a:xfrm>
          <a:custGeom>
            <a:avLst/>
            <a:gdLst>
              <a:gd name="connsiteX0" fmla="*/ 0 w 1600053"/>
              <a:gd name="connsiteY0" fmla="*/ 0 h 646331"/>
              <a:gd name="connsiteX1" fmla="*/ 517350 w 1600053"/>
              <a:gd name="connsiteY1" fmla="*/ 0 h 646331"/>
              <a:gd name="connsiteX2" fmla="*/ 1034701 w 1600053"/>
              <a:gd name="connsiteY2" fmla="*/ 0 h 646331"/>
              <a:gd name="connsiteX3" fmla="*/ 1600053 w 1600053"/>
              <a:gd name="connsiteY3" fmla="*/ 0 h 646331"/>
              <a:gd name="connsiteX4" fmla="*/ 1600053 w 1600053"/>
              <a:gd name="connsiteY4" fmla="*/ 646331 h 646331"/>
              <a:gd name="connsiteX5" fmla="*/ 1098703 w 1600053"/>
              <a:gd name="connsiteY5" fmla="*/ 646331 h 646331"/>
              <a:gd name="connsiteX6" fmla="*/ 565352 w 1600053"/>
              <a:gd name="connsiteY6" fmla="*/ 646331 h 646331"/>
              <a:gd name="connsiteX7" fmla="*/ 0 w 1600053"/>
              <a:gd name="connsiteY7" fmla="*/ 646331 h 646331"/>
              <a:gd name="connsiteX8" fmla="*/ 0 w 1600053"/>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0053" h="646331" fill="none" extrusionOk="0">
                <a:moveTo>
                  <a:pt x="0" y="0"/>
                </a:moveTo>
                <a:cubicBezTo>
                  <a:pt x="188014" y="-17810"/>
                  <a:pt x="387036" y="-21077"/>
                  <a:pt x="517350" y="0"/>
                </a:cubicBezTo>
                <a:cubicBezTo>
                  <a:pt x="647664" y="21077"/>
                  <a:pt x="776369" y="-13539"/>
                  <a:pt x="1034701" y="0"/>
                </a:cubicBezTo>
                <a:cubicBezTo>
                  <a:pt x="1293033" y="13539"/>
                  <a:pt x="1452437" y="18127"/>
                  <a:pt x="1600053" y="0"/>
                </a:cubicBezTo>
                <a:cubicBezTo>
                  <a:pt x="1624344" y="188711"/>
                  <a:pt x="1601164" y="402538"/>
                  <a:pt x="1600053" y="646331"/>
                </a:cubicBezTo>
                <a:cubicBezTo>
                  <a:pt x="1446397" y="655921"/>
                  <a:pt x="1233003" y="648934"/>
                  <a:pt x="1098703" y="646331"/>
                </a:cubicBezTo>
                <a:cubicBezTo>
                  <a:pt x="964403" y="643729"/>
                  <a:pt x="794157" y="634378"/>
                  <a:pt x="565352" y="646331"/>
                </a:cubicBezTo>
                <a:cubicBezTo>
                  <a:pt x="336547" y="658284"/>
                  <a:pt x="270659" y="649130"/>
                  <a:pt x="0" y="646331"/>
                </a:cubicBezTo>
                <a:cubicBezTo>
                  <a:pt x="-5813" y="444544"/>
                  <a:pt x="-8258" y="129901"/>
                  <a:pt x="0" y="0"/>
                </a:cubicBezTo>
                <a:close/>
              </a:path>
              <a:path w="1600053" h="646331" stroke="0" extrusionOk="0">
                <a:moveTo>
                  <a:pt x="0" y="0"/>
                </a:moveTo>
                <a:cubicBezTo>
                  <a:pt x="139071" y="1587"/>
                  <a:pt x="338347" y="-9452"/>
                  <a:pt x="501350" y="0"/>
                </a:cubicBezTo>
                <a:cubicBezTo>
                  <a:pt x="664353" y="9452"/>
                  <a:pt x="840516" y="2637"/>
                  <a:pt x="986699" y="0"/>
                </a:cubicBezTo>
                <a:cubicBezTo>
                  <a:pt x="1132882" y="-2637"/>
                  <a:pt x="1308264" y="4195"/>
                  <a:pt x="1600053" y="0"/>
                </a:cubicBezTo>
                <a:cubicBezTo>
                  <a:pt x="1630058" y="276272"/>
                  <a:pt x="1612885" y="392833"/>
                  <a:pt x="1600053" y="646331"/>
                </a:cubicBezTo>
                <a:cubicBezTo>
                  <a:pt x="1382768" y="665203"/>
                  <a:pt x="1164357" y="672593"/>
                  <a:pt x="1050701" y="646331"/>
                </a:cubicBezTo>
                <a:cubicBezTo>
                  <a:pt x="937045" y="620069"/>
                  <a:pt x="703958" y="646988"/>
                  <a:pt x="565352" y="646331"/>
                </a:cubicBezTo>
                <a:cubicBezTo>
                  <a:pt x="426746" y="645674"/>
                  <a:pt x="202083" y="622116"/>
                  <a:pt x="0" y="646331"/>
                </a:cubicBezTo>
                <a:cubicBezTo>
                  <a:pt x="-11993" y="377363"/>
                  <a:pt x="18627" y="277078"/>
                  <a:pt x="0" y="0"/>
                </a:cubicBezTo>
                <a:close/>
              </a:path>
            </a:pathLst>
          </a:custGeom>
          <a:ln>
            <a:extLst>
              <a:ext uri="{C807C97D-BFC1-408E-A445-0C87EB9F89A2}">
                <ask:lineSketchStyleProps xmlns:ask="http://schemas.microsoft.com/office/drawing/2018/sketchyshapes" sd="4183152265">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Storage Policy</a:t>
            </a:r>
          </a:p>
          <a:p>
            <a:r>
              <a:rPr lang="en-US" sz="1800" dirty="0">
                <a:solidFill>
                  <a:schemeClr val="bg2"/>
                </a:solidFill>
              </a:rPr>
              <a:t>FTT=1 – RAID 1</a:t>
            </a:r>
            <a:endParaRPr lang="en-US" dirty="0">
              <a:solidFill>
                <a:schemeClr val="bg2"/>
              </a:solidFill>
            </a:endParaRPr>
          </a:p>
        </p:txBody>
      </p:sp>
      <p:sp>
        <p:nvSpPr>
          <p:cNvPr id="40" name="Oval 39">
            <a:extLst>
              <a:ext uri="{FF2B5EF4-FFF2-40B4-BE49-F238E27FC236}">
                <a16:creationId xmlns:a16="http://schemas.microsoft.com/office/drawing/2014/main" id="{429785FD-FDCE-491D-B1F3-5E158477708B}"/>
              </a:ext>
            </a:extLst>
          </p:cNvPr>
          <p:cNvSpPr/>
          <p:nvPr/>
        </p:nvSpPr>
        <p:spPr>
          <a:xfrm>
            <a:off x="5203246" y="3946225"/>
            <a:ext cx="1230632" cy="414258"/>
          </a:xfrm>
          <a:custGeom>
            <a:avLst/>
            <a:gdLst>
              <a:gd name="connsiteX0" fmla="*/ 0 w 1230632"/>
              <a:gd name="connsiteY0" fmla="*/ 207129 h 414258"/>
              <a:gd name="connsiteX1" fmla="*/ 615316 w 1230632"/>
              <a:gd name="connsiteY1" fmla="*/ 0 h 414258"/>
              <a:gd name="connsiteX2" fmla="*/ 1230632 w 1230632"/>
              <a:gd name="connsiteY2" fmla="*/ 207129 h 414258"/>
              <a:gd name="connsiteX3" fmla="*/ 615316 w 1230632"/>
              <a:gd name="connsiteY3" fmla="*/ 414258 h 414258"/>
              <a:gd name="connsiteX4" fmla="*/ 0 w 1230632"/>
              <a:gd name="connsiteY4" fmla="*/ 207129 h 41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632" h="414258" fill="none" extrusionOk="0">
                <a:moveTo>
                  <a:pt x="0" y="207129"/>
                </a:moveTo>
                <a:cubicBezTo>
                  <a:pt x="985" y="73944"/>
                  <a:pt x="302148" y="-54617"/>
                  <a:pt x="615316" y="0"/>
                </a:cubicBezTo>
                <a:cubicBezTo>
                  <a:pt x="941430" y="-5911"/>
                  <a:pt x="1253239" y="99503"/>
                  <a:pt x="1230632" y="207129"/>
                </a:cubicBezTo>
                <a:cubicBezTo>
                  <a:pt x="1291229" y="306815"/>
                  <a:pt x="931130" y="458846"/>
                  <a:pt x="615316" y="414258"/>
                </a:cubicBezTo>
                <a:cubicBezTo>
                  <a:pt x="302007" y="409884"/>
                  <a:pt x="-18981" y="340270"/>
                  <a:pt x="0" y="207129"/>
                </a:cubicBezTo>
                <a:close/>
              </a:path>
              <a:path w="1230632" h="414258" stroke="0" extrusionOk="0">
                <a:moveTo>
                  <a:pt x="0" y="207129"/>
                </a:moveTo>
                <a:cubicBezTo>
                  <a:pt x="22074" y="127694"/>
                  <a:pt x="296113" y="21565"/>
                  <a:pt x="615316" y="0"/>
                </a:cubicBezTo>
                <a:cubicBezTo>
                  <a:pt x="949178" y="-6786"/>
                  <a:pt x="1243220" y="82785"/>
                  <a:pt x="1230632" y="207129"/>
                </a:cubicBezTo>
                <a:cubicBezTo>
                  <a:pt x="1163737" y="334602"/>
                  <a:pt x="920789" y="368055"/>
                  <a:pt x="615316" y="414258"/>
                </a:cubicBezTo>
                <a:cubicBezTo>
                  <a:pt x="269915" y="408002"/>
                  <a:pt x="6660" y="306883"/>
                  <a:pt x="0" y="207129"/>
                </a:cubicBezTo>
                <a:close/>
              </a:path>
            </a:pathLst>
          </a:custGeom>
          <a:ln>
            <a:extLst>
              <a:ext uri="{C807C97D-BFC1-408E-A445-0C87EB9F89A2}">
                <ask:lineSketchStyleProps xmlns:ask="http://schemas.microsoft.com/office/drawing/2018/sketchyshapes" sd="2371233394">
                  <a:prstGeom prst="ellipse">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solidFill>
                  <a:schemeClr val="bg2"/>
                </a:solidFill>
              </a:rPr>
              <a:t>Component</a:t>
            </a:r>
            <a:endParaRPr lang="en-US" sz="1800" dirty="0">
              <a:solidFill>
                <a:schemeClr val="bg2"/>
              </a:solidFill>
            </a:endParaRPr>
          </a:p>
        </p:txBody>
      </p:sp>
      <p:cxnSp>
        <p:nvCxnSpPr>
          <p:cNvPr id="62" name="Straight Arrow Connector 61">
            <a:extLst>
              <a:ext uri="{FF2B5EF4-FFF2-40B4-BE49-F238E27FC236}">
                <a16:creationId xmlns:a16="http://schemas.microsoft.com/office/drawing/2014/main" id="{C0996152-DDD9-4F94-9AE7-A2E4A12E16E1}"/>
              </a:ext>
            </a:extLst>
          </p:cNvPr>
          <p:cNvCxnSpPr>
            <a:cxnSpLocks/>
            <a:stCxn id="10" idx="2"/>
            <a:endCxn id="63" idx="0"/>
          </p:cNvCxnSpPr>
          <p:nvPr/>
        </p:nvCxnSpPr>
        <p:spPr>
          <a:xfrm>
            <a:off x="8476483" y="1657060"/>
            <a:ext cx="1039495" cy="21547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3" name="Oval 62">
            <a:extLst>
              <a:ext uri="{FF2B5EF4-FFF2-40B4-BE49-F238E27FC236}">
                <a16:creationId xmlns:a16="http://schemas.microsoft.com/office/drawing/2014/main" id="{617B2BDE-5C45-4B43-AE7B-35AF0C10516A}"/>
              </a:ext>
            </a:extLst>
          </p:cNvPr>
          <p:cNvSpPr/>
          <p:nvPr/>
        </p:nvSpPr>
        <p:spPr>
          <a:xfrm>
            <a:off x="8900662" y="3811836"/>
            <a:ext cx="1230632" cy="435527"/>
          </a:xfrm>
          <a:custGeom>
            <a:avLst/>
            <a:gdLst>
              <a:gd name="connsiteX0" fmla="*/ 0 w 1230632"/>
              <a:gd name="connsiteY0" fmla="*/ 217764 h 435527"/>
              <a:gd name="connsiteX1" fmla="*/ 615316 w 1230632"/>
              <a:gd name="connsiteY1" fmla="*/ 0 h 435527"/>
              <a:gd name="connsiteX2" fmla="*/ 1230632 w 1230632"/>
              <a:gd name="connsiteY2" fmla="*/ 217764 h 435527"/>
              <a:gd name="connsiteX3" fmla="*/ 615316 w 1230632"/>
              <a:gd name="connsiteY3" fmla="*/ 435528 h 435527"/>
              <a:gd name="connsiteX4" fmla="*/ 0 w 1230632"/>
              <a:gd name="connsiteY4" fmla="*/ 217764 h 435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632" h="435527" fill="none" extrusionOk="0">
                <a:moveTo>
                  <a:pt x="0" y="217764"/>
                </a:moveTo>
                <a:cubicBezTo>
                  <a:pt x="11687" y="93339"/>
                  <a:pt x="229013" y="-17745"/>
                  <a:pt x="615316" y="0"/>
                </a:cubicBezTo>
                <a:cubicBezTo>
                  <a:pt x="951467" y="-15504"/>
                  <a:pt x="1244310" y="99573"/>
                  <a:pt x="1230632" y="217764"/>
                </a:cubicBezTo>
                <a:cubicBezTo>
                  <a:pt x="1240429" y="298744"/>
                  <a:pt x="947459" y="507887"/>
                  <a:pt x="615316" y="435528"/>
                </a:cubicBezTo>
                <a:cubicBezTo>
                  <a:pt x="255365" y="437562"/>
                  <a:pt x="6709" y="322194"/>
                  <a:pt x="0" y="217764"/>
                </a:cubicBezTo>
                <a:close/>
              </a:path>
              <a:path w="1230632" h="435527" stroke="0" extrusionOk="0">
                <a:moveTo>
                  <a:pt x="0" y="217764"/>
                </a:moveTo>
                <a:cubicBezTo>
                  <a:pt x="-45233" y="65837"/>
                  <a:pt x="268344" y="41693"/>
                  <a:pt x="615316" y="0"/>
                </a:cubicBezTo>
                <a:cubicBezTo>
                  <a:pt x="959629" y="-27835"/>
                  <a:pt x="1237057" y="91010"/>
                  <a:pt x="1230632" y="217764"/>
                </a:cubicBezTo>
                <a:cubicBezTo>
                  <a:pt x="1217510" y="334244"/>
                  <a:pt x="991819" y="463399"/>
                  <a:pt x="615316" y="435528"/>
                </a:cubicBezTo>
                <a:cubicBezTo>
                  <a:pt x="276326" y="440077"/>
                  <a:pt x="-2796" y="343205"/>
                  <a:pt x="0" y="217764"/>
                </a:cubicBezTo>
                <a:close/>
              </a:path>
            </a:pathLst>
          </a:custGeom>
          <a:ln>
            <a:extLst>
              <a:ext uri="{C807C97D-BFC1-408E-A445-0C87EB9F89A2}">
                <ask:lineSketchStyleProps xmlns:ask="http://schemas.microsoft.com/office/drawing/2018/sketchyshapes" sd="4251183783">
                  <a:prstGeom prst="ellipse">
                    <a:avLst/>
                  </a:prstGeom>
                  <ask:type>
                    <ask:lineSketchFreehand/>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solidFill>
                  <a:schemeClr val="bg2"/>
                </a:solidFill>
              </a:rPr>
              <a:t>Witness</a:t>
            </a:r>
            <a:endParaRPr lang="en-US" sz="1800" dirty="0">
              <a:solidFill>
                <a:schemeClr val="bg2"/>
              </a:solidFill>
            </a:endParaRPr>
          </a:p>
        </p:txBody>
      </p:sp>
    </p:spTree>
    <p:extLst>
      <p:ext uri="{BB962C8B-B14F-4D97-AF65-F5344CB8AC3E}">
        <p14:creationId xmlns:p14="http://schemas.microsoft.com/office/powerpoint/2010/main" val="1778201948"/>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1153A3-39AD-4661-9AA4-30536D7CDED9}"/>
              </a:ext>
            </a:extLst>
          </p:cNvPr>
          <p:cNvSpPr>
            <a:spLocks noGrp="1"/>
          </p:cNvSpPr>
          <p:nvPr>
            <p:ph type="title"/>
          </p:nvPr>
        </p:nvSpPr>
        <p:spPr>
          <a:xfrm>
            <a:off x="1412250" y="-259359"/>
            <a:ext cx="10272000" cy="914400"/>
          </a:xfrm>
        </p:spPr>
        <p:txBody>
          <a:bodyPr anchor="b">
            <a:normAutofit/>
          </a:bodyPr>
          <a:lstStyle/>
          <a:p>
            <a:r>
              <a:rPr lang="en-US" b="0" dirty="0"/>
              <a:t>Planning, Design &amp; Deployment</a:t>
            </a:r>
          </a:p>
        </p:txBody>
      </p:sp>
      <p:sp>
        <p:nvSpPr>
          <p:cNvPr id="12" name="Date Placeholder 3">
            <a:extLst>
              <a:ext uri="{FF2B5EF4-FFF2-40B4-BE49-F238E27FC236}">
                <a16:creationId xmlns:a16="http://schemas.microsoft.com/office/drawing/2014/main" id="{9E14DB2A-DC38-4EF0-87A1-55D06B381C16}"/>
              </a:ext>
            </a:extLst>
          </p:cNvPr>
          <p:cNvSpPr>
            <a:spLocks noGrp="1"/>
          </p:cNvSpPr>
          <p:nvPr>
            <p:ph type="dt" sz="half" idx="10"/>
          </p:nvPr>
        </p:nvSpPr>
        <p:spPr>
          <a:xfrm>
            <a:off x="0" y="6618000"/>
            <a:ext cx="240000" cy="240000"/>
          </a:xfrm>
        </p:spPr>
        <p:txBody>
          <a:bodyPr/>
          <a:lstStyle/>
          <a:p>
            <a:pPr>
              <a:spcAft>
                <a:spcPts val="600"/>
              </a:spcAft>
            </a:pPr>
            <a:r>
              <a:rPr lang="en-US" noProof="0"/>
              <a:t>Date</a:t>
            </a:r>
          </a:p>
        </p:txBody>
      </p:sp>
      <p:sp>
        <p:nvSpPr>
          <p:cNvPr id="14" name="Footer Placeholder 4">
            <a:extLst>
              <a:ext uri="{FF2B5EF4-FFF2-40B4-BE49-F238E27FC236}">
                <a16:creationId xmlns:a16="http://schemas.microsoft.com/office/drawing/2014/main" id="{F69D02DD-058F-4E60-A87E-102852251D56}"/>
              </a:ext>
            </a:extLst>
          </p:cNvPr>
          <p:cNvSpPr>
            <a:spLocks noGrp="1"/>
          </p:cNvSpPr>
          <p:nvPr>
            <p:ph type="ftr" sz="quarter" idx="11"/>
          </p:nvPr>
        </p:nvSpPr>
        <p:spPr>
          <a:xfrm>
            <a:off x="0" y="6618000"/>
            <a:ext cx="240000" cy="240000"/>
          </a:xfrm>
        </p:spPr>
        <p:txBody>
          <a:bodyPr/>
          <a:lstStyle/>
          <a:p>
            <a:pPr>
              <a:spcAft>
                <a:spcPts val="600"/>
              </a:spcAft>
            </a:pPr>
            <a:r>
              <a:rPr lang="en-US" noProof="0"/>
              <a:t>Footer can be personalized as follow: Insert / Header and footer</a:t>
            </a:r>
          </a:p>
        </p:txBody>
      </p:sp>
      <p:sp>
        <p:nvSpPr>
          <p:cNvPr id="16" name="Slide Number Placeholder 5">
            <a:extLst>
              <a:ext uri="{FF2B5EF4-FFF2-40B4-BE49-F238E27FC236}">
                <a16:creationId xmlns:a16="http://schemas.microsoft.com/office/drawing/2014/main" id="{D318DAE7-07FD-456D-AC2E-DDF32077910C}"/>
              </a:ext>
            </a:extLst>
          </p:cNvPr>
          <p:cNvSpPr>
            <a:spLocks noGrp="1"/>
          </p:cNvSpPr>
          <p:nvPr>
            <p:ph type="sldNum" sz="quarter" idx="12"/>
          </p:nvPr>
        </p:nvSpPr>
        <p:spPr>
          <a:xfrm>
            <a:off x="10176454" y="6276118"/>
            <a:ext cx="1774025" cy="384041"/>
          </a:xfrm>
        </p:spPr>
        <p:txBody>
          <a:bodyPr/>
          <a:lstStyle/>
          <a:p>
            <a:pPr>
              <a:spcAft>
                <a:spcPts val="600"/>
              </a:spcAft>
            </a:pPr>
            <a:fld id="{733122C9-A0B9-462F-8757-0847AD287B63}" type="slidenum">
              <a:rPr lang="en-US" noProof="0" smtClean="0"/>
              <a:pPr>
                <a:spcAft>
                  <a:spcPts val="600"/>
                </a:spcAft>
              </a:pPr>
              <a:t>16</a:t>
            </a:fld>
            <a:endParaRPr lang="en-US" noProof="0"/>
          </a:p>
        </p:txBody>
      </p:sp>
      <p:graphicFrame>
        <p:nvGraphicFramePr>
          <p:cNvPr id="8" name="Content Placeholder 5">
            <a:extLst>
              <a:ext uri="{FF2B5EF4-FFF2-40B4-BE49-F238E27FC236}">
                <a16:creationId xmlns:a16="http://schemas.microsoft.com/office/drawing/2014/main" id="{695335C4-97FE-4F13-B3EF-E1122030581A}"/>
              </a:ext>
            </a:extLst>
          </p:cNvPr>
          <p:cNvGraphicFramePr>
            <a:graphicFrameLocks noGrp="1"/>
          </p:cNvGraphicFramePr>
          <p:nvPr>
            <p:ph idx="1"/>
          </p:nvPr>
        </p:nvGraphicFramePr>
        <p:xfrm>
          <a:off x="960000" y="1698215"/>
          <a:ext cx="10272000" cy="4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33101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022AFA93-1271-4C65-AC9C-695677FE1E0F}"/>
              </a:ext>
            </a:extLst>
          </p:cNvPr>
          <p:cNvGraphicFramePr>
            <a:graphicFrameLocks noGrp="1"/>
          </p:cNvGraphicFramePr>
          <p:nvPr>
            <p:ph idx="13"/>
          </p:nvPr>
        </p:nvGraphicFramePr>
        <p:xfrm>
          <a:off x="6096000" y="1712822"/>
          <a:ext cx="4872037" cy="3808221"/>
        </p:xfrm>
        <a:graphic>
          <a:graphicData uri="http://schemas.openxmlformats.org/drawingml/2006/table">
            <a:tbl>
              <a:tblPr firstRow="1" bandRow="1">
                <a:tableStyleId>{5C22544A-7EE6-4342-B048-85BDC9FD1C3A}</a:tableStyleId>
              </a:tblPr>
              <a:tblGrid>
                <a:gridCol w="4872037">
                  <a:extLst>
                    <a:ext uri="{9D8B030D-6E8A-4147-A177-3AD203B41FA5}">
                      <a16:colId xmlns:a16="http://schemas.microsoft.com/office/drawing/2014/main" val="1749972060"/>
                    </a:ext>
                  </a:extLst>
                </a:gridCol>
              </a:tblGrid>
              <a:tr h="573178">
                <a:tc>
                  <a:txBody>
                    <a:bodyPr/>
                    <a:lstStyle/>
                    <a:p>
                      <a:r>
                        <a:rPr lang="en-US" sz="1800" dirty="0"/>
                        <a:t>Minimum Node requirements</a:t>
                      </a:r>
                    </a:p>
                  </a:txBody>
                  <a:tcPr/>
                </a:tc>
                <a:extLst>
                  <a:ext uri="{0D108BD9-81ED-4DB2-BD59-A6C34878D82A}">
                    <a16:rowId xmlns:a16="http://schemas.microsoft.com/office/drawing/2014/main" val="3306182136"/>
                  </a:ext>
                </a:extLst>
              </a:tr>
              <a:tr h="509451">
                <a:tc>
                  <a:txBody>
                    <a:bodyPr/>
                    <a:lstStyle/>
                    <a:p>
                      <a:r>
                        <a:rPr lang="en-US" sz="1800" dirty="0"/>
                        <a:t>1 SSD for caching</a:t>
                      </a:r>
                    </a:p>
                  </a:txBody>
                  <a:tcPr/>
                </a:tc>
                <a:extLst>
                  <a:ext uri="{0D108BD9-81ED-4DB2-BD59-A6C34878D82A}">
                    <a16:rowId xmlns:a16="http://schemas.microsoft.com/office/drawing/2014/main" val="2754720872"/>
                  </a:ext>
                </a:extLst>
              </a:tr>
              <a:tr h="522514">
                <a:tc>
                  <a:txBody>
                    <a:bodyPr/>
                    <a:lstStyle/>
                    <a:p>
                      <a:r>
                        <a:rPr lang="en-US" sz="1800" dirty="0"/>
                        <a:t>1 SSD for capacity (or HDD for hybrid mode)</a:t>
                      </a:r>
                    </a:p>
                  </a:txBody>
                  <a:tcPr/>
                </a:tc>
                <a:extLst>
                  <a:ext uri="{0D108BD9-81ED-4DB2-BD59-A6C34878D82A}">
                    <a16:rowId xmlns:a16="http://schemas.microsoft.com/office/drawing/2014/main" val="2300151107"/>
                  </a:ext>
                </a:extLst>
              </a:tr>
              <a:tr h="548640">
                <a:tc>
                  <a:txBody>
                    <a:bodyPr/>
                    <a:lstStyle/>
                    <a:p>
                      <a:r>
                        <a:rPr lang="en-US" sz="1800"/>
                        <a:t>1 GbE dedicated for hybrid</a:t>
                      </a:r>
                      <a:endParaRPr lang="en-US" sz="1800" dirty="0"/>
                    </a:p>
                  </a:txBody>
                  <a:tcPr/>
                </a:tc>
                <a:extLst>
                  <a:ext uri="{0D108BD9-81ED-4DB2-BD59-A6C34878D82A}">
                    <a16:rowId xmlns:a16="http://schemas.microsoft.com/office/drawing/2014/main" val="2068169794"/>
                  </a:ext>
                </a:extLst>
              </a:tr>
              <a:tr h="744583">
                <a:tc>
                  <a:txBody>
                    <a:bodyPr/>
                    <a:lstStyle/>
                    <a:p>
                      <a:r>
                        <a:rPr lang="en-US" sz="1800" dirty="0"/>
                        <a:t>RAID controller must work in passthrough or RAID 0 mode</a:t>
                      </a:r>
                    </a:p>
                  </a:txBody>
                  <a:tcPr/>
                </a:tc>
                <a:extLst>
                  <a:ext uri="{0D108BD9-81ED-4DB2-BD59-A6C34878D82A}">
                    <a16:rowId xmlns:a16="http://schemas.microsoft.com/office/drawing/2014/main" val="4519527"/>
                  </a:ext>
                </a:extLst>
              </a:tr>
              <a:tr h="909855">
                <a:tc>
                  <a:txBody>
                    <a:bodyPr/>
                    <a:lstStyle/>
                    <a:p>
                      <a:r>
                        <a:rPr lang="en-US" sz="1800" dirty="0"/>
                        <a:t>Memory requirements might differ depending on the workload needs</a:t>
                      </a:r>
                    </a:p>
                  </a:txBody>
                  <a:tcPr/>
                </a:tc>
                <a:extLst>
                  <a:ext uri="{0D108BD9-81ED-4DB2-BD59-A6C34878D82A}">
                    <a16:rowId xmlns:a16="http://schemas.microsoft.com/office/drawing/2014/main" val="2917025317"/>
                  </a:ext>
                </a:extLst>
              </a:tr>
            </a:tbl>
          </a:graphicData>
        </a:graphic>
      </p:graphicFrame>
      <p:sp>
        <p:nvSpPr>
          <p:cNvPr id="12" name="Content Placeholder 11">
            <a:extLst>
              <a:ext uri="{FF2B5EF4-FFF2-40B4-BE49-F238E27FC236}">
                <a16:creationId xmlns:a16="http://schemas.microsoft.com/office/drawing/2014/main" id="{B7DDEF50-2C36-4219-B14C-93EB2195F62A}"/>
              </a:ext>
            </a:extLst>
          </p:cNvPr>
          <p:cNvSpPr>
            <a:spLocks noGrp="1"/>
          </p:cNvSpPr>
          <p:nvPr>
            <p:ph idx="14"/>
          </p:nvPr>
        </p:nvSpPr>
        <p:spPr>
          <a:xfrm>
            <a:off x="1223963" y="2156308"/>
            <a:ext cx="4872133" cy="1272692"/>
          </a:xfrm>
          <a:custGeom>
            <a:avLst/>
            <a:gdLst>
              <a:gd name="connsiteX0" fmla="*/ 0 w 4872133"/>
              <a:gd name="connsiteY0" fmla="*/ 0 h 1272692"/>
              <a:gd name="connsiteX1" fmla="*/ 4872133 w 4872133"/>
              <a:gd name="connsiteY1" fmla="*/ 0 h 1272692"/>
              <a:gd name="connsiteX2" fmla="*/ 4872133 w 4872133"/>
              <a:gd name="connsiteY2" fmla="*/ 1272692 h 1272692"/>
              <a:gd name="connsiteX3" fmla="*/ 0 w 4872133"/>
              <a:gd name="connsiteY3" fmla="*/ 1272692 h 1272692"/>
              <a:gd name="connsiteX4" fmla="*/ 0 w 4872133"/>
              <a:gd name="connsiteY4" fmla="*/ 0 h 127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133" h="1272692" fill="none" extrusionOk="0">
                <a:moveTo>
                  <a:pt x="0" y="0"/>
                </a:moveTo>
                <a:cubicBezTo>
                  <a:pt x="2399741" y="146114"/>
                  <a:pt x="3025667" y="60682"/>
                  <a:pt x="4872133" y="0"/>
                </a:cubicBezTo>
                <a:cubicBezTo>
                  <a:pt x="4809674" y="519028"/>
                  <a:pt x="4762971" y="1128390"/>
                  <a:pt x="4872133" y="1272692"/>
                </a:cubicBezTo>
                <a:cubicBezTo>
                  <a:pt x="3918526" y="1370322"/>
                  <a:pt x="1627488" y="1217386"/>
                  <a:pt x="0" y="1272692"/>
                </a:cubicBezTo>
                <a:cubicBezTo>
                  <a:pt x="70646" y="828376"/>
                  <a:pt x="-40978" y="257281"/>
                  <a:pt x="0" y="0"/>
                </a:cubicBezTo>
                <a:close/>
              </a:path>
              <a:path w="4872133" h="1272692" stroke="0" extrusionOk="0">
                <a:moveTo>
                  <a:pt x="0" y="0"/>
                </a:moveTo>
                <a:cubicBezTo>
                  <a:pt x="1393791" y="92752"/>
                  <a:pt x="2604197" y="-97141"/>
                  <a:pt x="4872133" y="0"/>
                </a:cubicBezTo>
                <a:cubicBezTo>
                  <a:pt x="4772033" y="416895"/>
                  <a:pt x="4942865" y="1068816"/>
                  <a:pt x="4872133" y="1272692"/>
                </a:cubicBezTo>
                <a:cubicBezTo>
                  <a:pt x="2796053" y="1428078"/>
                  <a:pt x="1009870" y="1428303"/>
                  <a:pt x="0" y="1272692"/>
                </a:cubicBezTo>
                <a:cubicBezTo>
                  <a:pt x="20759" y="972058"/>
                  <a:pt x="-77898" y="339097"/>
                  <a:pt x="0" y="0"/>
                </a:cubicBezTo>
                <a:close/>
              </a:path>
            </a:pathLst>
          </a:custGeom>
          <a:ln w="19050">
            <a:solidFill>
              <a:schemeClr val="accent1"/>
            </a:solidFill>
            <a:prstDash val="dash"/>
            <a:extLst>
              <a:ext uri="{C807C97D-BFC1-408E-A445-0C87EB9F89A2}">
                <ask:lineSketchStyleProps xmlns:ask="http://schemas.microsoft.com/office/drawing/2018/sketchyshapes" sd="3181842187">
                  <ask:type>
                    <ask:lineSketchCurved/>
                  </ask:type>
                </ask:lineSketchStyleProps>
              </a:ext>
            </a:extLst>
          </a:ln>
        </p:spPr>
        <p:txBody>
          <a:bodyPr anchor="ctr">
            <a:normAutofit/>
          </a:bodyPr>
          <a:lstStyle/>
          <a:p>
            <a:pPr marL="0" indent="0">
              <a:buNone/>
            </a:pPr>
            <a:r>
              <a:rPr lang="en-US" sz="2400" dirty="0">
                <a:solidFill>
                  <a:schemeClr val="tx1"/>
                </a:solidFill>
              </a:rPr>
              <a:t>Compatible server should be listed in VMware hardware compatibility guide</a:t>
            </a:r>
          </a:p>
        </p:txBody>
      </p:sp>
      <p:sp>
        <p:nvSpPr>
          <p:cNvPr id="11" name="Title 10">
            <a:extLst>
              <a:ext uri="{FF2B5EF4-FFF2-40B4-BE49-F238E27FC236}">
                <a16:creationId xmlns:a16="http://schemas.microsoft.com/office/drawing/2014/main" id="{427D84B3-C1F8-45D0-B356-A17DE849B18C}"/>
              </a:ext>
            </a:extLst>
          </p:cNvPr>
          <p:cNvSpPr>
            <a:spLocks noGrp="1"/>
          </p:cNvSpPr>
          <p:nvPr>
            <p:ph type="title"/>
          </p:nvPr>
        </p:nvSpPr>
        <p:spPr>
          <a:xfrm>
            <a:off x="1323975" y="-101599"/>
            <a:ext cx="10515600" cy="998162"/>
          </a:xfrm>
        </p:spPr>
        <p:txBody>
          <a:bodyPr/>
          <a:lstStyle/>
          <a:p>
            <a:r>
              <a:rPr lang="en-US" dirty="0"/>
              <a:t>Node requirements</a:t>
            </a:r>
          </a:p>
        </p:txBody>
      </p:sp>
    </p:spTree>
    <p:extLst>
      <p:ext uri="{BB962C8B-B14F-4D97-AF65-F5344CB8AC3E}">
        <p14:creationId xmlns:p14="http://schemas.microsoft.com/office/powerpoint/2010/main" val="49773403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75F0D3-AC80-47ED-88FB-718503CD1A00}"/>
              </a:ext>
            </a:extLst>
          </p:cNvPr>
          <p:cNvSpPr>
            <a:spLocks noGrp="1"/>
          </p:cNvSpPr>
          <p:nvPr>
            <p:ph type="title"/>
          </p:nvPr>
        </p:nvSpPr>
        <p:spPr/>
        <p:txBody>
          <a:bodyPr>
            <a:normAutofit fontScale="90000"/>
          </a:bodyPr>
          <a:lstStyle/>
          <a:p>
            <a:r>
              <a:rPr lang="en-US" dirty="0"/>
              <a:t>CPU, Memory &amp; Network Requirements to consider</a:t>
            </a:r>
          </a:p>
        </p:txBody>
      </p:sp>
      <p:pic>
        <p:nvPicPr>
          <p:cNvPr id="10" name="Content Placeholder 9" descr="Diagram&#10;&#10;Description automatically generated">
            <a:extLst>
              <a:ext uri="{FF2B5EF4-FFF2-40B4-BE49-F238E27FC236}">
                <a16:creationId xmlns:a16="http://schemas.microsoft.com/office/drawing/2014/main" id="{387632F2-C199-40F9-BE4B-C167EC4F8F06}"/>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8946160" y="4069387"/>
            <a:ext cx="2640829" cy="2310725"/>
          </a:xfrm>
        </p:spPr>
      </p:pic>
      <p:sp>
        <p:nvSpPr>
          <p:cNvPr id="6" name="Content Placeholder 5">
            <a:extLst>
              <a:ext uri="{FF2B5EF4-FFF2-40B4-BE49-F238E27FC236}">
                <a16:creationId xmlns:a16="http://schemas.microsoft.com/office/drawing/2014/main" id="{121D6D45-3F64-4567-BA41-2176234798B6}"/>
              </a:ext>
            </a:extLst>
          </p:cNvPr>
          <p:cNvSpPr>
            <a:spLocks noGrp="1"/>
          </p:cNvSpPr>
          <p:nvPr>
            <p:ph idx="14"/>
          </p:nvPr>
        </p:nvSpPr>
        <p:spPr>
          <a:xfrm>
            <a:off x="838200" y="1376620"/>
            <a:ext cx="3301561" cy="3784104"/>
          </a:xfrm>
          <a:custGeom>
            <a:avLst/>
            <a:gdLst>
              <a:gd name="connsiteX0" fmla="*/ 0 w 3301561"/>
              <a:gd name="connsiteY0" fmla="*/ 0 h 3784104"/>
              <a:gd name="connsiteX1" fmla="*/ 3301561 w 3301561"/>
              <a:gd name="connsiteY1" fmla="*/ 0 h 3784104"/>
              <a:gd name="connsiteX2" fmla="*/ 3301561 w 3301561"/>
              <a:gd name="connsiteY2" fmla="*/ 3784104 h 3784104"/>
              <a:gd name="connsiteX3" fmla="*/ 0 w 3301561"/>
              <a:gd name="connsiteY3" fmla="*/ 3784104 h 3784104"/>
              <a:gd name="connsiteX4" fmla="*/ 0 w 3301561"/>
              <a:gd name="connsiteY4" fmla="*/ 0 h 378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561" h="3784104" fill="none" extrusionOk="0">
                <a:moveTo>
                  <a:pt x="0" y="0"/>
                </a:moveTo>
                <a:cubicBezTo>
                  <a:pt x="442328" y="2409"/>
                  <a:pt x="1753831" y="12482"/>
                  <a:pt x="3301561" y="0"/>
                </a:cubicBezTo>
                <a:cubicBezTo>
                  <a:pt x="3165477" y="1369705"/>
                  <a:pt x="3210453" y="2728489"/>
                  <a:pt x="3301561" y="3784104"/>
                </a:cubicBezTo>
                <a:cubicBezTo>
                  <a:pt x="1895534" y="3921187"/>
                  <a:pt x="1169980" y="3630960"/>
                  <a:pt x="0" y="3784104"/>
                </a:cubicBezTo>
                <a:cubicBezTo>
                  <a:pt x="-164380" y="2800127"/>
                  <a:pt x="147214" y="502448"/>
                  <a:pt x="0" y="0"/>
                </a:cubicBezTo>
                <a:close/>
              </a:path>
              <a:path w="3301561" h="3784104" stroke="0" extrusionOk="0">
                <a:moveTo>
                  <a:pt x="0" y="0"/>
                </a:moveTo>
                <a:cubicBezTo>
                  <a:pt x="990444" y="97190"/>
                  <a:pt x="2103923" y="-114901"/>
                  <a:pt x="3301561" y="0"/>
                </a:cubicBezTo>
                <a:cubicBezTo>
                  <a:pt x="3429623" y="380059"/>
                  <a:pt x="3211714" y="2651646"/>
                  <a:pt x="3301561" y="3784104"/>
                </a:cubicBezTo>
                <a:cubicBezTo>
                  <a:pt x="2507497" y="3917336"/>
                  <a:pt x="1507228" y="3863776"/>
                  <a:pt x="0" y="3784104"/>
                </a:cubicBezTo>
                <a:cubicBezTo>
                  <a:pt x="-95259" y="2432388"/>
                  <a:pt x="10406" y="1352022"/>
                  <a:pt x="0" y="0"/>
                </a:cubicBezTo>
                <a:close/>
              </a:path>
            </a:pathLst>
          </a:custGeom>
          <a:ln w="19050">
            <a:solidFill>
              <a:schemeClr val="accent1"/>
            </a:solidFill>
            <a:prstDash val="dash"/>
            <a:extLst>
              <a:ext uri="{C807C97D-BFC1-408E-A445-0C87EB9F89A2}">
                <ask:lineSketchStyleProps xmlns:ask="http://schemas.microsoft.com/office/drawing/2018/sketchyshapes" sd="4266942263">
                  <ask:type>
                    <ask:lineSketchCurved/>
                  </ask:type>
                </ask:lineSketchStyleProps>
              </a:ext>
            </a:extLst>
          </a:ln>
        </p:spPr>
        <p:txBody>
          <a:bodyPr/>
          <a:lstStyle/>
          <a:p>
            <a:r>
              <a:rPr lang="en-US" dirty="0"/>
              <a:t>Number of virtual CPUs required for virtual machines (VMs)</a:t>
            </a:r>
          </a:p>
          <a:p>
            <a:r>
              <a:rPr lang="en-US" dirty="0"/>
              <a:t>Virtual CPU to physical CPU core ratio</a:t>
            </a:r>
          </a:p>
          <a:p>
            <a:r>
              <a:rPr lang="en-US" dirty="0"/>
              <a:t>Cores per socket</a:t>
            </a:r>
          </a:p>
          <a:p>
            <a:r>
              <a:rPr lang="en-US" dirty="0"/>
              <a:t>Sockets per host</a:t>
            </a:r>
          </a:p>
          <a:p>
            <a:r>
              <a:rPr lang="en-US" dirty="0"/>
              <a:t>ESXi hypervisor CPU overhead</a:t>
            </a:r>
          </a:p>
          <a:p>
            <a:r>
              <a:rPr lang="en-US" dirty="0"/>
              <a:t>vSAN operational overhead (10%)</a:t>
            </a:r>
          </a:p>
        </p:txBody>
      </p:sp>
      <p:sp>
        <p:nvSpPr>
          <p:cNvPr id="11" name="Content Placeholder 5">
            <a:extLst>
              <a:ext uri="{FF2B5EF4-FFF2-40B4-BE49-F238E27FC236}">
                <a16:creationId xmlns:a16="http://schemas.microsoft.com/office/drawing/2014/main" id="{603ED648-8310-4B7E-8DBE-280880638EF9}"/>
              </a:ext>
            </a:extLst>
          </p:cNvPr>
          <p:cNvSpPr txBox="1">
            <a:spLocks/>
          </p:cNvSpPr>
          <p:nvPr/>
        </p:nvSpPr>
        <p:spPr bwMode="gray">
          <a:xfrm>
            <a:off x="4256269" y="1363287"/>
            <a:ext cx="3621051" cy="1843375"/>
          </a:xfrm>
          <a:custGeom>
            <a:avLst/>
            <a:gdLst>
              <a:gd name="connsiteX0" fmla="*/ 0 w 3621051"/>
              <a:gd name="connsiteY0" fmla="*/ 0 h 1843375"/>
              <a:gd name="connsiteX1" fmla="*/ 3621051 w 3621051"/>
              <a:gd name="connsiteY1" fmla="*/ 0 h 1843375"/>
              <a:gd name="connsiteX2" fmla="*/ 3621051 w 3621051"/>
              <a:gd name="connsiteY2" fmla="*/ 1843375 h 1843375"/>
              <a:gd name="connsiteX3" fmla="*/ 0 w 3621051"/>
              <a:gd name="connsiteY3" fmla="*/ 1843375 h 1843375"/>
              <a:gd name="connsiteX4" fmla="*/ 0 w 3621051"/>
              <a:gd name="connsiteY4" fmla="*/ 0 h 184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051" h="1843375" fill="none" extrusionOk="0">
                <a:moveTo>
                  <a:pt x="0" y="0"/>
                </a:moveTo>
                <a:cubicBezTo>
                  <a:pt x="894885" y="84188"/>
                  <a:pt x="2595851" y="61821"/>
                  <a:pt x="3621051" y="0"/>
                </a:cubicBezTo>
                <a:cubicBezTo>
                  <a:pt x="3692240" y="337533"/>
                  <a:pt x="3580574" y="1575721"/>
                  <a:pt x="3621051" y="1843375"/>
                </a:cubicBezTo>
                <a:cubicBezTo>
                  <a:pt x="2283919" y="1719965"/>
                  <a:pt x="1258246" y="1829617"/>
                  <a:pt x="0" y="1843375"/>
                </a:cubicBezTo>
                <a:cubicBezTo>
                  <a:pt x="-114912" y="974955"/>
                  <a:pt x="152553" y="871910"/>
                  <a:pt x="0" y="0"/>
                </a:cubicBezTo>
                <a:close/>
              </a:path>
              <a:path w="3621051" h="1843375" stroke="0" extrusionOk="0">
                <a:moveTo>
                  <a:pt x="0" y="0"/>
                </a:moveTo>
                <a:cubicBezTo>
                  <a:pt x="905014" y="6692"/>
                  <a:pt x="3057063" y="-57179"/>
                  <a:pt x="3621051" y="0"/>
                </a:cubicBezTo>
                <a:cubicBezTo>
                  <a:pt x="3596252" y="515227"/>
                  <a:pt x="3615072" y="1252766"/>
                  <a:pt x="3621051" y="1843375"/>
                </a:cubicBezTo>
                <a:cubicBezTo>
                  <a:pt x="1872447" y="1828043"/>
                  <a:pt x="379142" y="1945977"/>
                  <a:pt x="0" y="1843375"/>
                </a:cubicBezTo>
                <a:cubicBezTo>
                  <a:pt x="3652" y="1237101"/>
                  <a:pt x="-139244" y="695914"/>
                  <a:pt x="0" y="0"/>
                </a:cubicBezTo>
                <a:close/>
              </a:path>
            </a:pathLst>
          </a:custGeom>
          <a:ln w="19050">
            <a:solidFill>
              <a:schemeClr val="accent1"/>
            </a:solidFill>
            <a:prstDash val="dash"/>
            <a:extLst>
              <a:ext uri="{C807C97D-BFC1-408E-A445-0C87EB9F89A2}">
                <ask:lineSketchStyleProps xmlns:ask="http://schemas.microsoft.com/office/drawing/2018/sketchyshapes" sd="499869586">
                  <a:prstGeom prst="rect">
                    <a:avLst/>
                  </a:prstGeom>
                  <ask:type>
                    <ask:lineSketchCurved/>
                  </ask:type>
                </ask:lineSketchStyleProps>
              </a:ext>
            </a:extLst>
          </a:ln>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kern="1200">
                <a:solidFill>
                  <a:srgbClr val="2632AC"/>
                </a:solidFill>
                <a:latin typeface="Source Sans Pro" panose="020B0503030403020204"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kern="1200">
                <a:solidFill>
                  <a:schemeClr val="tx2"/>
                </a:solidFill>
                <a:latin typeface="Source Sans Pro" panose="020B0503030403020204" pitchFamily="34" charset="0"/>
                <a:ea typeface="+mn-ea"/>
                <a:cs typeface="+mn-cs"/>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kern="1200">
                <a:solidFill>
                  <a:schemeClr val="tx2"/>
                </a:solidFill>
                <a:latin typeface="Source Sans Pro" panose="020B0503030403020204" pitchFamily="34" charset="0"/>
                <a:ea typeface="+mn-ea"/>
                <a:cs typeface="+mn-cs"/>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5pPr>
            <a:lvl6pPr marL="862013" indent="-231775" algn="l" defTabSz="1219170" rtl="0" eaLnBrk="1" latinLnBrk="0" hangingPunct="1">
              <a:spcBef>
                <a:spcPct val="20000"/>
              </a:spcBef>
              <a:buFont typeface="Arial" pitchFamily="34" charset="0"/>
              <a:buChar char="•"/>
              <a:tabLst/>
              <a:defRPr sz="1800" kern="1200">
                <a:solidFill>
                  <a:schemeClr val="bg2"/>
                </a:solidFill>
                <a:latin typeface="+mn-lt"/>
                <a:ea typeface="+mn-ea"/>
                <a:cs typeface="+mn-cs"/>
              </a:defRPr>
            </a:lvl6pPr>
            <a:lvl7pPr marL="1371600" indent="-168275" algn="l" defTabSz="1219170" rtl="0" eaLnBrk="1" latinLnBrk="0" hangingPunct="1">
              <a:spcBef>
                <a:spcPct val="20000"/>
              </a:spcBef>
              <a:buFont typeface="System Font Regular"/>
              <a:buChar char="-"/>
              <a:tabLst/>
              <a:defRPr sz="1700" kern="1200">
                <a:solidFill>
                  <a:schemeClr val="bg2"/>
                </a:solidFill>
                <a:latin typeface="+mn-lt"/>
                <a:ea typeface="+mn-ea"/>
                <a:cs typeface="+mn-cs"/>
              </a:defRPr>
            </a:lvl7pPr>
            <a:lvl8pPr marL="1946275" indent="-166688" algn="l" defTabSz="1219170" rtl="0" eaLnBrk="1" latinLnBrk="0" hangingPunct="1">
              <a:spcBef>
                <a:spcPct val="20000"/>
              </a:spcBef>
              <a:buFont typeface="Arial" panose="020B0604020202020204" pitchFamily="34" charset="0"/>
              <a:buChar char="•"/>
              <a:tabLst/>
              <a:defRPr sz="1600" kern="1200">
                <a:solidFill>
                  <a:schemeClr val="bg2"/>
                </a:solidFill>
                <a:latin typeface="+mn-lt"/>
                <a:ea typeface="+mn-ea"/>
                <a:cs typeface="+mn-cs"/>
              </a:defRPr>
            </a:lvl8pPr>
            <a:lvl9pPr marL="2465388" indent="-176213" algn="l" defTabSz="1219170" rtl="0" eaLnBrk="1" latinLnBrk="0" hangingPunct="1">
              <a:spcBef>
                <a:spcPct val="20000"/>
              </a:spcBef>
              <a:buFont typeface="System Font Regular"/>
              <a:buChar char="-"/>
              <a:tabLst/>
              <a:defRPr sz="1500" kern="1200">
                <a:solidFill>
                  <a:schemeClr val="bg2"/>
                </a:solidFill>
                <a:latin typeface="+mn-lt"/>
                <a:ea typeface="+mn-ea"/>
                <a:cs typeface="+mn-cs"/>
              </a:defRPr>
            </a:lvl9pPr>
          </a:lstStyle>
          <a:p>
            <a:r>
              <a:rPr lang="en-US" dirty="0"/>
              <a:t>Memory per VM</a:t>
            </a:r>
          </a:p>
          <a:p>
            <a:r>
              <a:rPr lang="en-US" dirty="0"/>
              <a:t>ESXi hypervisor memory overhead</a:t>
            </a:r>
          </a:p>
          <a:p>
            <a:r>
              <a:rPr lang="en-US" dirty="0"/>
              <a:t>vSAN operational overhead</a:t>
            </a:r>
          </a:p>
        </p:txBody>
      </p:sp>
      <p:sp>
        <p:nvSpPr>
          <p:cNvPr id="14" name="Content Placeholder 5">
            <a:extLst>
              <a:ext uri="{FF2B5EF4-FFF2-40B4-BE49-F238E27FC236}">
                <a16:creationId xmlns:a16="http://schemas.microsoft.com/office/drawing/2014/main" id="{38CC39A2-4CE1-4726-9E26-AD10BDA96B04}"/>
              </a:ext>
            </a:extLst>
          </p:cNvPr>
          <p:cNvSpPr txBox="1">
            <a:spLocks/>
          </p:cNvSpPr>
          <p:nvPr/>
        </p:nvSpPr>
        <p:spPr bwMode="gray">
          <a:xfrm>
            <a:off x="7993828" y="1363287"/>
            <a:ext cx="3621051" cy="2065713"/>
          </a:xfrm>
          <a:custGeom>
            <a:avLst/>
            <a:gdLst>
              <a:gd name="connsiteX0" fmla="*/ 0 w 3621051"/>
              <a:gd name="connsiteY0" fmla="*/ 0 h 2065713"/>
              <a:gd name="connsiteX1" fmla="*/ 3621051 w 3621051"/>
              <a:gd name="connsiteY1" fmla="*/ 0 h 2065713"/>
              <a:gd name="connsiteX2" fmla="*/ 3621051 w 3621051"/>
              <a:gd name="connsiteY2" fmla="*/ 2065713 h 2065713"/>
              <a:gd name="connsiteX3" fmla="*/ 0 w 3621051"/>
              <a:gd name="connsiteY3" fmla="*/ 2065713 h 2065713"/>
              <a:gd name="connsiteX4" fmla="*/ 0 w 3621051"/>
              <a:gd name="connsiteY4" fmla="*/ 0 h 206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051" h="2065713" fill="none" extrusionOk="0">
                <a:moveTo>
                  <a:pt x="0" y="0"/>
                </a:moveTo>
                <a:cubicBezTo>
                  <a:pt x="1249866" y="121700"/>
                  <a:pt x="1933681" y="147279"/>
                  <a:pt x="3621051" y="0"/>
                </a:cubicBezTo>
                <a:cubicBezTo>
                  <a:pt x="3627480" y="387329"/>
                  <a:pt x="3689438" y="1259899"/>
                  <a:pt x="3621051" y="2065713"/>
                </a:cubicBezTo>
                <a:cubicBezTo>
                  <a:pt x="1989553" y="1948566"/>
                  <a:pt x="1320572" y="2128182"/>
                  <a:pt x="0" y="2065713"/>
                </a:cubicBezTo>
                <a:cubicBezTo>
                  <a:pt x="24623" y="1391582"/>
                  <a:pt x="54477" y="306592"/>
                  <a:pt x="0" y="0"/>
                </a:cubicBezTo>
                <a:close/>
              </a:path>
              <a:path w="3621051" h="2065713" stroke="0" extrusionOk="0">
                <a:moveTo>
                  <a:pt x="0" y="0"/>
                </a:moveTo>
                <a:cubicBezTo>
                  <a:pt x="1582152" y="117165"/>
                  <a:pt x="3233428" y="-41840"/>
                  <a:pt x="3621051" y="0"/>
                </a:cubicBezTo>
                <a:cubicBezTo>
                  <a:pt x="3741506" y="685021"/>
                  <a:pt x="3785392" y="1462003"/>
                  <a:pt x="3621051" y="2065713"/>
                </a:cubicBezTo>
                <a:cubicBezTo>
                  <a:pt x="2816372" y="2189927"/>
                  <a:pt x="602539" y="2211037"/>
                  <a:pt x="0" y="2065713"/>
                </a:cubicBezTo>
                <a:cubicBezTo>
                  <a:pt x="-97224" y="1361328"/>
                  <a:pt x="13220" y="536302"/>
                  <a:pt x="0" y="0"/>
                </a:cubicBezTo>
                <a:close/>
              </a:path>
            </a:pathLst>
          </a:custGeom>
          <a:ln w="19050">
            <a:solidFill>
              <a:schemeClr val="accent1"/>
            </a:solidFill>
            <a:prstDash val="dash"/>
            <a:extLst>
              <a:ext uri="{C807C97D-BFC1-408E-A445-0C87EB9F89A2}">
                <ask:lineSketchStyleProps xmlns:ask="http://schemas.microsoft.com/office/drawing/2018/sketchyshapes" sd="1632374118">
                  <a:prstGeom prst="rect">
                    <a:avLst/>
                  </a:prstGeom>
                  <ask:type>
                    <ask:lineSketchCurved/>
                  </ask:type>
                </ask:lineSketchStyleProps>
              </a:ext>
            </a:extLst>
          </a:ln>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kern="1200">
                <a:solidFill>
                  <a:srgbClr val="2632AC"/>
                </a:solidFill>
                <a:latin typeface="Source Sans Pro" panose="020B0503030403020204"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kern="1200">
                <a:solidFill>
                  <a:schemeClr val="tx2"/>
                </a:solidFill>
                <a:latin typeface="Source Sans Pro" panose="020B0503030403020204" pitchFamily="34" charset="0"/>
                <a:ea typeface="+mn-ea"/>
                <a:cs typeface="+mn-cs"/>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kern="1200">
                <a:solidFill>
                  <a:schemeClr val="tx2"/>
                </a:solidFill>
                <a:latin typeface="Source Sans Pro" panose="020B0503030403020204" pitchFamily="34" charset="0"/>
                <a:ea typeface="+mn-ea"/>
                <a:cs typeface="+mn-cs"/>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5pPr>
            <a:lvl6pPr marL="862013" indent="-231775" algn="l" defTabSz="1219170" rtl="0" eaLnBrk="1" latinLnBrk="0" hangingPunct="1">
              <a:spcBef>
                <a:spcPct val="20000"/>
              </a:spcBef>
              <a:buFont typeface="Arial" pitchFamily="34" charset="0"/>
              <a:buChar char="•"/>
              <a:tabLst/>
              <a:defRPr sz="1800" kern="1200">
                <a:solidFill>
                  <a:schemeClr val="bg2"/>
                </a:solidFill>
                <a:latin typeface="+mn-lt"/>
                <a:ea typeface="+mn-ea"/>
                <a:cs typeface="+mn-cs"/>
              </a:defRPr>
            </a:lvl6pPr>
            <a:lvl7pPr marL="1371600" indent="-168275" algn="l" defTabSz="1219170" rtl="0" eaLnBrk="1" latinLnBrk="0" hangingPunct="1">
              <a:spcBef>
                <a:spcPct val="20000"/>
              </a:spcBef>
              <a:buFont typeface="System Font Regular"/>
              <a:buChar char="-"/>
              <a:tabLst/>
              <a:defRPr sz="1700" kern="1200">
                <a:solidFill>
                  <a:schemeClr val="bg2"/>
                </a:solidFill>
                <a:latin typeface="+mn-lt"/>
                <a:ea typeface="+mn-ea"/>
                <a:cs typeface="+mn-cs"/>
              </a:defRPr>
            </a:lvl7pPr>
            <a:lvl8pPr marL="1946275" indent="-166688" algn="l" defTabSz="1219170" rtl="0" eaLnBrk="1" latinLnBrk="0" hangingPunct="1">
              <a:spcBef>
                <a:spcPct val="20000"/>
              </a:spcBef>
              <a:buFont typeface="Arial" panose="020B0604020202020204" pitchFamily="34" charset="0"/>
              <a:buChar char="•"/>
              <a:tabLst/>
              <a:defRPr sz="1600" kern="1200">
                <a:solidFill>
                  <a:schemeClr val="bg2"/>
                </a:solidFill>
                <a:latin typeface="+mn-lt"/>
                <a:ea typeface="+mn-ea"/>
                <a:cs typeface="+mn-cs"/>
              </a:defRPr>
            </a:lvl8pPr>
            <a:lvl9pPr marL="2465388" indent="-176213" algn="l" defTabSz="1219170" rtl="0" eaLnBrk="1" latinLnBrk="0" hangingPunct="1">
              <a:spcBef>
                <a:spcPct val="20000"/>
              </a:spcBef>
              <a:buFont typeface="System Font Regular"/>
              <a:buChar char="-"/>
              <a:tabLst/>
              <a:defRPr sz="1500" kern="1200">
                <a:solidFill>
                  <a:schemeClr val="bg2"/>
                </a:solidFill>
                <a:latin typeface="+mn-lt"/>
                <a:ea typeface="+mn-ea"/>
                <a:cs typeface="+mn-cs"/>
              </a:defRPr>
            </a:lvl9pPr>
          </a:lstStyle>
          <a:p>
            <a:r>
              <a:rPr lang="en-US" dirty="0"/>
              <a:t>1 GbE adapters must be dedicated to hybrid vSAN traffic.</a:t>
            </a:r>
          </a:p>
          <a:p>
            <a:r>
              <a:rPr lang="en-US" dirty="0"/>
              <a:t>10 GbE adapters, can be shared with other network traffic types.</a:t>
            </a:r>
          </a:p>
        </p:txBody>
      </p:sp>
    </p:spTree>
    <p:extLst>
      <p:ext uri="{BB962C8B-B14F-4D97-AF65-F5344CB8AC3E}">
        <p14:creationId xmlns:p14="http://schemas.microsoft.com/office/powerpoint/2010/main" val="188704373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44344047-92F4-487C-959D-070B467A8CC2}"/>
              </a:ext>
            </a:extLst>
          </p:cNvPr>
          <p:cNvGraphicFramePr>
            <a:graphicFrameLocks noGrp="1"/>
          </p:cNvGraphicFramePr>
          <p:nvPr>
            <p:ph idx="1"/>
          </p:nvPr>
        </p:nvGraphicFramePr>
        <p:xfrm>
          <a:off x="838200" y="2050457"/>
          <a:ext cx="10190412" cy="2494280"/>
        </p:xfrm>
        <a:graphic>
          <a:graphicData uri="http://schemas.openxmlformats.org/drawingml/2006/table">
            <a:tbl>
              <a:tblPr firstRow="1" bandRow="1">
                <a:tableStyleId>{5C22544A-7EE6-4342-B048-85BDC9FD1C3A}</a:tableStyleId>
              </a:tblPr>
              <a:tblGrid>
                <a:gridCol w="3396804">
                  <a:extLst>
                    <a:ext uri="{9D8B030D-6E8A-4147-A177-3AD203B41FA5}">
                      <a16:colId xmlns:a16="http://schemas.microsoft.com/office/drawing/2014/main" val="1336783252"/>
                    </a:ext>
                  </a:extLst>
                </a:gridCol>
                <a:gridCol w="3396804">
                  <a:extLst>
                    <a:ext uri="{9D8B030D-6E8A-4147-A177-3AD203B41FA5}">
                      <a16:colId xmlns:a16="http://schemas.microsoft.com/office/drawing/2014/main" val="3440433324"/>
                    </a:ext>
                  </a:extLst>
                </a:gridCol>
                <a:gridCol w="3396804">
                  <a:extLst>
                    <a:ext uri="{9D8B030D-6E8A-4147-A177-3AD203B41FA5}">
                      <a16:colId xmlns:a16="http://schemas.microsoft.com/office/drawing/2014/main" val="1422381656"/>
                    </a:ext>
                  </a:extLst>
                </a:gridCol>
              </a:tblGrid>
              <a:tr h="370840">
                <a:tc>
                  <a:txBody>
                    <a:bodyPr/>
                    <a:lstStyle/>
                    <a:p>
                      <a:r>
                        <a:rPr lang="en-US" dirty="0"/>
                        <a:t>Component</a:t>
                      </a:r>
                    </a:p>
                  </a:txBody>
                  <a:tcPr/>
                </a:tc>
                <a:tc>
                  <a:txBody>
                    <a:bodyPr/>
                    <a:lstStyle/>
                    <a:p>
                      <a:r>
                        <a:rPr lang="en-US" dirty="0"/>
                        <a:t>Minimum</a:t>
                      </a:r>
                    </a:p>
                  </a:txBody>
                  <a:tcPr/>
                </a:tc>
                <a:tc>
                  <a:txBody>
                    <a:bodyPr/>
                    <a:lstStyle/>
                    <a:p>
                      <a:r>
                        <a:rPr lang="en-US" dirty="0"/>
                        <a:t>Maximum</a:t>
                      </a:r>
                    </a:p>
                  </a:txBody>
                  <a:tcPr/>
                </a:tc>
                <a:extLst>
                  <a:ext uri="{0D108BD9-81ED-4DB2-BD59-A6C34878D82A}">
                    <a16:rowId xmlns:a16="http://schemas.microsoft.com/office/drawing/2014/main" val="4284871683"/>
                  </a:ext>
                </a:extLst>
              </a:tr>
              <a:tr h="370840">
                <a:tc>
                  <a:txBody>
                    <a:bodyPr/>
                    <a:lstStyle/>
                    <a:p>
                      <a:r>
                        <a:rPr lang="en-US"/>
                        <a:t>Esxi hosts</a:t>
                      </a:r>
                      <a:endParaRPr lang="en-US" dirty="0"/>
                    </a:p>
                  </a:txBody>
                  <a:tcPr/>
                </a:tc>
                <a:tc>
                  <a:txBody>
                    <a:bodyPr/>
                    <a:lstStyle/>
                    <a:p>
                      <a:r>
                        <a:rPr lang="en-US" dirty="0"/>
                        <a:t>3</a:t>
                      </a:r>
                    </a:p>
                  </a:txBody>
                  <a:tcPr/>
                </a:tc>
                <a:tc>
                  <a:txBody>
                    <a:bodyPr/>
                    <a:lstStyle/>
                    <a:p>
                      <a:r>
                        <a:rPr lang="en-US" dirty="0"/>
                        <a:t>64</a:t>
                      </a:r>
                    </a:p>
                  </a:txBody>
                  <a:tcPr/>
                </a:tc>
                <a:extLst>
                  <a:ext uri="{0D108BD9-81ED-4DB2-BD59-A6C34878D82A}">
                    <a16:rowId xmlns:a16="http://schemas.microsoft.com/office/drawing/2014/main" val="307749181"/>
                  </a:ext>
                </a:extLst>
              </a:tr>
              <a:tr h="370840">
                <a:tc>
                  <a:txBody>
                    <a:bodyPr/>
                    <a:lstStyle/>
                    <a:p>
                      <a:r>
                        <a:rPr lang="en-US" dirty="0"/>
                        <a:t>VMs</a:t>
                      </a:r>
                    </a:p>
                  </a:txBody>
                  <a:tcPr/>
                </a:tc>
                <a:tc>
                  <a:txBody>
                    <a:bodyPr/>
                    <a:lstStyle/>
                    <a:p>
                      <a:r>
                        <a:rPr lang="en-US" dirty="0"/>
                        <a:t>None</a:t>
                      </a:r>
                    </a:p>
                  </a:txBody>
                  <a:tcPr/>
                </a:tc>
                <a:tc>
                  <a:txBody>
                    <a:bodyPr/>
                    <a:lstStyle/>
                    <a:p>
                      <a:r>
                        <a:rPr lang="en-US" dirty="0"/>
                        <a:t>200 VMs per host(8000 per vSphere HA cluster)</a:t>
                      </a:r>
                    </a:p>
                  </a:txBody>
                  <a:tcPr/>
                </a:tc>
                <a:extLst>
                  <a:ext uri="{0D108BD9-81ED-4DB2-BD59-A6C34878D82A}">
                    <a16:rowId xmlns:a16="http://schemas.microsoft.com/office/drawing/2014/main" val="3053344932"/>
                  </a:ext>
                </a:extLst>
              </a:tr>
              <a:tr h="370840">
                <a:tc>
                  <a:txBody>
                    <a:bodyPr/>
                    <a:lstStyle/>
                    <a:p>
                      <a:r>
                        <a:rPr lang="en-US" dirty="0"/>
                        <a:t>Diskgroups</a:t>
                      </a:r>
                    </a:p>
                  </a:txBody>
                  <a:tcPr/>
                </a:tc>
                <a:tc>
                  <a:txBody>
                    <a:bodyPr/>
                    <a:lstStyle/>
                    <a:p>
                      <a:r>
                        <a:rPr lang="en-US" dirty="0"/>
                        <a:t>1(per host)</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5 (per host)</a:t>
                      </a:r>
                    </a:p>
                  </a:txBody>
                  <a:tcPr/>
                </a:tc>
                <a:extLst>
                  <a:ext uri="{0D108BD9-81ED-4DB2-BD59-A6C34878D82A}">
                    <a16:rowId xmlns:a16="http://schemas.microsoft.com/office/drawing/2014/main" val="2433823371"/>
                  </a:ext>
                </a:extLst>
              </a:tr>
              <a:tr h="370840">
                <a:tc>
                  <a:txBody>
                    <a:bodyPr/>
                    <a:lstStyle/>
                    <a:p>
                      <a:r>
                        <a:rPr lang="en-US" dirty="0"/>
                        <a:t>Cache tier disk</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1(per host)</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5 (per host)</a:t>
                      </a:r>
                    </a:p>
                  </a:txBody>
                  <a:tcPr/>
                </a:tc>
                <a:extLst>
                  <a:ext uri="{0D108BD9-81ED-4DB2-BD59-A6C34878D82A}">
                    <a16:rowId xmlns:a16="http://schemas.microsoft.com/office/drawing/2014/main" val="1817941794"/>
                  </a:ext>
                </a:extLst>
              </a:tr>
              <a:tr h="370840">
                <a:tc>
                  <a:txBody>
                    <a:bodyPr/>
                    <a:lstStyle/>
                    <a:p>
                      <a:r>
                        <a:rPr lang="en-US" dirty="0"/>
                        <a:t>Capacity tier disk</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1(per host)</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35 (per host)</a:t>
                      </a:r>
                    </a:p>
                  </a:txBody>
                  <a:tcPr/>
                </a:tc>
                <a:extLst>
                  <a:ext uri="{0D108BD9-81ED-4DB2-BD59-A6C34878D82A}">
                    <a16:rowId xmlns:a16="http://schemas.microsoft.com/office/drawing/2014/main" val="2957676110"/>
                  </a:ext>
                </a:extLst>
              </a:tr>
            </a:tbl>
          </a:graphicData>
        </a:graphic>
      </p:graphicFrame>
      <p:sp>
        <p:nvSpPr>
          <p:cNvPr id="5" name="Title 4">
            <a:extLst>
              <a:ext uri="{FF2B5EF4-FFF2-40B4-BE49-F238E27FC236}">
                <a16:creationId xmlns:a16="http://schemas.microsoft.com/office/drawing/2014/main" id="{DEB65831-91F3-475C-A43E-50B910CCE39C}"/>
              </a:ext>
            </a:extLst>
          </p:cNvPr>
          <p:cNvSpPr>
            <a:spLocks noGrp="1"/>
          </p:cNvSpPr>
          <p:nvPr>
            <p:ph type="title"/>
          </p:nvPr>
        </p:nvSpPr>
        <p:spPr>
          <a:xfrm>
            <a:off x="1352550" y="-92074"/>
            <a:ext cx="10515600" cy="998162"/>
          </a:xfrm>
        </p:spPr>
        <p:txBody>
          <a:bodyPr/>
          <a:lstStyle/>
          <a:p>
            <a:r>
              <a:rPr lang="en-US" dirty="0"/>
              <a:t>Configuration Minimum &amp; Maximums</a:t>
            </a:r>
          </a:p>
        </p:txBody>
      </p:sp>
    </p:spTree>
    <p:extLst>
      <p:ext uri="{BB962C8B-B14F-4D97-AF65-F5344CB8AC3E}">
        <p14:creationId xmlns:p14="http://schemas.microsoft.com/office/powerpoint/2010/main" val="192418044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61E11F5-ECA6-EE44-92FA-9341CA49324F}"/>
              </a:ext>
            </a:extLst>
          </p:cNvPr>
          <p:cNvSpPr txBox="1"/>
          <p:nvPr/>
        </p:nvSpPr>
        <p:spPr>
          <a:xfrm>
            <a:off x="4032141" y="1449940"/>
            <a:ext cx="6336704" cy="430887"/>
          </a:xfrm>
          <a:prstGeom prst="rect">
            <a:avLst/>
          </a:prstGeom>
          <a:noFill/>
        </p:spPr>
        <p:txBody>
          <a:bodyPr wrap="square" lIns="0" tIns="0" rIns="0" bIns="0" rtlCol="0">
            <a:spAutoFit/>
          </a:bodyPr>
          <a:lstStyle/>
          <a:p>
            <a:r>
              <a:rPr lang="en-US" sz="2800" dirty="0">
                <a:latin typeface="Source Sans Pro" panose="020B0503030403020204" pitchFamily="34" charset="0"/>
                <a:ea typeface="Source Sans Pro" panose="020B0503030403020204" pitchFamily="34" charset="0"/>
              </a:rPr>
              <a:t>Training courses information's:</a:t>
            </a:r>
          </a:p>
        </p:txBody>
      </p:sp>
      <p:sp>
        <p:nvSpPr>
          <p:cNvPr id="4" name="Oval 6">
            <a:extLst>
              <a:ext uri="{FF2B5EF4-FFF2-40B4-BE49-F238E27FC236}">
                <a16:creationId xmlns:a16="http://schemas.microsoft.com/office/drawing/2014/main" id="{352E812A-2A81-6741-A38B-D3B8AA5552F0}"/>
              </a:ext>
            </a:extLst>
          </p:cNvPr>
          <p:cNvSpPr/>
          <p:nvPr/>
        </p:nvSpPr>
        <p:spPr>
          <a:xfrm>
            <a:off x="4032141" y="2698488"/>
            <a:ext cx="982760" cy="982760"/>
          </a:xfrm>
          <a:prstGeom prst="ellipse">
            <a:avLst/>
          </a:prstGeom>
          <a:solidFill>
            <a:schemeClr val="accent2"/>
          </a:solidFill>
          <a:ln w="635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FFFFFF"/>
              </a:solidFill>
            </a:endParaRPr>
          </a:p>
        </p:txBody>
      </p:sp>
      <p:sp>
        <p:nvSpPr>
          <p:cNvPr id="5" name="Oval 7">
            <a:extLst>
              <a:ext uri="{FF2B5EF4-FFF2-40B4-BE49-F238E27FC236}">
                <a16:creationId xmlns:a16="http://schemas.microsoft.com/office/drawing/2014/main" id="{24760183-6116-4148-BFF0-DB7EF82D0903}"/>
              </a:ext>
            </a:extLst>
          </p:cNvPr>
          <p:cNvSpPr/>
          <p:nvPr/>
        </p:nvSpPr>
        <p:spPr>
          <a:xfrm>
            <a:off x="5983562" y="2698489"/>
            <a:ext cx="982760" cy="982760"/>
          </a:xfrm>
          <a:prstGeom prst="ellipse">
            <a:avLst/>
          </a:prstGeom>
          <a:solidFill>
            <a:schemeClr val="accent4"/>
          </a:solidFill>
          <a:ln w="635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FFFFFF"/>
              </a:solidFill>
            </a:endParaRPr>
          </a:p>
        </p:txBody>
      </p:sp>
      <p:sp>
        <p:nvSpPr>
          <p:cNvPr id="6" name="Oval 8">
            <a:extLst>
              <a:ext uri="{FF2B5EF4-FFF2-40B4-BE49-F238E27FC236}">
                <a16:creationId xmlns:a16="http://schemas.microsoft.com/office/drawing/2014/main" id="{2B803FDC-31AD-A544-A98F-059540CA55C2}"/>
              </a:ext>
            </a:extLst>
          </p:cNvPr>
          <p:cNvSpPr/>
          <p:nvPr/>
        </p:nvSpPr>
        <p:spPr>
          <a:xfrm>
            <a:off x="7934983" y="2698489"/>
            <a:ext cx="982760" cy="982760"/>
          </a:xfrm>
          <a:prstGeom prst="ellipse">
            <a:avLst/>
          </a:prstGeom>
          <a:solidFill>
            <a:schemeClr val="accent5"/>
          </a:solidFill>
          <a:ln w="635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FFFFFF"/>
              </a:solidFill>
            </a:endParaRPr>
          </a:p>
        </p:txBody>
      </p:sp>
      <p:sp>
        <p:nvSpPr>
          <p:cNvPr id="8" name="TextBox 11">
            <a:extLst>
              <a:ext uri="{FF2B5EF4-FFF2-40B4-BE49-F238E27FC236}">
                <a16:creationId xmlns:a16="http://schemas.microsoft.com/office/drawing/2014/main" id="{467B8498-01C5-CC44-87AE-6F75E4372439}"/>
              </a:ext>
            </a:extLst>
          </p:cNvPr>
          <p:cNvSpPr txBox="1"/>
          <p:nvPr/>
        </p:nvSpPr>
        <p:spPr>
          <a:xfrm>
            <a:off x="3753966" y="3766720"/>
            <a:ext cx="1716607" cy="769441"/>
          </a:xfrm>
          <a:prstGeom prst="rect">
            <a:avLst/>
          </a:prstGeom>
          <a:noFill/>
        </p:spPr>
        <p:txBody>
          <a:bodyPr wrap="square" rtlCol="0">
            <a:spAutoFit/>
          </a:bodyPr>
          <a:lstStyle/>
          <a:p>
            <a:pPr algn="ctr"/>
            <a:r>
              <a:rPr lang="en-US" sz="2000" dirty="0">
                <a:latin typeface="Source Sans Pro" panose="020B0503030403020204" pitchFamily="34" charset="0"/>
                <a:ea typeface="Source Sans Pro" panose="020B0503030403020204" pitchFamily="34" charset="0"/>
              </a:rPr>
              <a:t>Time</a:t>
            </a:r>
          </a:p>
          <a:p>
            <a:pPr algn="ctr"/>
            <a:endParaRPr lang="en-US" sz="1000" dirty="0">
              <a:latin typeface="Source Sans Pro" panose="020B0503030403020204" pitchFamily="34" charset="0"/>
              <a:ea typeface="Source Sans Pro" panose="020B0503030403020204" pitchFamily="34" charset="0"/>
            </a:endParaRPr>
          </a:p>
          <a:p>
            <a:pPr algn="ctr"/>
            <a:r>
              <a:rPr lang="en-US" sz="1400" dirty="0">
                <a:latin typeface="Source Sans Pro" panose="020B0503030403020204" pitchFamily="34" charset="0"/>
                <a:ea typeface="Source Sans Pro" panose="020B0503030403020204" pitchFamily="34" charset="0"/>
              </a:rPr>
              <a:t>2 hours</a:t>
            </a:r>
          </a:p>
        </p:txBody>
      </p:sp>
      <p:sp>
        <p:nvSpPr>
          <p:cNvPr id="9" name="TextBox 12">
            <a:extLst>
              <a:ext uri="{FF2B5EF4-FFF2-40B4-BE49-F238E27FC236}">
                <a16:creationId xmlns:a16="http://schemas.microsoft.com/office/drawing/2014/main" id="{30B32DEC-FBB2-E245-A157-6490CC57C6CB}"/>
              </a:ext>
            </a:extLst>
          </p:cNvPr>
          <p:cNvSpPr txBox="1"/>
          <p:nvPr/>
        </p:nvSpPr>
        <p:spPr>
          <a:xfrm>
            <a:off x="5705388" y="3766720"/>
            <a:ext cx="1539108" cy="1415772"/>
          </a:xfrm>
          <a:prstGeom prst="rect">
            <a:avLst/>
          </a:prstGeom>
          <a:noFill/>
        </p:spPr>
        <p:txBody>
          <a:bodyPr wrap="square" rtlCol="0">
            <a:spAutoFit/>
          </a:bodyPr>
          <a:lstStyle/>
          <a:p>
            <a:pPr algn="ctr"/>
            <a:r>
              <a:rPr lang="en-US" sz="2000" dirty="0">
                <a:latin typeface="Source Sans Pro" panose="020B0503030403020204" pitchFamily="34" charset="0"/>
                <a:ea typeface="Source Sans Pro" panose="020B0503030403020204" pitchFamily="34" charset="0"/>
              </a:rPr>
              <a:t>Comfort</a:t>
            </a:r>
          </a:p>
          <a:p>
            <a:pPr algn="ctr"/>
            <a:endParaRPr lang="en-US" sz="1000" dirty="0">
              <a:latin typeface="Source Sans Pro" panose="020B0503030403020204" pitchFamily="34" charset="0"/>
              <a:ea typeface="Source Sans Pro" panose="020B0503030403020204" pitchFamily="34" charset="0"/>
            </a:endParaRPr>
          </a:p>
          <a:p>
            <a:pPr lvl="0" algn="ctr"/>
            <a:r>
              <a:rPr lang="en-US" sz="1400" dirty="0">
                <a:latin typeface="Source Sans Pro" panose="020B0503030403020204" pitchFamily="34" charset="0"/>
                <a:ea typeface="Source Sans Pro" panose="020B0503030403020204" pitchFamily="34" charset="0"/>
              </a:rPr>
              <a:t>Please switch off  your microphones and </a:t>
            </a:r>
          </a:p>
          <a:p>
            <a:pPr lvl="0" algn="ctr"/>
            <a:r>
              <a:rPr lang="en-US" sz="1400" dirty="0">
                <a:latin typeface="Source Sans Pro" panose="020B0503030403020204" pitchFamily="34" charset="0"/>
                <a:ea typeface="Source Sans Pro" panose="020B0503030403020204" pitchFamily="34" charset="0"/>
              </a:rPr>
              <a:t>your PS5 as well !</a:t>
            </a:r>
          </a:p>
        </p:txBody>
      </p:sp>
      <p:sp>
        <p:nvSpPr>
          <p:cNvPr id="10" name="TextBox 13">
            <a:extLst>
              <a:ext uri="{FF2B5EF4-FFF2-40B4-BE49-F238E27FC236}">
                <a16:creationId xmlns:a16="http://schemas.microsoft.com/office/drawing/2014/main" id="{799574D0-79AC-CE49-8D93-265579523E11}"/>
              </a:ext>
            </a:extLst>
          </p:cNvPr>
          <p:cNvSpPr txBox="1"/>
          <p:nvPr/>
        </p:nvSpPr>
        <p:spPr>
          <a:xfrm>
            <a:off x="7479310" y="3766720"/>
            <a:ext cx="1892967" cy="769441"/>
          </a:xfrm>
          <a:prstGeom prst="rect">
            <a:avLst/>
          </a:prstGeom>
          <a:noFill/>
        </p:spPr>
        <p:txBody>
          <a:bodyPr wrap="square" rtlCol="0">
            <a:spAutoFit/>
          </a:bodyPr>
          <a:lstStyle/>
          <a:p>
            <a:pPr algn="ctr"/>
            <a:r>
              <a:rPr lang="en-US" sz="2000" dirty="0">
                <a:latin typeface="Source Sans Pro" panose="020B0503030403020204" pitchFamily="34" charset="0"/>
                <a:ea typeface="Source Sans Pro" panose="020B0503030403020204" pitchFamily="34" charset="0"/>
              </a:rPr>
              <a:t>Knowledge</a:t>
            </a:r>
          </a:p>
          <a:p>
            <a:pPr lvl="0" algn="ctr"/>
            <a:endParaRPr lang="en-US" sz="1000" dirty="0">
              <a:latin typeface="Source Sans Pro" panose="020B0503030403020204" pitchFamily="34" charset="0"/>
              <a:ea typeface="Source Sans Pro" panose="020B0503030403020204" pitchFamily="34" charset="0"/>
            </a:endParaRPr>
          </a:p>
          <a:p>
            <a:pPr lvl="0" algn="ctr"/>
            <a:r>
              <a:rPr lang="fr-FR" sz="1400" dirty="0" err="1">
                <a:latin typeface="Source Sans Pro" panose="020B0503030403020204" pitchFamily="34" charset="0"/>
                <a:ea typeface="Source Sans Pro" panose="020B0503030403020204" pitchFamily="34" charset="0"/>
              </a:rPr>
              <a:t>vSAN</a:t>
            </a:r>
            <a:endParaRPr lang="en-US" sz="1400" dirty="0">
              <a:latin typeface="Source Sans Pro" panose="020B0503030403020204" pitchFamily="34" charset="0"/>
              <a:ea typeface="Source Sans Pro" panose="020B0503030403020204" pitchFamily="34" charset="0"/>
            </a:endParaRPr>
          </a:p>
        </p:txBody>
      </p:sp>
      <p:sp>
        <p:nvSpPr>
          <p:cNvPr id="13" name="Freeform 126">
            <a:extLst>
              <a:ext uri="{FF2B5EF4-FFF2-40B4-BE49-F238E27FC236}">
                <a16:creationId xmlns:a16="http://schemas.microsoft.com/office/drawing/2014/main" id="{CD9F4D7D-B304-8A4D-ACA1-7B888336E540}"/>
              </a:ext>
            </a:extLst>
          </p:cNvPr>
          <p:cNvSpPr>
            <a:spLocks noEditPoints="1"/>
          </p:cNvSpPr>
          <p:nvPr/>
        </p:nvSpPr>
        <p:spPr bwMode="auto">
          <a:xfrm>
            <a:off x="409738" y="1847684"/>
            <a:ext cx="2530961" cy="2560101"/>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0">
            <a:extLst>
              <a:ext uri="{FF2B5EF4-FFF2-40B4-BE49-F238E27FC236}">
                <a16:creationId xmlns:a16="http://schemas.microsoft.com/office/drawing/2014/main" id="{431020A1-B333-464A-92A7-A3C419C56C07}"/>
              </a:ext>
            </a:extLst>
          </p:cNvPr>
          <p:cNvSpPr>
            <a:spLocks noEditPoints="1"/>
          </p:cNvSpPr>
          <p:nvPr/>
        </p:nvSpPr>
        <p:spPr bwMode="auto">
          <a:xfrm>
            <a:off x="8103772" y="2816225"/>
            <a:ext cx="644042" cy="755846"/>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8">
            <a:extLst>
              <a:ext uri="{FF2B5EF4-FFF2-40B4-BE49-F238E27FC236}">
                <a16:creationId xmlns:a16="http://schemas.microsoft.com/office/drawing/2014/main" id="{6CEA12B3-8BF0-0F4C-A93E-C5E379D28EEC}"/>
              </a:ext>
            </a:extLst>
          </p:cNvPr>
          <p:cNvSpPr>
            <a:spLocks noEditPoints="1"/>
          </p:cNvSpPr>
          <p:nvPr/>
        </p:nvSpPr>
        <p:spPr bwMode="auto">
          <a:xfrm>
            <a:off x="4155264" y="2821035"/>
            <a:ext cx="736515" cy="737667"/>
          </a:xfrm>
          <a:custGeom>
            <a:avLst/>
            <a:gdLst>
              <a:gd name="T0" fmla="*/ 486 w 714"/>
              <a:gd name="T1" fmla="*/ 214 h 715"/>
              <a:gd name="T2" fmla="*/ 375 w 714"/>
              <a:gd name="T3" fmla="*/ 329 h 715"/>
              <a:gd name="T4" fmla="*/ 357 w 714"/>
              <a:gd name="T5" fmla="*/ 324 h 715"/>
              <a:gd name="T6" fmla="*/ 342 w 714"/>
              <a:gd name="T7" fmla="*/ 327 h 715"/>
              <a:gd name="T8" fmla="*/ 183 w 714"/>
              <a:gd name="T9" fmla="*/ 124 h 715"/>
              <a:gd name="T10" fmla="*/ 173 w 714"/>
              <a:gd name="T11" fmla="*/ 123 h 715"/>
              <a:gd name="T12" fmla="*/ 172 w 714"/>
              <a:gd name="T13" fmla="*/ 133 h 715"/>
              <a:gd name="T14" fmla="*/ 331 w 714"/>
              <a:gd name="T15" fmla="*/ 336 h 715"/>
              <a:gd name="T16" fmla="*/ 323 w 714"/>
              <a:gd name="T17" fmla="*/ 358 h 715"/>
              <a:gd name="T18" fmla="*/ 357 w 714"/>
              <a:gd name="T19" fmla="*/ 391 h 715"/>
              <a:gd name="T20" fmla="*/ 390 w 714"/>
              <a:gd name="T21" fmla="*/ 358 h 715"/>
              <a:gd name="T22" fmla="*/ 385 w 714"/>
              <a:gd name="T23" fmla="*/ 339 h 715"/>
              <a:gd name="T24" fmla="*/ 496 w 714"/>
              <a:gd name="T25" fmla="*/ 223 h 715"/>
              <a:gd name="T26" fmla="*/ 496 w 714"/>
              <a:gd name="T27" fmla="*/ 213 h 715"/>
              <a:gd name="T28" fmla="*/ 486 w 714"/>
              <a:gd name="T29" fmla="*/ 214 h 715"/>
              <a:gd name="T30" fmla="*/ 357 w 714"/>
              <a:gd name="T31" fmla="*/ 377 h 715"/>
              <a:gd name="T32" fmla="*/ 337 w 714"/>
              <a:gd name="T33" fmla="*/ 358 h 715"/>
              <a:gd name="T34" fmla="*/ 357 w 714"/>
              <a:gd name="T35" fmla="*/ 338 h 715"/>
              <a:gd name="T36" fmla="*/ 376 w 714"/>
              <a:gd name="T37" fmla="*/ 358 h 715"/>
              <a:gd name="T38" fmla="*/ 357 w 714"/>
              <a:gd name="T39" fmla="*/ 377 h 715"/>
              <a:gd name="T40" fmla="*/ 714 w 714"/>
              <a:gd name="T41" fmla="*/ 358 h 715"/>
              <a:gd name="T42" fmla="*/ 714 w 714"/>
              <a:gd name="T43" fmla="*/ 358 h 715"/>
              <a:gd name="T44" fmla="*/ 357 w 714"/>
              <a:gd name="T45" fmla="*/ 0 h 715"/>
              <a:gd name="T46" fmla="*/ 357 w 714"/>
              <a:gd name="T47" fmla="*/ 0 h 715"/>
              <a:gd name="T48" fmla="*/ 357 w 714"/>
              <a:gd name="T49" fmla="*/ 0 h 715"/>
              <a:gd name="T50" fmla="*/ 357 w 714"/>
              <a:gd name="T51" fmla="*/ 0 h 715"/>
              <a:gd name="T52" fmla="*/ 0 w 714"/>
              <a:gd name="T53" fmla="*/ 358 h 715"/>
              <a:gd name="T54" fmla="*/ 0 w 714"/>
              <a:gd name="T55" fmla="*/ 358 h 715"/>
              <a:gd name="T56" fmla="*/ 0 w 714"/>
              <a:gd name="T57" fmla="*/ 358 h 715"/>
              <a:gd name="T58" fmla="*/ 0 w 714"/>
              <a:gd name="T59" fmla="*/ 358 h 715"/>
              <a:gd name="T60" fmla="*/ 357 w 714"/>
              <a:gd name="T61" fmla="*/ 715 h 715"/>
              <a:gd name="T62" fmla="*/ 357 w 714"/>
              <a:gd name="T63" fmla="*/ 715 h 715"/>
              <a:gd name="T64" fmla="*/ 357 w 714"/>
              <a:gd name="T65" fmla="*/ 715 h 715"/>
              <a:gd name="T66" fmla="*/ 357 w 714"/>
              <a:gd name="T67" fmla="*/ 715 h 715"/>
              <a:gd name="T68" fmla="*/ 714 w 714"/>
              <a:gd name="T69" fmla="*/ 358 h 715"/>
              <a:gd name="T70" fmla="*/ 714 w 714"/>
              <a:gd name="T71" fmla="*/ 358 h 715"/>
              <a:gd name="T72" fmla="*/ 364 w 714"/>
              <a:gd name="T73" fmla="*/ 700 h 715"/>
              <a:gd name="T74" fmla="*/ 364 w 714"/>
              <a:gd name="T75" fmla="*/ 662 h 715"/>
              <a:gd name="T76" fmla="*/ 357 w 714"/>
              <a:gd name="T77" fmla="*/ 655 h 715"/>
              <a:gd name="T78" fmla="*/ 350 w 714"/>
              <a:gd name="T79" fmla="*/ 662 h 715"/>
              <a:gd name="T80" fmla="*/ 350 w 714"/>
              <a:gd name="T81" fmla="*/ 700 h 715"/>
              <a:gd name="T82" fmla="*/ 14 w 714"/>
              <a:gd name="T83" fmla="*/ 365 h 715"/>
              <a:gd name="T84" fmla="*/ 52 w 714"/>
              <a:gd name="T85" fmla="*/ 365 h 715"/>
              <a:gd name="T86" fmla="*/ 59 w 714"/>
              <a:gd name="T87" fmla="*/ 358 h 715"/>
              <a:gd name="T88" fmla="*/ 52 w 714"/>
              <a:gd name="T89" fmla="*/ 351 h 715"/>
              <a:gd name="T90" fmla="*/ 14 w 714"/>
              <a:gd name="T91" fmla="*/ 351 h 715"/>
              <a:gd name="T92" fmla="*/ 350 w 714"/>
              <a:gd name="T93" fmla="*/ 15 h 715"/>
              <a:gd name="T94" fmla="*/ 350 w 714"/>
              <a:gd name="T95" fmla="*/ 53 h 715"/>
              <a:gd name="T96" fmla="*/ 357 w 714"/>
              <a:gd name="T97" fmla="*/ 60 h 715"/>
              <a:gd name="T98" fmla="*/ 364 w 714"/>
              <a:gd name="T99" fmla="*/ 53 h 715"/>
              <a:gd name="T100" fmla="*/ 364 w 714"/>
              <a:gd name="T101" fmla="*/ 15 h 715"/>
              <a:gd name="T102" fmla="*/ 699 w 714"/>
              <a:gd name="T103" fmla="*/ 351 h 715"/>
              <a:gd name="T104" fmla="*/ 661 w 714"/>
              <a:gd name="T105" fmla="*/ 351 h 715"/>
              <a:gd name="T106" fmla="*/ 654 w 714"/>
              <a:gd name="T107" fmla="*/ 358 h 715"/>
              <a:gd name="T108" fmla="*/ 661 w 714"/>
              <a:gd name="T109" fmla="*/ 365 h 715"/>
              <a:gd name="T110" fmla="*/ 699 w 714"/>
              <a:gd name="T111" fmla="*/ 365 h 715"/>
              <a:gd name="T112" fmla="*/ 364 w 714"/>
              <a:gd name="T113" fmla="*/ 70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4" h="715">
                <a:moveTo>
                  <a:pt x="486" y="214"/>
                </a:moveTo>
                <a:cubicBezTo>
                  <a:pt x="375" y="329"/>
                  <a:pt x="375" y="329"/>
                  <a:pt x="375" y="329"/>
                </a:cubicBezTo>
                <a:cubicBezTo>
                  <a:pt x="369" y="326"/>
                  <a:pt x="363" y="324"/>
                  <a:pt x="357" y="324"/>
                </a:cubicBezTo>
                <a:cubicBezTo>
                  <a:pt x="351" y="324"/>
                  <a:pt x="346" y="325"/>
                  <a:pt x="342" y="327"/>
                </a:cubicBezTo>
                <a:cubicBezTo>
                  <a:pt x="183" y="124"/>
                  <a:pt x="183" y="124"/>
                  <a:pt x="183" y="124"/>
                </a:cubicBezTo>
                <a:cubicBezTo>
                  <a:pt x="180" y="121"/>
                  <a:pt x="176" y="121"/>
                  <a:pt x="173" y="123"/>
                </a:cubicBezTo>
                <a:cubicBezTo>
                  <a:pt x="170" y="126"/>
                  <a:pt x="169" y="130"/>
                  <a:pt x="172" y="133"/>
                </a:cubicBezTo>
                <a:cubicBezTo>
                  <a:pt x="331" y="336"/>
                  <a:pt x="331" y="336"/>
                  <a:pt x="331" y="336"/>
                </a:cubicBezTo>
                <a:cubicBezTo>
                  <a:pt x="326" y="342"/>
                  <a:pt x="323" y="349"/>
                  <a:pt x="323" y="358"/>
                </a:cubicBezTo>
                <a:cubicBezTo>
                  <a:pt x="323" y="376"/>
                  <a:pt x="338" y="391"/>
                  <a:pt x="357" y="391"/>
                </a:cubicBezTo>
                <a:cubicBezTo>
                  <a:pt x="375" y="391"/>
                  <a:pt x="390" y="376"/>
                  <a:pt x="390" y="358"/>
                </a:cubicBezTo>
                <a:cubicBezTo>
                  <a:pt x="390" y="351"/>
                  <a:pt x="388" y="344"/>
                  <a:pt x="385" y="339"/>
                </a:cubicBezTo>
                <a:cubicBezTo>
                  <a:pt x="496" y="223"/>
                  <a:pt x="496" y="223"/>
                  <a:pt x="496" y="223"/>
                </a:cubicBezTo>
                <a:cubicBezTo>
                  <a:pt x="499" y="220"/>
                  <a:pt x="499" y="216"/>
                  <a:pt x="496" y="213"/>
                </a:cubicBezTo>
                <a:cubicBezTo>
                  <a:pt x="493" y="211"/>
                  <a:pt x="489" y="211"/>
                  <a:pt x="486" y="214"/>
                </a:cubicBezTo>
                <a:close/>
                <a:moveTo>
                  <a:pt x="357" y="377"/>
                </a:moveTo>
                <a:cubicBezTo>
                  <a:pt x="346" y="377"/>
                  <a:pt x="337" y="368"/>
                  <a:pt x="337" y="358"/>
                </a:cubicBezTo>
                <a:cubicBezTo>
                  <a:pt x="337" y="347"/>
                  <a:pt x="346" y="338"/>
                  <a:pt x="357" y="338"/>
                </a:cubicBezTo>
                <a:cubicBezTo>
                  <a:pt x="368" y="338"/>
                  <a:pt x="376" y="347"/>
                  <a:pt x="376" y="358"/>
                </a:cubicBezTo>
                <a:cubicBezTo>
                  <a:pt x="376" y="368"/>
                  <a:pt x="368" y="377"/>
                  <a:pt x="357" y="377"/>
                </a:cubicBezTo>
                <a:close/>
                <a:moveTo>
                  <a:pt x="714" y="358"/>
                </a:moveTo>
                <a:cubicBezTo>
                  <a:pt x="714" y="358"/>
                  <a:pt x="714" y="358"/>
                  <a:pt x="714" y="358"/>
                </a:cubicBezTo>
                <a:cubicBezTo>
                  <a:pt x="714" y="161"/>
                  <a:pt x="553" y="0"/>
                  <a:pt x="357" y="0"/>
                </a:cubicBezTo>
                <a:cubicBezTo>
                  <a:pt x="357" y="0"/>
                  <a:pt x="357" y="0"/>
                  <a:pt x="357" y="0"/>
                </a:cubicBezTo>
                <a:cubicBezTo>
                  <a:pt x="357" y="0"/>
                  <a:pt x="357" y="0"/>
                  <a:pt x="357" y="0"/>
                </a:cubicBezTo>
                <a:cubicBezTo>
                  <a:pt x="357" y="0"/>
                  <a:pt x="357" y="0"/>
                  <a:pt x="357" y="0"/>
                </a:cubicBezTo>
                <a:cubicBezTo>
                  <a:pt x="160" y="0"/>
                  <a:pt x="0" y="161"/>
                  <a:pt x="0" y="358"/>
                </a:cubicBezTo>
                <a:cubicBezTo>
                  <a:pt x="0" y="358"/>
                  <a:pt x="0" y="358"/>
                  <a:pt x="0" y="358"/>
                </a:cubicBezTo>
                <a:cubicBezTo>
                  <a:pt x="0" y="358"/>
                  <a:pt x="0" y="358"/>
                  <a:pt x="0" y="358"/>
                </a:cubicBezTo>
                <a:cubicBezTo>
                  <a:pt x="0" y="358"/>
                  <a:pt x="0" y="358"/>
                  <a:pt x="0" y="358"/>
                </a:cubicBezTo>
                <a:cubicBezTo>
                  <a:pt x="0" y="554"/>
                  <a:pt x="160" y="715"/>
                  <a:pt x="357" y="715"/>
                </a:cubicBezTo>
                <a:cubicBezTo>
                  <a:pt x="357" y="715"/>
                  <a:pt x="357" y="715"/>
                  <a:pt x="357" y="715"/>
                </a:cubicBezTo>
                <a:cubicBezTo>
                  <a:pt x="357" y="715"/>
                  <a:pt x="357" y="715"/>
                  <a:pt x="357" y="715"/>
                </a:cubicBezTo>
                <a:cubicBezTo>
                  <a:pt x="357" y="715"/>
                  <a:pt x="357" y="715"/>
                  <a:pt x="357" y="715"/>
                </a:cubicBezTo>
                <a:cubicBezTo>
                  <a:pt x="553" y="715"/>
                  <a:pt x="714" y="554"/>
                  <a:pt x="714" y="358"/>
                </a:cubicBezTo>
                <a:cubicBezTo>
                  <a:pt x="714" y="358"/>
                  <a:pt x="714" y="358"/>
                  <a:pt x="714" y="358"/>
                </a:cubicBezTo>
                <a:close/>
                <a:moveTo>
                  <a:pt x="364" y="700"/>
                </a:moveTo>
                <a:cubicBezTo>
                  <a:pt x="364" y="662"/>
                  <a:pt x="364" y="662"/>
                  <a:pt x="364" y="662"/>
                </a:cubicBezTo>
                <a:cubicBezTo>
                  <a:pt x="364" y="658"/>
                  <a:pt x="360" y="655"/>
                  <a:pt x="357" y="655"/>
                </a:cubicBezTo>
                <a:cubicBezTo>
                  <a:pt x="353" y="655"/>
                  <a:pt x="350" y="658"/>
                  <a:pt x="350" y="662"/>
                </a:cubicBezTo>
                <a:cubicBezTo>
                  <a:pt x="350" y="700"/>
                  <a:pt x="350" y="700"/>
                  <a:pt x="350" y="700"/>
                </a:cubicBezTo>
                <a:cubicBezTo>
                  <a:pt x="166" y="697"/>
                  <a:pt x="17" y="548"/>
                  <a:pt x="14" y="365"/>
                </a:cubicBezTo>
                <a:cubicBezTo>
                  <a:pt x="52" y="365"/>
                  <a:pt x="52" y="365"/>
                  <a:pt x="52" y="365"/>
                </a:cubicBezTo>
                <a:cubicBezTo>
                  <a:pt x="56" y="365"/>
                  <a:pt x="59" y="361"/>
                  <a:pt x="59" y="358"/>
                </a:cubicBezTo>
                <a:cubicBezTo>
                  <a:pt x="59" y="354"/>
                  <a:pt x="56" y="351"/>
                  <a:pt x="52" y="351"/>
                </a:cubicBezTo>
                <a:cubicBezTo>
                  <a:pt x="14" y="351"/>
                  <a:pt x="14" y="351"/>
                  <a:pt x="14" y="351"/>
                </a:cubicBezTo>
                <a:cubicBezTo>
                  <a:pt x="17" y="167"/>
                  <a:pt x="166" y="18"/>
                  <a:pt x="350" y="15"/>
                </a:cubicBezTo>
                <a:cubicBezTo>
                  <a:pt x="350" y="53"/>
                  <a:pt x="350" y="53"/>
                  <a:pt x="350" y="53"/>
                </a:cubicBezTo>
                <a:cubicBezTo>
                  <a:pt x="350" y="57"/>
                  <a:pt x="353" y="60"/>
                  <a:pt x="357" y="60"/>
                </a:cubicBezTo>
                <a:cubicBezTo>
                  <a:pt x="360" y="60"/>
                  <a:pt x="364" y="57"/>
                  <a:pt x="364" y="53"/>
                </a:cubicBezTo>
                <a:cubicBezTo>
                  <a:pt x="364" y="15"/>
                  <a:pt x="364" y="15"/>
                  <a:pt x="364" y="15"/>
                </a:cubicBezTo>
                <a:cubicBezTo>
                  <a:pt x="547" y="18"/>
                  <a:pt x="696" y="167"/>
                  <a:pt x="699" y="351"/>
                </a:cubicBezTo>
                <a:cubicBezTo>
                  <a:pt x="661" y="351"/>
                  <a:pt x="661" y="351"/>
                  <a:pt x="661" y="351"/>
                </a:cubicBezTo>
                <a:cubicBezTo>
                  <a:pt x="657" y="351"/>
                  <a:pt x="654" y="354"/>
                  <a:pt x="654" y="358"/>
                </a:cubicBezTo>
                <a:cubicBezTo>
                  <a:pt x="654" y="361"/>
                  <a:pt x="657" y="365"/>
                  <a:pt x="661" y="365"/>
                </a:cubicBezTo>
                <a:cubicBezTo>
                  <a:pt x="699" y="365"/>
                  <a:pt x="699" y="365"/>
                  <a:pt x="699" y="365"/>
                </a:cubicBezTo>
                <a:cubicBezTo>
                  <a:pt x="696" y="548"/>
                  <a:pt x="547" y="697"/>
                  <a:pt x="364" y="70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1026" name="Picture 2" descr="https://static.thenounproject.com/png/697444-200.png">
            <a:extLst>
              <a:ext uri="{FF2B5EF4-FFF2-40B4-BE49-F238E27FC236}">
                <a16:creationId xmlns:a16="http://schemas.microsoft.com/office/drawing/2014/main" id="{E312752B-D3DD-AC4A-AA16-81A8A77BFD7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061275" y="2779824"/>
            <a:ext cx="825675" cy="825675"/>
          </a:xfrm>
          <a:prstGeom prst="rect">
            <a:avLst/>
          </a:prstGeom>
          <a:noFill/>
          <a:extLst>
            <a:ext uri="{909E8E84-426E-40DD-AFC4-6F175D3DCCD1}">
              <a14:hiddenFill xmlns:a14="http://schemas.microsoft.com/office/drawing/2010/main">
                <a:solidFill>
                  <a:srgbClr val="FFFFFF"/>
                </a:solidFill>
              </a14:hiddenFill>
            </a:ext>
          </a:extLst>
        </p:spPr>
      </p:pic>
      <p:sp>
        <p:nvSpPr>
          <p:cNvPr id="21" name="Espace réservé du numéro de diapositive 5">
            <a:extLst>
              <a:ext uri="{FF2B5EF4-FFF2-40B4-BE49-F238E27FC236}">
                <a16:creationId xmlns:a16="http://schemas.microsoft.com/office/drawing/2014/main" id="{AA958ED2-74C2-5942-96A7-EDEE7DAC30A6}"/>
              </a:ext>
            </a:extLst>
          </p:cNvPr>
          <p:cNvSpPr>
            <a:spLocks noGrp="1"/>
          </p:cNvSpPr>
          <p:nvPr>
            <p:ph type="sldNum" sz="quarter" idx="4294967295"/>
          </p:nvPr>
        </p:nvSpPr>
        <p:spPr bwMode="gray">
          <a:xfrm>
            <a:off x="10417175" y="6275388"/>
            <a:ext cx="1774825" cy="384175"/>
          </a:xfrm>
          <a:prstGeom prst="rect">
            <a:avLst/>
          </a:prstGeom>
        </p:spPr>
        <p:txBody>
          <a:bodyPr vert="horz" lIns="0" tIns="0" rIns="0" bIns="0" rtlCol="0" anchor="b" anchorCtr="0">
            <a:noAutofit/>
          </a:bodyPr>
          <a:lstStyle>
            <a:defPPr>
              <a:defRPr lang="fr-FR"/>
            </a:defPPr>
            <a:lvl1pPr marL="0" algn="r" defTabSz="1219170" rtl="0" eaLnBrk="1" latinLnBrk="0" hangingPunct="1">
              <a:defRPr sz="1300" b="0" i="0" kern="1200" cap="none" baseline="0">
                <a:solidFill>
                  <a:schemeClr val="tx2"/>
                </a:solidFill>
                <a:latin typeface="Source Sans Pro Regular"/>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733122C9-A0B9-462F-8757-0847AD287B63}" type="slidenum">
              <a:rPr lang="en-US" smtClean="0"/>
              <a:pPr/>
              <a:t>2</a:t>
            </a:fld>
            <a:endParaRPr lang="en-US" dirty="0"/>
          </a:p>
        </p:txBody>
      </p:sp>
    </p:spTree>
    <p:extLst>
      <p:ext uri="{BB962C8B-B14F-4D97-AF65-F5344CB8AC3E}">
        <p14:creationId xmlns:p14="http://schemas.microsoft.com/office/powerpoint/2010/main" val="87025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071FB1-D6C8-4830-9768-D11F727F97E7}"/>
              </a:ext>
            </a:extLst>
          </p:cNvPr>
          <p:cNvSpPr>
            <a:spLocks noGrp="1"/>
          </p:cNvSpPr>
          <p:nvPr>
            <p:ph idx="14"/>
          </p:nvPr>
        </p:nvSpPr>
        <p:spPr>
          <a:xfrm>
            <a:off x="1038735" y="2174209"/>
            <a:ext cx="9603865" cy="2509581"/>
          </a:xfrm>
          <a:custGeom>
            <a:avLst/>
            <a:gdLst>
              <a:gd name="connsiteX0" fmla="*/ 0 w 9603865"/>
              <a:gd name="connsiteY0" fmla="*/ 0 h 2509581"/>
              <a:gd name="connsiteX1" fmla="*/ 9603865 w 9603865"/>
              <a:gd name="connsiteY1" fmla="*/ 0 h 2509581"/>
              <a:gd name="connsiteX2" fmla="*/ 9603865 w 9603865"/>
              <a:gd name="connsiteY2" fmla="*/ 2509581 h 2509581"/>
              <a:gd name="connsiteX3" fmla="*/ 0 w 9603865"/>
              <a:gd name="connsiteY3" fmla="*/ 2509581 h 2509581"/>
              <a:gd name="connsiteX4" fmla="*/ 0 w 9603865"/>
              <a:gd name="connsiteY4" fmla="*/ 0 h 2509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3865" h="2509581" fill="none" extrusionOk="0">
                <a:moveTo>
                  <a:pt x="0" y="0"/>
                </a:moveTo>
                <a:cubicBezTo>
                  <a:pt x="3242462" y="-17353"/>
                  <a:pt x="6476463" y="139057"/>
                  <a:pt x="9603865" y="0"/>
                </a:cubicBezTo>
                <a:cubicBezTo>
                  <a:pt x="9575426" y="261988"/>
                  <a:pt x="9498123" y="1995357"/>
                  <a:pt x="9603865" y="2509581"/>
                </a:cubicBezTo>
                <a:cubicBezTo>
                  <a:pt x="8077402" y="2659707"/>
                  <a:pt x="4247874" y="2357488"/>
                  <a:pt x="0" y="2509581"/>
                </a:cubicBezTo>
                <a:cubicBezTo>
                  <a:pt x="4603" y="1375019"/>
                  <a:pt x="-86595" y="489627"/>
                  <a:pt x="0" y="0"/>
                </a:cubicBezTo>
                <a:close/>
              </a:path>
              <a:path w="9603865" h="2509581" stroke="0" extrusionOk="0">
                <a:moveTo>
                  <a:pt x="0" y="0"/>
                </a:moveTo>
                <a:cubicBezTo>
                  <a:pt x="2060731" y="154763"/>
                  <a:pt x="8311706" y="143667"/>
                  <a:pt x="9603865" y="0"/>
                </a:cubicBezTo>
                <a:cubicBezTo>
                  <a:pt x="9508091" y="780402"/>
                  <a:pt x="9510085" y="1860078"/>
                  <a:pt x="9603865" y="2509581"/>
                </a:cubicBezTo>
                <a:cubicBezTo>
                  <a:pt x="6635227" y="2411812"/>
                  <a:pt x="4232661" y="2659896"/>
                  <a:pt x="0" y="2509581"/>
                </a:cubicBezTo>
                <a:cubicBezTo>
                  <a:pt x="-78850" y="1529540"/>
                  <a:pt x="49187" y="372020"/>
                  <a:pt x="0" y="0"/>
                </a:cubicBezTo>
                <a:close/>
              </a:path>
            </a:pathLst>
          </a:custGeom>
          <a:ln>
            <a:solidFill>
              <a:schemeClr val="accent1"/>
            </a:solidFill>
            <a:prstDash val="dash"/>
            <a:extLst>
              <a:ext uri="{C807C97D-BFC1-408E-A445-0C87EB9F89A2}">
                <ask:lineSketchStyleProps xmlns:ask="http://schemas.microsoft.com/office/drawing/2018/sketchyshapes" sd="1771905807">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anchor="ctr"/>
          <a:lstStyle/>
          <a:p>
            <a:r>
              <a:rPr lang="en-US" sz="2400" dirty="0"/>
              <a:t>Hosts that participate in multiple </a:t>
            </a:r>
            <a:r>
              <a:rPr lang="en-US" sz="2400" dirty="0" err="1"/>
              <a:t>vSAN</a:t>
            </a:r>
            <a:r>
              <a:rPr lang="en-US" sz="2400" dirty="0"/>
              <a:t> clusters</a:t>
            </a:r>
          </a:p>
          <a:p>
            <a:r>
              <a:rPr lang="en-US" sz="2400" dirty="0"/>
              <a:t>vSphere DPM and Storage I/O Control</a:t>
            </a:r>
          </a:p>
          <a:p>
            <a:r>
              <a:rPr lang="en-US" sz="2400" dirty="0" err="1"/>
              <a:t>SEsparse</a:t>
            </a:r>
            <a:r>
              <a:rPr lang="en-US" sz="2400" dirty="0"/>
              <a:t> disks, which are a default format for all delta disks on VMFS6 datastores</a:t>
            </a:r>
          </a:p>
          <a:p>
            <a:r>
              <a:rPr lang="en-US" sz="2400" dirty="0"/>
              <a:t>RDM and diagnostic partition </a:t>
            </a:r>
          </a:p>
        </p:txBody>
      </p:sp>
      <p:sp>
        <p:nvSpPr>
          <p:cNvPr id="4" name="Title 3">
            <a:extLst>
              <a:ext uri="{FF2B5EF4-FFF2-40B4-BE49-F238E27FC236}">
                <a16:creationId xmlns:a16="http://schemas.microsoft.com/office/drawing/2014/main" id="{56C93E8C-6C18-4DE6-99D6-C855B15FE5BC}"/>
              </a:ext>
            </a:extLst>
          </p:cNvPr>
          <p:cNvSpPr>
            <a:spLocks noGrp="1"/>
          </p:cNvSpPr>
          <p:nvPr>
            <p:ph type="title"/>
          </p:nvPr>
        </p:nvSpPr>
        <p:spPr>
          <a:xfrm>
            <a:off x="1428750" y="0"/>
            <a:ext cx="10515600" cy="998162"/>
          </a:xfrm>
        </p:spPr>
        <p:txBody>
          <a:bodyPr/>
          <a:lstStyle/>
          <a:p>
            <a:r>
              <a:rPr lang="en-US" dirty="0"/>
              <a:t>vSAN Limitations</a:t>
            </a:r>
          </a:p>
        </p:txBody>
      </p:sp>
    </p:spTree>
    <p:extLst>
      <p:ext uri="{BB962C8B-B14F-4D97-AF65-F5344CB8AC3E}">
        <p14:creationId xmlns:p14="http://schemas.microsoft.com/office/powerpoint/2010/main" val="169758139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1783DC9-3FF0-4D4F-848F-104F21A4247D}"/>
              </a:ext>
            </a:extLst>
          </p:cNvPr>
          <p:cNvSpPr>
            <a:spLocks noGrp="1"/>
          </p:cNvSpPr>
          <p:nvPr>
            <p:ph idx="13"/>
          </p:nvPr>
        </p:nvSpPr>
        <p:spPr>
          <a:xfrm>
            <a:off x="6335867" y="1372463"/>
            <a:ext cx="4872133" cy="4859004"/>
          </a:xfrm>
          <a:custGeom>
            <a:avLst/>
            <a:gdLst>
              <a:gd name="connsiteX0" fmla="*/ 0 w 4872133"/>
              <a:gd name="connsiteY0" fmla="*/ 0 h 4859004"/>
              <a:gd name="connsiteX1" fmla="*/ 4872133 w 4872133"/>
              <a:gd name="connsiteY1" fmla="*/ 0 h 4859004"/>
              <a:gd name="connsiteX2" fmla="*/ 4872133 w 4872133"/>
              <a:gd name="connsiteY2" fmla="*/ 4859004 h 4859004"/>
              <a:gd name="connsiteX3" fmla="*/ 0 w 4872133"/>
              <a:gd name="connsiteY3" fmla="*/ 4859004 h 4859004"/>
              <a:gd name="connsiteX4" fmla="*/ 0 w 4872133"/>
              <a:gd name="connsiteY4" fmla="*/ 0 h 485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133" h="4859004" fill="none" extrusionOk="0">
                <a:moveTo>
                  <a:pt x="0" y="0"/>
                </a:moveTo>
                <a:cubicBezTo>
                  <a:pt x="662268" y="148790"/>
                  <a:pt x="3699449" y="-96085"/>
                  <a:pt x="4872133" y="0"/>
                </a:cubicBezTo>
                <a:cubicBezTo>
                  <a:pt x="4979812" y="2385102"/>
                  <a:pt x="4849518" y="3694897"/>
                  <a:pt x="4872133" y="4859004"/>
                </a:cubicBezTo>
                <a:cubicBezTo>
                  <a:pt x="2979832" y="4712005"/>
                  <a:pt x="1994806" y="4856063"/>
                  <a:pt x="0" y="4859004"/>
                </a:cubicBezTo>
                <a:cubicBezTo>
                  <a:pt x="-18719" y="2516710"/>
                  <a:pt x="146495" y="1896035"/>
                  <a:pt x="0" y="0"/>
                </a:cubicBezTo>
                <a:close/>
              </a:path>
              <a:path w="4872133" h="4859004" stroke="0" extrusionOk="0">
                <a:moveTo>
                  <a:pt x="0" y="0"/>
                </a:moveTo>
                <a:cubicBezTo>
                  <a:pt x="1863353" y="78826"/>
                  <a:pt x="2938015" y="142271"/>
                  <a:pt x="4872133" y="0"/>
                </a:cubicBezTo>
                <a:cubicBezTo>
                  <a:pt x="4995481" y="1142383"/>
                  <a:pt x="4988789" y="3212889"/>
                  <a:pt x="4872133" y="4859004"/>
                </a:cubicBezTo>
                <a:cubicBezTo>
                  <a:pt x="3645381" y="4894877"/>
                  <a:pt x="1061200" y="4910438"/>
                  <a:pt x="0" y="4859004"/>
                </a:cubicBezTo>
                <a:cubicBezTo>
                  <a:pt x="-120417" y="4134468"/>
                  <a:pt x="106482" y="1349200"/>
                  <a:pt x="0" y="0"/>
                </a:cubicBezTo>
                <a:close/>
              </a:path>
            </a:pathLst>
          </a:custGeom>
          <a:ln w="19050">
            <a:solidFill>
              <a:schemeClr val="accent1"/>
            </a:solidFill>
            <a:prstDash val="dash"/>
            <a:extLst>
              <a:ext uri="{C807C97D-BFC1-408E-A445-0C87EB9F89A2}">
                <ask:lineSketchStyleProps xmlns:ask="http://schemas.microsoft.com/office/drawing/2018/sketchyshapes" sd="3489022959">
                  <ask:type>
                    <ask:lineSketchCurved/>
                  </ask:type>
                </ask:lineSketchStyleProps>
              </a:ext>
            </a:extLst>
          </a:ln>
        </p:spPr>
        <p:txBody>
          <a:bodyPr anchor="ctr"/>
          <a:lstStyle/>
          <a:p>
            <a:pPr marL="0" indent="0">
              <a:buNone/>
            </a:pPr>
            <a:r>
              <a:rPr lang="en-US" sz="2400" dirty="0">
                <a:solidFill>
                  <a:schemeClr val="tx1"/>
                </a:solidFill>
              </a:rPr>
              <a:t>Plan for additional storage capacity when :</a:t>
            </a:r>
          </a:p>
          <a:p>
            <a:r>
              <a:rPr lang="en-US" sz="2400" dirty="0">
                <a:solidFill>
                  <a:schemeClr val="tx1"/>
                </a:solidFill>
              </a:rPr>
              <a:t>Using Checksum or deduplication &amp; compression </a:t>
            </a:r>
          </a:p>
          <a:p>
            <a:r>
              <a:rPr lang="en-US" sz="2400" dirty="0">
                <a:solidFill>
                  <a:schemeClr val="tx1"/>
                </a:solidFill>
              </a:rPr>
              <a:t>Potential Failure or replacement of diskgroups/hosts</a:t>
            </a:r>
          </a:p>
          <a:p>
            <a:r>
              <a:rPr lang="en-US" sz="2400" dirty="0">
                <a:solidFill>
                  <a:schemeClr val="tx1"/>
                </a:solidFill>
              </a:rPr>
              <a:t>To recover components after a host failure or when a when adding hosts to maintenance mode</a:t>
            </a:r>
          </a:p>
        </p:txBody>
      </p:sp>
      <p:sp>
        <p:nvSpPr>
          <p:cNvPr id="3" name="Content Placeholder 2">
            <a:extLst>
              <a:ext uri="{FF2B5EF4-FFF2-40B4-BE49-F238E27FC236}">
                <a16:creationId xmlns:a16="http://schemas.microsoft.com/office/drawing/2014/main" id="{DC4668AA-5AF0-4B3B-818F-A2C449DE8D76}"/>
              </a:ext>
            </a:extLst>
          </p:cNvPr>
          <p:cNvSpPr>
            <a:spLocks noGrp="1"/>
          </p:cNvSpPr>
          <p:nvPr>
            <p:ph idx="14"/>
          </p:nvPr>
        </p:nvSpPr>
        <p:spPr>
          <a:xfrm>
            <a:off x="984000" y="1376619"/>
            <a:ext cx="4872133" cy="4859004"/>
          </a:xfrm>
          <a:custGeom>
            <a:avLst/>
            <a:gdLst>
              <a:gd name="connsiteX0" fmla="*/ 0 w 4872133"/>
              <a:gd name="connsiteY0" fmla="*/ 0 h 4859004"/>
              <a:gd name="connsiteX1" fmla="*/ 4872133 w 4872133"/>
              <a:gd name="connsiteY1" fmla="*/ 0 h 4859004"/>
              <a:gd name="connsiteX2" fmla="*/ 4872133 w 4872133"/>
              <a:gd name="connsiteY2" fmla="*/ 4859004 h 4859004"/>
              <a:gd name="connsiteX3" fmla="*/ 0 w 4872133"/>
              <a:gd name="connsiteY3" fmla="*/ 4859004 h 4859004"/>
              <a:gd name="connsiteX4" fmla="*/ 0 w 4872133"/>
              <a:gd name="connsiteY4" fmla="*/ 0 h 485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133" h="4859004" fill="none" extrusionOk="0">
                <a:moveTo>
                  <a:pt x="0" y="0"/>
                </a:moveTo>
                <a:cubicBezTo>
                  <a:pt x="2085815" y="-25001"/>
                  <a:pt x="3002977" y="-149829"/>
                  <a:pt x="4872133" y="0"/>
                </a:cubicBezTo>
                <a:cubicBezTo>
                  <a:pt x="4832985" y="1852766"/>
                  <a:pt x="4737210" y="4152867"/>
                  <a:pt x="4872133" y="4859004"/>
                </a:cubicBezTo>
                <a:cubicBezTo>
                  <a:pt x="3732319" y="4980533"/>
                  <a:pt x="1944909" y="4752260"/>
                  <a:pt x="0" y="4859004"/>
                </a:cubicBezTo>
                <a:cubicBezTo>
                  <a:pt x="82681" y="2986689"/>
                  <a:pt x="123151" y="2087199"/>
                  <a:pt x="0" y="0"/>
                </a:cubicBezTo>
                <a:close/>
              </a:path>
              <a:path w="4872133" h="4859004" stroke="0" extrusionOk="0">
                <a:moveTo>
                  <a:pt x="0" y="0"/>
                </a:moveTo>
                <a:cubicBezTo>
                  <a:pt x="1470874" y="19498"/>
                  <a:pt x="2653210" y="71536"/>
                  <a:pt x="4872133" y="0"/>
                </a:cubicBezTo>
                <a:cubicBezTo>
                  <a:pt x="4776994" y="1472770"/>
                  <a:pt x="4780052" y="2785570"/>
                  <a:pt x="4872133" y="4859004"/>
                </a:cubicBezTo>
                <a:cubicBezTo>
                  <a:pt x="3085804" y="4721929"/>
                  <a:pt x="769374" y="4994307"/>
                  <a:pt x="0" y="4859004"/>
                </a:cubicBezTo>
                <a:cubicBezTo>
                  <a:pt x="162741" y="2973678"/>
                  <a:pt x="76657" y="684065"/>
                  <a:pt x="0" y="0"/>
                </a:cubicBezTo>
                <a:close/>
              </a:path>
            </a:pathLst>
          </a:custGeom>
          <a:ln w="19050">
            <a:solidFill>
              <a:schemeClr val="accent1"/>
            </a:solidFill>
            <a:prstDash val="dash"/>
            <a:extLst>
              <a:ext uri="{C807C97D-BFC1-408E-A445-0C87EB9F89A2}">
                <ask:lineSketchStyleProps xmlns:ask="http://schemas.microsoft.com/office/drawing/2018/sketchyshapes" sd="2039703862">
                  <ask:type>
                    <ask:lineSketchCurved/>
                  </ask:type>
                </ask:lineSketchStyleProps>
              </a:ext>
            </a:extLst>
          </a:ln>
        </p:spPr>
        <p:txBody>
          <a:bodyPr anchor="ctr"/>
          <a:lstStyle/>
          <a:p>
            <a:r>
              <a:rPr lang="en-US" sz="2400" dirty="0">
                <a:solidFill>
                  <a:schemeClr val="tx1"/>
                </a:solidFill>
              </a:rPr>
              <a:t>Storage space required for VMs</a:t>
            </a:r>
          </a:p>
          <a:p>
            <a:r>
              <a:rPr lang="en-US" sz="2400" dirty="0">
                <a:solidFill>
                  <a:schemeClr val="tx1"/>
                </a:solidFill>
              </a:rPr>
              <a:t>Anticipate growth</a:t>
            </a:r>
          </a:p>
          <a:p>
            <a:r>
              <a:rPr lang="en-US" sz="2400" dirty="0">
                <a:solidFill>
                  <a:schemeClr val="tx1"/>
                </a:solidFill>
              </a:rPr>
              <a:t>Failures to tolerate</a:t>
            </a:r>
          </a:p>
          <a:p>
            <a:r>
              <a:rPr lang="en-US" sz="2400" dirty="0">
                <a:solidFill>
                  <a:schemeClr val="tx1"/>
                </a:solidFill>
              </a:rPr>
              <a:t>vSAN operational overhead</a:t>
            </a:r>
          </a:p>
          <a:p>
            <a:pPr marL="0" indent="0">
              <a:buNone/>
            </a:pPr>
            <a:endParaRPr lang="en-US" sz="2400" dirty="0">
              <a:solidFill>
                <a:schemeClr val="tx1"/>
              </a:solidFill>
            </a:endParaRPr>
          </a:p>
        </p:txBody>
      </p:sp>
      <p:sp>
        <p:nvSpPr>
          <p:cNvPr id="4" name="Title 3">
            <a:extLst>
              <a:ext uri="{FF2B5EF4-FFF2-40B4-BE49-F238E27FC236}">
                <a16:creationId xmlns:a16="http://schemas.microsoft.com/office/drawing/2014/main" id="{1B5B3A09-C600-4EC2-824C-FAA7AE1F2BCA}"/>
              </a:ext>
            </a:extLst>
          </p:cNvPr>
          <p:cNvSpPr>
            <a:spLocks noGrp="1"/>
          </p:cNvSpPr>
          <p:nvPr>
            <p:ph type="title"/>
          </p:nvPr>
        </p:nvSpPr>
        <p:spPr>
          <a:xfrm>
            <a:off x="1333500" y="0"/>
            <a:ext cx="10515600" cy="998162"/>
          </a:xfrm>
        </p:spPr>
        <p:txBody>
          <a:bodyPr/>
          <a:lstStyle/>
          <a:p>
            <a:r>
              <a:rPr lang="en-US" dirty="0"/>
              <a:t>Capacity Planning considerations</a:t>
            </a:r>
          </a:p>
        </p:txBody>
      </p:sp>
    </p:spTree>
    <p:extLst>
      <p:ext uri="{BB962C8B-B14F-4D97-AF65-F5344CB8AC3E}">
        <p14:creationId xmlns:p14="http://schemas.microsoft.com/office/powerpoint/2010/main" val="60616694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580E7C-41F3-49F9-B948-A1FB496F414D}"/>
              </a:ext>
            </a:extLst>
          </p:cNvPr>
          <p:cNvSpPr>
            <a:spLocks noGrp="1"/>
          </p:cNvSpPr>
          <p:nvPr>
            <p:ph idx="1"/>
          </p:nvPr>
        </p:nvSpPr>
        <p:spPr>
          <a:xfrm>
            <a:off x="1557949" y="2209887"/>
            <a:ext cx="9076101" cy="2438225"/>
          </a:xfrm>
          <a:custGeom>
            <a:avLst/>
            <a:gdLst>
              <a:gd name="connsiteX0" fmla="*/ 0 w 9076101"/>
              <a:gd name="connsiteY0" fmla="*/ 0 h 2438225"/>
              <a:gd name="connsiteX1" fmla="*/ 9076101 w 9076101"/>
              <a:gd name="connsiteY1" fmla="*/ 0 h 2438225"/>
              <a:gd name="connsiteX2" fmla="*/ 9076101 w 9076101"/>
              <a:gd name="connsiteY2" fmla="*/ 2438225 h 2438225"/>
              <a:gd name="connsiteX3" fmla="*/ 0 w 9076101"/>
              <a:gd name="connsiteY3" fmla="*/ 2438225 h 2438225"/>
              <a:gd name="connsiteX4" fmla="*/ 0 w 9076101"/>
              <a:gd name="connsiteY4" fmla="*/ 0 h 243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6101" h="2438225" fill="none" extrusionOk="0">
                <a:moveTo>
                  <a:pt x="0" y="0"/>
                </a:moveTo>
                <a:cubicBezTo>
                  <a:pt x="3545056" y="149057"/>
                  <a:pt x="5692132" y="-136546"/>
                  <a:pt x="9076101" y="0"/>
                </a:cubicBezTo>
                <a:cubicBezTo>
                  <a:pt x="9068554" y="722459"/>
                  <a:pt x="8966731" y="2040999"/>
                  <a:pt x="9076101" y="2438225"/>
                </a:cubicBezTo>
                <a:cubicBezTo>
                  <a:pt x="4783227" y="2448941"/>
                  <a:pt x="1107494" y="2438641"/>
                  <a:pt x="0" y="2438225"/>
                </a:cubicBezTo>
                <a:cubicBezTo>
                  <a:pt x="-80250" y="1323652"/>
                  <a:pt x="49982" y="620139"/>
                  <a:pt x="0" y="0"/>
                </a:cubicBezTo>
                <a:close/>
              </a:path>
              <a:path w="9076101" h="2438225" stroke="0" extrusionOk="0">
                <a:moveTo>
                  <a:pt x="0" y="0"/>
                </a:moveTo>
                <a:cubicBezTo>
                  <a:pt x="4230272" y="92555"/>
                  <a:pt x="7835358" y="146890"/>
                  <a:pt x="9076101" y="0"/>
                </a:cubicBezTo>
                <a:cubicBezTo>
                  <a:pt x="9067221" y="1191359"/>
                  <a:pt x="9063927" y="1550482"/>
                  <a:pt x="9076101" y="2438225"/>
                </a:cubicBezTo>
                <a:cubicBezTo>
                  <a:pt x="7202763" y="2343010"/>
                  <a:pt x="1263251" y="2370672"/>
                  <a:pt x="0" y="2438225"/>
                </a:cubicBezTo>
                <a:cubicBezTo>
                  <a:pt x="21789" y="1540106"/>
                  <a:pt x="9594" y="1066832"/>
                  <a:pt x="0" y="0"/>
                </a:cubicBezTo>
                <a:close/>
              </a:path>
            </a:pathLst>
          </a:custGeom>
          <a:ln w="19050">
            <a:solidFill>
              <a:schemeClr val="accent1"/>
            </a:solidFill>
            <a:prstDash val="dash"/>
            <a:extLst>
              <a:ext uri="{C807C97D-BFC1-408E-A445-0C87EB9F89A2}">
                <ask:lineSketchStyleProps xmlns:ask="http://schemas.microsoft.com/office/drawing/2018/sketchyshapes" sd="3547446232">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anchor="ctr"/>
          <a:lstStyle/>
          <a:p>
            <a:r>
              <a:rPr lang="en-US" sz="2400" dirty="0"/>
              <a:t>Consider FTT levels and FTM (Failure Tolerance Method) attributes of the VM storage policies</a:t>
            </a:r>
          </a:p>
          <a:p>
            <a:r>
              <a:rPr lang="en-US" sz="2400" dirty="0"/>
              <a:t>Storage space consumption varies depending on VM availability requirements </a:t>
            </a:r>
          </a:p>
          <a:p>
            <a:pPr marL="0" indent="0">
              <a:buNone/>
            </a:pPr>
            <a:endParaRPr lang="en-US" sz="2400" dirty="0"/>
          </a:p>
        </p:txBody>
      </p:sp>
      <p:sp>
        <p:nvSpPr>
          <p:cNvPr id="4" name="Title 3">
            <a:extLst>
              <a:ext uri="{FF2B5EF4-FFF2-40B4-BE49-F238E27FC236}">
                <a16:creationId xmlns:a16="http://schemas.microsoft.com/office/drawing/2014/main" id="{14B6C199-0156-4E2E-B5EB-599445AE83B8}"/>
              </a:ext>
            </a:extLst>
          </p:cNvPr>
          <p:cNvSpPr>
            <a:spLocks noGrp="1"/>
          </p:cNvSpPr>
          <p:nvPr>
            <p:ph type="title"/>
          </p:nvPr>
        </p:nvSpPr>
        <p:spPr>
          <a:xfrm>
            <a:off x="1438275" y="0"/>
            <a:ext cx="10515600" cy="998162"/>
          </a:xfrm>
        </p:spPr>
        <p:txBody>
          <a:bodyPr/>
          <a:lstStyle/>
          <a:p>
            <a:r>
              <a:rPr lang="en-US" dirty="0"/>
              <a:t>Planning for Failures to Tolerate</a:t>
            </a:r>
          </a:p>
        </p:txBody>
      </p:sp>
    </p:spTree>
    <p:extLst>
      <p:ext uri="{BB962C8B-B14F-4D97-AF65-F5344CB8AC3E}">
        <p14:creationId xmlns:p14="http://schemas.microsoft.com/office/powerpoint/2010/main" val="428852430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75F0D3-AC80-47ED-88FB-718503CD1A00}"/>
              </a:ext>
            </a:extLst>
          </p:cNvPr>
          <p:cNvSpPr>
            <a:spLocks noGrp="1"/>
          </p:cNvSpPr>
          <p:nvPr>
            <p:ph type="title"/>
          </p:nvPr>
        </p:nvSpPr>
        <p:spPr>
          <a:xfrm>
            <a:off x="1447800" y="98612"/>
            <a:ext cx="10515600" cy="998162"/>
          </a:xfrm>
        </p:spPr>
        <p:txBody>
          <a:bodyPr/>
          <a:lstStyle/>
          <a:p>
            <a:r>
              <a:rPr lang="en-US" dirty="0"/>
              <a:t>Plan Capacity for VM objects:</a:t>
            </a:r>
          </a:p>
        </p:txBody>
      </p:sp>
      <p:sp>
        <p:nvSpPr>
          <p:cNvPr id="6" name="Content Placeholder 5">
            <a:extLst>
              <a:ext uri="{FF2B5EF4-FFF2-40B4-BE49-F238E27FC236}">
                <a16:creationId xmlns:a16="http://schemas.microsoft.com/office/drawing/2014/main" id="{121D6D45-3F64-4567-BA41-2176234798B6}"/>
              </a:ext>
            </a:extLst>
          </p:cNvPr>
          <p:cNvSpPr>
            <a:spLocks noGrp="1"/>
          </p:cNvSpPr>
          <p:nvPr>
            <p:ph idx="14"/>
          </p:nvPr>
        </p:nvSpPr>
        <p:spPr>
          <a:xfrm>
            <a:off x="736923" y="2476203"/>
            <a:ext cx="3301561" cy="3784104"/>
          </a:xfrm>
          <a:custGeom>
            <a:avLst/>
            <a:gdLst>
              <a:gd name="connsiteX0" fmla="*/ 0 w 3301561"/>
              <a:gd name="connsiteY0" fmla="*/ 0 h 3784104"/>
              <a:gd name="connsiteX1" fmla="*/ 3301561 w 3301561"/>
              <a:gd name="connsiteY1" fmla="*/ 0 h 3784104"/>
              <a:gd name="connsiteX2" fmla="*/ 3301561 w 3301561"/>
              <a:gd name="connsiteY2" fmla="*/ 3784104 h 3784104"/>
              <a:gd name="connsiteX3" fmla="*/ 0 w 3301561"/>
              <a:gd name="connsiteY3" fmla="*/ 3784104 h 3784104"/>
              <a:gd name="connsiteX4" fmla="*/ 0 w 3301561"/>
              <a:gd name="connsiteY4" fmla="*/ 0 h 378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561" h="3784104" fill="none" extrusionOk="0">
                <a:moveTo>
                  <a:pt x="0" y="0"/>
                </a:moveTo>
                <a:cubicBezTo>
                  <a:pt x="442328" y="2409"/>
                  <a:pt x="1753831" y="12482"/>
                  <a:pt x="3301561" y="0"/>
                </a:cubicBezTo>
                <a:cubicBezTo>
                  <a:pt x="3165477" y="1369705"/>
                  <a:pt x="3210453" y="2728489"/>
                  <a:pt x="3301561" y="3784104"/>
                </a:cubicBezTo>
                <a:cubicBezTo>
                  <a:pt x="1895534" y="3921187"/>
                  <a:pt x="1169980" y="3630960"/>
                  <a:pt x="0" y="3784104"/>
                </a:cubicBezTo>
                <a:cubicBezTo>
                  <a:pt x="-164380" y="2800127"/>
                  <a:pt x="147214" y="502448"/>
                  <a:pt x="0" y="0"/>
                </a:cubicBezTo>
                <a:close/>
              </a:path>
              <a:path w="3301561" h="3784104" stroke="0" extrusionOk="0">
                <a:moveTo>
                  <a:pt x="0" y="0"/>
                </a:moveTo>
                <a:cubicBezTo>
                  <a:pt x="990444" y="97190"/>
                  <a:pt x="2103923" y="-114901"/>
                  <a:pt x="3301561" y="0"/>
                </a:cubicBezTo>
                <a:cubicBezTo>
                  <a:pt x="3429623" y="380059"/>
                  <a:pt x="3211714" y="2651646"/>
                  <a:pt x="3301561" y="3784104"/>
                </a:cubicBezTo>
                <a:cubicBezTo>
                  <a:pt x="2507497" y="3917336"/>
                  <a:pt x="1507228" y="3863776"/>
                  <a:pt x="0" y="3784104"/>
                </a:cubicBezTo>
                <a:cubicBezTo>
                  <a:pt x="-95259" y="2432388"/>
                  <a:pt x="10406" y="1352022"/>
                  <a:pt x="0" y="0"/>
                </a:cubicBezTo>
                <a:close/>
              </a:path>
            </a:pathLst>
          </a:custGeom>
          <a:ln w="19050">
            <a:solidFill>
              <a:schemeClr val="accent1"/>
            </a:solidFill>
            <a:prstDash val="dash"/>
            <a:extLst>
              <a:ext uri="{C807C97D-BFC1-408E-A445-0C87EB9F89A2}">
                <ask:lineSketchStyleProps xmlns:ask="http://schemas.microsoft.com/office/drawing/2018/sketchyshapes" sd="4266942263">
                  <ask:type>
                    <ask:lineSketchCurved/>
                  </ask:type>
                </ask:lineSketchStyleProps>
              </a:ext>
            </a:extLst>
          </a:ln>
        </p:spPr>
        <p:txBody>
          <a:bodyPr/>
          <a:lstStyle/>
          <a:p>
            <a:pPr>
              <a:lnSpc>
                <a:spcPct val="125000"/>
              </a:lnSpc>
            </a:pPr>
            <a:r>
              <a:rPr lang="en-US" dirty="0">
                <a:solidFill>
                  <a:schemeClr val="tx1"/>
                </a:solidFill>
              </a:rPr>
              <a:t>Doesn’t contain user data. </a:t>
            </a:r>
          </a:p>
          <a:p>
            <a:pPr>
              <a:lnSpc>
                <a:spcPct val="125000"/>
              </a:lnSpc>
            </a:pPr>
            <a:r>
              <a:rPr lang="en-US" dirty="0">
                <a:solidFill>
                  <a:schemeClr val="tx1"/>
                </a:solidFill>
              </a:rPr>
              <a:t>A container object containing </a:t>
            </a:r>
            <a:r>
              <a:rPr lang="en-US" dirty="0" err="1">
                <a:solidFill>
                  <a:schemeClr val="tx1"/>
                </a:solidFill>
              </a:rPr>
              <a:t>vm</a:t>
            </a:r>
            <a:r>
              <a:rPr lang="en-US" dirty="0">
                <a:solidFill>
                  <a:schemeClr val="tx1"/>
                </a:solidFill>
              </a:rPr>
              <a:t> files</a:t>
            </a:r>
          </a:p>
          <a:p>
            <a:pPr>
              <a:lnSpc>
                <a:spcPct val="125000"/>
              </a:lnSpc>
            </a:pPr>
            <a:r>
              <a:rPr lang="en-US" dirty="0">
                <a:solidFill>
                  <a:schemeClr val="tx1"/>
                </a:solidFill>
              </a:rPr>
              <a:t>Accepts only:</a:t>
            </a:r>
          </a:p>
          <a:p>
            <a:pPr lvl="1">
              <a:lnSpc>
                <a:spcPct val="125000"/>
              </a:lnSpc>
            </a:pPr>
            <a:r>
              <a:rPr lang="en-US" dirty="0"/>
              <a:t>FTT</a:t>
            </a:r>
          </a:p>
          <a:p>
            <a:pPr lvl="1">
              <a:lnSpc>
                <a:spcPct val="125000"/>
              </a:lnSpc>
            </a:pPr>
            <a:r>
              <a:rPr lang="en-US" dirty="0"/>
              <a:t>Force Provisioning</a:t>
            </a:r>
          </a:p>
        </p:txBody>
      </p:sp>
      <p:sp>
        <p:nvSpPr>
          <p:cNvPr id="11" name="Content Placeholder 5">
            <a:extLst>
              <a:ext uri="{FF2B5EF4-FFF2-40B4-BE49-F238E27FC236}">
                <a16:creationId xmlns:a16="http://schemas.microsoft.com/office/drawing/2014/main" id="{603ED648-8310-4B7E-8DBE-280880638EF9}"/>
              </a:ext>
            </a:extLst>
          </p:cNvPr>
          <p:cNvSpPr txBox="1">
            <a:spLocks/>
          </p:cNvSpPr>
          <p:nvPr/>
        </p:nvSpPr>
        <p:spPr bwMode="gray">
          <a:xfrm>
            <a:off x="4154992" y="2462870"/>
            <a:ext cx="3621051" cy="3797437"/>
          </a:xfrm>
          <a:custGeom>
            <a:avLst/>
            <a:gdLst>
              <a:gd name="connsiteX0" fmla="*/ 0 w 3621051"/>
              <a:gd name="connsiteY0" fmla="*/ 0 h 3797437"/>
              <a:gd name="connsiteX1" fmla="*/ 3621051 w 3621051"/>
              <a:gd name="connsiteY1" fmla="*/ 0 h 3797437"/>
              <a:gd name="connsiteX2" fmla="*/ 3621051 w 3621051"/>
              <a:gd name="connsiteY2" fmla="*/ 3797437 h 3797437"/>
              <a:gd name="connsiteX3" fmla="*/ 0 w 3621051"/>
              <a:gd name="connsiteY3" fmla="*/ 3797437 h 3797437"/>
              <a:gd name="connsiteX4" fmla="*/ 0 w 3621051"/>
              <a:gd name="connsiteY4" fmla="*/ 0 h 379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051" h="3797437" fill="none" extrusionOk="0">
                <a:moveTo>
                  <a:pt x="0" y="0"/>
                </a:moveTo>
                <a:cubicBezTo>
                  <a:pt x="894885" y="84188"/>
                  <a:pt x="2595851" y="61821"/>
                  <a:pt x="3621051" y="0"/>
                </a:cubicBezTo>
                <a:cubicBezTo>
                  <a:pt x="3679614" y="921160"/>
                  <a:pt x="3545003" y="2798180"/>
                  <a:pt x="3621051" y="3797437"/>
                </a:cubicBezTo>
                <a:cubicBezTo>
                  <a:pt x="2283919" y="3674027"/>
                  <a:pt x="1258246" y="3783679"/>
                  <a:pt x="0" y="3797437"/>
                </a:cubicBezTo>
                <a:cubicBezTo>
                  <a:pt x="-158846" y="2109858"/>
                  <a:pt x="13292" y="1620378"/>
                  <a:pt x="0" y="0"/>
                </a:cubicBezTo>
                <a:close/>
              </a:path>
              <a:path w="3621051" h="3797437" stroke="0" extrusionOk="0">
                <a:moveTo>
                  <a:pt x="0" y="0"/>
                </a:moveTo>
                <a:cubicBezTo>
                  <a:pt x="905014" y="6692"/>
                  <a:pt x="3057063" y="-57179"/>
                  <a:pt x="3621051" y="0"/>
                </a:cubicBezTo>
                <a:cubicBezTo>
                  <a:pt x="3552196" y="923321"/>
                  <a:pt x="3617593" y="3083599"/>
                  <a:pt x="3621051" y="3797437"/>
                </a:cubicBezTo>
                <a:cubicBezTo>
                  <a:pt x="1872447" y="3782105"/>
                  <a:pt x="379142" y="3900039"/>
                  <a:pt x="0" y="3797437"/>
                </a:cubicBezTo>
                <a:cubicBezTo>
                  <a:pt x="86938" y="2556218"/>
                  <a:pt x="-48485" y="1198954"/>
                  <a:pt x="0" y="0"/>
                </a:cubicBezTo>
                <a:close/>
              </a:path>
            </a:pathLst>
          </a:custGeom>
          <a:ln w="19050">
            <a:solidFill>
              <a:schemeClr val="accent1"/>
            </a:solidFill>
            <a:prstDash val="dash"/>
            <a:extLst>
              <a:ext uri="{C807C97D-BFC1-408E-A445-0C87EB9F89A2}">
                <ask:lineSketchStyleProps xmlns:ask="http://schemas.microsoft.com/office/drawing/2018/sketchyshapes" sd="499869586">
                  <a:prstGeom prst="rect">
                    <a:avLst/>
                  </a:prstGeom>
                  <ask:type>
                    <ask:lineSketchCurved/>
                  </ask:type>
                </ask:lineSketchStyleProps>
              </a:ext>
            </a:extLst>
          </a:ln>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kern="1200">
                <a:solidFill>
                  <a:srgbClr val="2632AC"/>
                </a:solidFill>
                <a:latin typeface="Source Sans Pro" panose="020B0503030403020204"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kern="1200">
                <a:solidFill>
                  <a:schemeClr val="tx2"/>
                </a:solidFill>
                <a:latin typeface="Source Sans Pro" panose="020B0503030403020204" pitchFamily="34" charset="0"/>
                <a:ea typeface="+mn-ea"/>
                <a:cs typeface="+mn-cs"/>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kern="1200">
                <a:solidFill>
                  <a:schemeClr val="tx2"/>
                </a:solidFill>
                <a:latin typeface="Source Sans Pro" panose="020B0503030403020204" pitchFamily="34" charset="0"/>
                <a:ea typeface="+mn-ea"/>
                <a:cs typeface="+mn-cs"/>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5pPr>
            <a:lvl6pPr marL="862013" indent="-231775" algn="l" defTabSz="1219170" rtl="0" eaLnBrk="1" latinLnBrk="0" hangingPunct="1">
              <a:spcBef>
                <a:spcPct val="20000"/>
              </a:spcBef>
              <a:buFont typeface="Arial" pitchFamily="34" charset="0"/>
              <a:buChar char="•"/>
              <a:tabLst/>
              <a:defRPr sz="1800" kern="1200">
                <a:solidFill>
                  <a:schemeClr val="bg2"/>
                </a:solidFill>
                <a:latin typeface="+mn-lt"/>
                <a:ea typeface="+mn-ea"/>
                <a:cs typeface="+mn-cs"/>
              </a:defRPr>
            </a:lvl6pPr>
            <a:lvl7pPr marL="1371600" indent="-168275" algn="l" defTabSz="1219170" rtl="0" eaLnBrk="1" latinLnBrk="0" hangingPunct="1">
              <a:spcBef>
                <a:spcPct val="20000"/>
              </a:spcBef>
              <a:buFont typeface="System Font Regular"/>
              <a:buChar char="-"/>
              <a:tabLst/>
              <a:defRPr sz="1700" kern="1200">
                <a:solidFill>
                  <a:schemeClr val="bg2"/>
                </a:solidFill>
                <a:latin typeface="+mn-lt"/>
                <a:ea typeface="+mn-ea"/>
                <a:cs typeface="+mn-cs"/>
              </a:defRPr>
            </a:lvl7pPr>
            <a:lvl8pPr marL="1946275" indent="-166688" algn="l" defTabSz="1219170" rtl="0" eaLnBrk="1" latinLnBrk="0" hangingPunct="1">
              <a:spcBef>
                <a:spcPct val="20000"/>
              </a:spcBef>
              <a:buFont typeface="Arial" panose="020B0604020202020204" pitchFamily="34" charset="0"/>
              <a:buChar char="•"/>
              <a:tabLst/>
              <a:defRPr sz="1600" kern="1200">
                <a:solidFill>
                  <a:schemeClr val="bg2"/>
                </a:solidFill>
                <a:latin typeface="+mn-lt"/>
                <a:ea typeface="+mn-ea"/>
                <a:cs typeface="+mn-cs"/>
              </a:defRPr>
            </a:lvl8pPr>
            <a:lvl9pPr marL="2465388" indent="-176213" algn="l" defTabSz="1219170" rtl="0" eaLnBrk="1" latinLnBrk="0" hangingPunct="1">
              <a:spcBef>
                <a:spcPct val="20000"/>
              </a:spcBef>
              <a:buFont typeface="System Font Regular"/>
              <a:buChar char="-"/>
              <a:tabLst/>
              <a:defRPr sz="1500" kern="1200">
                <a:solidFill>
                  <a:schemeClr val="bg2"/>
                </a:solidFill>
                <a:latin typeface="+mn-lt"/>
                <a:ea typeface="+mn-ea"/>
                <a:cs typeface="+mn-cs"/>
              </a:defRPr>
            </a:lvl9pPr>
          </a:lstStyle>
          <a:p>
            <a:pPr marL="228594" marR="0" lvl="0" indent="-228594" algn="l" defTabSz="914400" rtl="0" eaLnBrk="1" fontAlgn="auto" latinLnBrk="0" hangingPunct="1">
              <a:lnSpc>
                <a:spcPct val="125000"/>
              </a:lnSpc>
              <a:spcBef>
                <a:spcPts val="0"/>
              </a:spcBef>
              <a:spcAft>
                <a:spcPts val="0"/>
              </a:spcAft>
              <a:buClrTx/>
              <a:buSzPct val="100000"/>
              <a:buFont typeface="STIXGeneral-Regular" pitchFamily="2" charset="2"/>
              <a:buChar char="▸"/>
              <a:tabLst/>
              <a:defRPr/>
            </a:pPr>
            <a:r>
              <a:rPr kumimoji="0" lang="en-US" sz="20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Holds user data</a:t>
            </a:r>
          </a:p>
          <a:p>
            <a:pPr marL="228594" marR="0" lvl="0" indent="-228594" algn="l" defTabSz="914400" rtl="0" eaLnBrk="1" fontAlgn="auto" latinLnBrk="0" hangingPunct="1">
              <a:lnSpc>
                <a:spcPct val="125000"/>
              </a:lnSpc>
              <a:spcBef>
                <a:spcPts val="0"/>
              </a:spcBef>
              <a:spcAft>
                <a:spcPts val="0"/>
              </a:spcAft>
              <a:buClrTx/>
              <a:buSzPct val="100000"/>
              <a:buFont typeface="STIXGeneral-Regular" pitchFamily="2" charset="2"/>
              <a:buChar char="▸"/>
              <a:tabLst/>
              <a:defRPr/>
            </a:pPr>
            <a:r>
              <a:rPr lang="en-US" dirty="0">
                <a:solidFill>
                  <a:schemeClr val="tx1"/>
                </a:solidFill>
              </a:rPr>
              <a:t>Size required is user defined, space required depends on user-applied policy</a:t>
            </a:r>
            <a:endParaRPr kumimoji="0" lang="en-US" sz="20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endParaRPr>
          </a:p>
          <a:p>
            <a:pPr marL="228594" marR="0" lvl="0" indent="-228594" algn="l" defTabSz="914400" rtl="0" eaLnBrk="1" fontAlgn="auto" latinLnBrk="0" hangingPunct="1">
              <a:lnSpc>
                <a:spcPct val="125000"/>
              </a:lnSpc>
              <a:spcBef>
                <a:spcPts val="0"/>
              </a:spcBef>
              <a:spcAft>
                <a:spcPts val="0"/>
              </a:spcAft>
              <a:buClrTx/>
              <a:buSzPct val="100000"/>
              <a:buFont typeface="STIXGeneral-Regular" pitchFamily="2" charset="2"/>
              <a:buChar char="▸"/>
              <a:tabLst/>
              <a:defRPr/>
            </a:pPr>
            <a:r>
              <a:rPr kumimoji="0" lang="en-US" sz="20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Delta inherits base VMDK’s storage policy</a:t>
            </a:r>
          </a:p>
          <a:p>
            <a:pPr marL="228594" marR="0" lvl="0" indent="-228594" algn="l" defTabSz="914400" rtl="0" eaLnBrk="1" fontAlgn="auto" latinLnBrk="0" hangingPunct="1">
              <a:lnSpc>
                <a:spcPct val="125000"/>
              </a:lnSpc>
              <a:spcBef>
                <a:spcPts val="0"/>
              </a:spcBef>
              <a:spcAft>
                <a:spcPts val="0"/>
              </a:spcAft>
              <a:buClrTx/>
              <a:buSzPct val="100000"/>
              <a:buFont typeface="STIXGeneral-Regular" pitchFamily="2" charset="2"/>
              <a:buChar char="▸"/>
              <a:tabLst/>
              <a:defRPr/>
            </a:pPr>
            <a:r>
              <a:rPr kumimoji="0" lang="en-US" sz="20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Extra space to be planned based on expected size and required snapshots</a:t>
            </a:r>
          </a:p>
        </p:txBody>
      </p:sp>
      <p:sp>
        <p:nvSpPr>
          <p:cNvPr id="14" name="Content Placeholder 5">
            <a:extLst>
              <a:ext uri="{FF2B5EF4-FFF2-40B4-BE49-F238E27FC236}">
                <a16:creationId xmlns:a16="http://schemas.microsoft.com/office/drawing/2014/main" id="{38CC39A2-4CE1-4726-9E26-AD10BDA96B04}"/>
              </a:ext>
            </a:extLst>
          </p:cNvPr>
          <p:cNvSpPr txBox="1">
            <a:spLocks/>
          </p:cNvSpPr>
          <p:nvPr/>
        </p:nvSpPr>
        <p:spPr bwMode="gray">
          <a:xfrm>
            <a:off x="7892551" y="2462870"/>
            <a:ext cx="3621051" cy="3797437"/>
          </a:xfrm>
          <a:custGeom>
            <a:avLst/>
            <a:gdLst>
              <a:gd name="connsiteX0" fmla="*/ 0 w 3621051"/>
              <a:gd name="connsiteY0" fmla="*/ 0 h 3797437"/>
              <a:gd name="connsiteX1" fmla="*/ 3621051 w 3621051"/>
              <a:gd name="connsiteY1" fmla="*/ 0 h 3797437"/>
              <a:gd name="connsiteX2" fmla="*/ 3621051 w 3621051"/>
              <a:gd name="connsiteY2" fmla="*/ 3797437 h 3797437"/>
              <a:gd name="connsiteX3" fmla="*/ 0 w 3621051"/>
              <a:gd name="connsiteY3" fmla="*/ 3797437 h 3797437"/>
              <a:gd name="connsiteX4" fmla="*/ 0 w 3621051"/>
              <a:gd name="connsiteY4" fmla="*/ 0 h 379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051" h="3797437" fill="none" extrusionOk="0">
                <a:moveTo>
                  <a:pt x="0" y="0"/>
                </a:moveTo>
                <a:cubicBezTo>
                  <a:pt x="1249866" y="121700"/>
                  <a:pt x="1933681" y="147279"/>
                  <a:pt x="3621051" y="0"/>
                </a:cubicBezTo>
                <a:cubicBezTo>
                  <a:pt x="3627480" y="678439"/>
                  <a:pt x="3689438" y="2649012"/>
                  <a:pt x="3621051" y="3797437"/>
                </a:cubicBezTo>
                <a:cubicBezTo>
                  <a:pt x="1989553" y="3680290"/>
                  <a:pt x="1320572" y="3859906"/>
                  <a:pt x="0" y="3797437"/>
                </a:cubicBezTo>
                <a:cubicBezTo>
                  <a:pt x="24623" y="2305047"/>
                  <a:pt x="54477" y="1092850"/>
                  <a:pt x="0" y="0"/>
                </a:cubicBezTo>
                <a:close/>
              </a:path>
              <a:path w="3621051" h="3797437" stroke="0" extrusionOk="0">
                <a:moveTo>
                  <a:pt x="0" y="0"/>
                </a:moveTo>
                <a:cubicBezTo>
                  <a:pt x="1582152" y="117165"/>
                  <a:pt x="3233428" y="-41840"/>
                  <a:pt x="3621051" y="0"/>
                </a:cubicBezTo>
                <a:cubicBezTo>
                  <a:pt x="3741506" y="1773132"/>
                  <a:pt x="3785392" y="2126426"/>
                  <a:pt x="3621051" y="3797437"/>
                </a:cubicBezTo>
                <a:cubicBezTo>
                  <a:pt x="2816372" y="3921651"/>
                  <a:pt x="602539" y="3942761"/>
                  <a:pt x="0" y="3797437"/>
                </a:cubicBezTo>
                <a:cubicBezTo>
                  <a:pt x="-97224" y="2487200"/>
                  <a:pt x="13220" y="1579690"/>
                  <a:pt x="0" y="0"/>
                </a:cubicBezTo>
                <a:close/>
              </a:path>
            </a:pathLst>
          </a:custGeom>
          <a:ln w="19050">
            <a:solidFill>
              <a:schemeClr val="accent1"/>
            </a:solidFill>
            <a:prstDash val="dash"/>
            <a:extLst>
              <a:ext uri="{C807C97D-BFC1-408E-A445-0C87EB9F89A2}">
                <ask:lineSketchStyleProps xmlns:ask="http://schemas.microsoft.com/office/drawing/2018/sketchyshapes" sd="1632374118">
                  <a:prstGeom prst="rect">
                    <a:avLst/>
                  </a:prstGeom>
                  <ask:type>
                    <ask:lineSketchCurved/>
                  </ask:type>
                </ask:lineSketchStyleProps>
              </a:ext>
            </a:extLst>
          </a:ln>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kern="1200">
                <a:solidFill>
                  <a:srgbClr val="2632AC"/>
                </a:solidFill>
                <a:latin typeface="Source Sans Pro" panose="020B0503030403020204"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kern="1200">
                <a:solidFill>
                  <a:schemeClr val="tx2"/>
                </a:solidFill>
                <a:latin typeface="Source Sans Pro" panose="020B0503030403020204" pitchFamily="34" charset="0"/>
                <a:ea typeface="+mn-ea"/>
                <a:cs typeface="+mn-cs"/>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kern="1200">
                <a:solidFill>
                  <a:schemeClr val="tx2"/>
                </a:solidFill>
                <a:latin typeface="Source Sans Pro" panose="020B0503030403020204" pitchFamily="34" charset="0"/>
                <a:ea typeface="+mn-ea"/>
                <a:cs typeface="+mn-cs"/>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5pPr>
            <a:lvl6pPr marL="862013" indent="-231775" algn="l" defTabSz="1219170" rtl="0" eaLnBrk="1" latinLnBrk="0" hangingPunct="1">
              <a:spcBef>
                <a:spcPct val="20000"/>
              </a:spcBef>
              <a:buFont typeface="Arial" pitchFamily="34" charset="0"/>
              <a:buChar char="•"/>
              <a:tabLst/>
              <a:defRPr sz="1800" kern="1200">
                <a:solidFill>
                  <a:schemeClr val="bg2"/>
                </a:solidFill>
                <a:latin typeface="+mn-lt"/>
                <a:ea typeface="+mn-ea"/>
                <a:cs typeface="+mn-cs"/>
              </a:defRPr>
            </a:lvl6pPr>
            <a:lvl7pPr marL="1371600" indent="-168275" algn="l" defTabSz="1219170" rtl="0" eaLnBrk="1" latinLnBrk="0" hangingPunct="1">
              <a:spcBef>
                <a:spcPct val="20000"/>
              </a:spcBef>
              <a:buFont typeface="System Font Regular"/>
              <a:buChar char="-"/>
              <a:tabLst/>
              <a:defRPr sz="1700" kern="1200">
                <a:solidFill>
                  <a:schemeClr val="bg2"/>
                </a:solidFill>
                <a:latin typeface="+mn-lt"/>
                <a:ea typeface="+mn-ea"/>
                <a:cs typeface="+mn-cs"/>
              </a:defRPr>
            </a:lvl7pPr>
            <a:lvl8pPr marL="1946275" indent="-166688" algn="l" defTabSz="1219170" rtl="0" eaLnBrk="1" latinLnBrk="0" hangingPunct="1">
              <a:spcBef>
                <a:spcPct val="20000"/>
              </a:spcBef>
              <a:buFont typeface="Arial" panose="020B0604020202020204" pitchFamily="34" charset="0"/>
              <a:buChar char="•"/>
              <a:tabLst/>
              <a:defRPr sz="1600" kern="1200">
                <a:solidFill>
                  <a:schemeClr val="bg2"/>
                </a:solidFill>
                <a:latin typeface="+mn-lt"/>
                <a:ea typeface="+mn-ea"/>
                <a:cs typeface="+mn-cs"/>
              </a:defRPr>
            </a:lvl8pPr>
            <a:lvl9pPr marL="2465388" indent="-176213" algn="l" defTabSz="1219170" rtl="0" eaLnBrk="1" latinLnBrk="0" hangingPunct="1">
              <a:spcBef>
                <a:spcPct val="20000"/>
              </a:spcBef>
              <a:buFont typeface="System Font Regular"/>
              <a:buChar char="-"/>
              <a:tabLst/>
              <a:defRPr sz="1500" kern="1200">
                <a:solidFill>
                  <a:schemeClr val="bg2"/>
                </a:solidFill>
                <a:latin typeface="+mn-lt"/>
                <a:ea typeface="+mn-ea"/>
                <a:cs typeface="+mn-cs"/>
              </a:defRPr>
            </a:lvl9pPr>
          </a:lstStyle>
          <a:p>
            <a:pPr marL="228594" marR="0" lvl="0" indent="-228594" algn="l" defTabSz="914400" rtl="0" eaLnBrk="1" fontAlgn="auto" latinLnBrk="0" hangingPunct="1">
              <a:lnSpc>
                <a:spcPct val="125000"/>
              </a:lnSpc>
              <a:spcBef>
                <a:spcPts val="0"/>
              </a:spcBef>
              <a:spcAft>
                <a:spcPts val="0"/>
              </a:spcAft>
              <a:buClrTx/>
              <a:buSzPct val="100000"/>
              <a:buFont typeface="STIXGeneral-Regular" pitchFamily="2" charset="2"/>
              <a:buChar char="▸"/>
              <a:tabLst/>
              <a:defRPr/>
            </a:pPr>
            <a:r>
              <a:rPr kumimoji="0" lang="en-US" sz="20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Size depends on the VM memory</a:t>
            </a:r>
          </a:p>
          <a:p>
            <a:pPr marL="228594" marR="0" lvl="0" indent="-228594" algn="l" defTabSz="914400" rtl="0" eaLnBrk="1" fontAlgn="auto" latinLnBrk="0" hangingPunct="1">
              <a:lnSpc>
                <a:spcPct val="125000"/>
              </a:lnSpc>
              <a:spcBef>
                <a:spcPts val="0"/>
              </a:spcBef>
              <a:spcAft>
                <a:spcPts val="0"/>
              </a:spcAft>
              <a:buClrTx/>
              <a:buSzPct val="100000"/>
              <a:buFont typeface="STIXGeneral-Regular" pitchFamily="2" charset="2"/>
              <a:buChar char="▸"/>
              <a:tabLst/>
              <a:defRPr/>
            </a:pPr>
            <a:r>
              <a:rPr lang="en-US" dirty="0">
                <a:solidFill>
                  <a:schemeClr val="tx1"/>
                </a:solidFill>
              </a:rPr>
              <a:t>Inherits the storage policy from VM home namespace</a:t>
            </a:r>
          </a:p>
          <a:p>
            <a:pPr marL="228594" marR="0" lvl="0" indent="-228594" algn="l" defTabSz="914400" rtl="0" eaLnBrk="1" fontAlgn="auto" latinLnBrk="0" hangingPunct="1">
              <a:lnSpc>
                <a:spcPct val="125000"/>
              </a:lnSpc>
              <a:spcBef>
                <a:spcPts val="0"/>
              </a:spcBef>
              <a:spcAft>
                <a:spcPts val="0"/>
              </a:spcAft>
              <a:buClrTx/>
              <a:buSzPct val="100000"/>
              <a:buFont typeface="STIXGeneral-Regular" pitchFamily="2" charset="2"/>
              <a:buChar char="▸"/>
              <a:tabLst/>
              <a:defRPr/>
            </a:pPr>
            <a:r>
              <a:rPr kumimoji="0" lang="en-US" sz="20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Space consumption can be twice as the VM memory as </a:t>
            </a:r>
            <a:r>
              <a:rPr kumimoji="0" lang="en-US" sz="2000" b="0" i="0" u="none" strike="noStrike" kern="1200" cap="none" spc="0" normalizeH="0" baseline="0" noProof="0" dirty="0" err="1">
                <a:ln>
                  <a:noFill/>
                </a:ln>
                <a:solidFill>
                  <a:schemeClr val="tx1"/>
                </a:solidFill>
                <a:effectLst/>
                <a:uLnTx/>
                <a:uFillTx/>
                <a:latin typeface="Source Sans Pro" panose="020B0503030403020204" pitchFamily="34" charset="0"/>
                <a:ea typeface="+mn-ea"/>
                <a:cs typeface="+mn-cs"/>
              </a:rPr>
              <a:t>vSAN</a:t>
            </a:r>
            <a:r>
              <a:rPr kumimoji="0" lang="en-US" sz="2000" b="0" i="0" u="none" strike="noStrike" kern="1200" cap="none" spc="0" normalizeH="0" baseline="0" noProof="0" dirty="0">
                <a:ln>
                  <a:noFill/>
                </a:ln>
                <a:solidFill>
                  <a:schemeClr val="tx1"/>
                </a:solidFill>
                <a:effectLst/>
                <a:uLnTx/>
                <a:uFillTx/>
                <a:latin typeface="Source Sans Pro" panose="020B0503030403020204" pitchFamily="34" charset="0"/>
                <a:ea typeface="+mn-ea"/>
                <a:cs typeface="+mn-cs"/>
              </a:rPr>
              <a:t> always applies FTT=1.</a:t>
            </a:r>
          </a:p>
        </p:txBody>
      </p:sp>
      <p:sp>
        <p:nvSpPr>
          <p:cNvPr id="9" name="Content Placeholder 5">
            <a:extLst>
              <a:ext uri="{FF2B5EF4-FFF2-40B4-BE49-F238E27FC236}">
                <a16:creationId xmlns:a16="http://schemas.microsoft.com/office/drawing/2014/main" id="{705924D5-711A-43CF-A295-931776912E1A}"/>
              </a:ext>
            </a:extLst>
          </p:cNvPr>
          <p:cNvSpPr txBox="1">
            <a:spLocks/>
          </p:cNvSpPr>
          <p:nvPr/>
        </p:nvSpPr>
        <p:spPr bwMode="gray">
          <a:xfrm>
            <a:off x="736923" y="1597819"/>
            <a:ext cx="3301561" cy="731044"/>
          </a:xfrm>
          <a:custGeom>
            <a:avLst/>
            <a:gdLst>
              <a:gd name="connsiteX0" fmla="*/ 0 w 3301561"/>
              <a:gd name="connsiteY0" fmla="*/ 0 h 731044"/>
              <a:gd name="connsiteX1" fmla="*/ 3301561 w 3301561"/>
              <a:gd name="connsiteY1" fmla="*/ 0 h 731044"/>
              <a:gd name="connsiteX2" fmla="*/ 3301561 w 3301561"/>
              <a:gd name="connsiteY2" fmla="*/ 731044 h 731044"/>
              <a:gd name="connsiteX3" fmla="*/ 0 w 3301561"/>
              <a:gd name="connsiteY3" fmla="*/ 731044 h 731044"/>
              <a:gd name="connsiteX4" fmla="*/ 0 w 3301561"/>
              <a:gd name="connsiteY4" fmla="*/ 0 h 73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561" h="731044" fill="none" extrusionOk="0">
                <a:moveTo>
                  <a:pt x="0" y="0"/>
                </a:moveTo>
                <a:cubicBezTo>
                  <a:pt x="442328" y="2409"/>
                  <a:pt x="1753831" y="12482"/>
                  <a:pt x="3301561" y="0"/>
                </a:cubicBezTo>
                <a:cubicBezTo>
                  <a:pt x="3339088" y="284290"/>
                  <a:pt x="3348988" y="401337"/>
                  <a:pt x="3301561" y="731044"/>
                </a:cubicBezTo>
                <a:cubicBezTo>
                  <a:pt x="1895534" y="868127"/>
                  <a:pt x="1169980" y="577900"/>
                  <a:pt x="0" y="731044"/>
                </a:cubicBezTo>
                <a:cubicBezTo>
                  <a:pt x="-30172" y="492148"/>
                  <a:pt x="32008" y="131937"/>
                  <a:pt x="0" y="0"/>
                </a:cubicBezTo>
                <a:close/>
              </a:path>
              <a:path w="3301561" h="731044" stroke="0" extrusionOk="0">
                <a:moveTo>
                  <a:pt x="0" y="0"/>
                </a:moveTo>
                <a:cubicBezTo>
                  <a:pt x="990444" y="97190"/>
                  <a:pt x="2103923" y="-114901"/>
                  <a:pt x="3301561" y="0"/>
                </a:cubicBezTo>
                <a:cubicBezTo>
                  <a:pt x="3269160" y="353022"/>
                  <a:pt x="3270530" y="569457"/>
                  <a:pt x="3301561" y="731044"/>
                </a:cubicBezTo>
                <a:cubicBezTo>
                  <a:pt x="2507497" y="864276"/>
                  <a:pt x="1507228" y="810716"/>
                  <a:pt x="0" y="731044"/>
                </a:cubicBezTo>
                <a:cubicBezTo>
                  <a:pt x="-30106" y="500318"/>
                  <a:pt x="62344" y="133433"/>
                  <a:pt x="0" y="0"/>
                </a:cubicBezTo>
                <a:close/>
              </a:path>
            </a:pathLst>
          </a:custGeom>
          <a:ln w="19050">
            <a:solidFill>
              <a:schemeClr val="accent1"/>
            </a:solidFill>
            <a:prstDash val="solid"/>
            <a:extLst>
              <a:ext uri="{C807C97D-BFC1-408E-A445-0C87EB9F89A2}">
                <ask:lineSketchStyleProps xmlns:ask="http://schemas.microsoft.com/office/drawing/2018/sketchyshapes" sd="4266942263">
                  <a:prstGeom prst="rect">
                    <a:avLst/>
                  </a:prstGeom>
                  <ask:type>
                    <ask:lineSketchCurved/>
                  </ask:type>
                </ask:lineSketchStyleProps>
              </a:ext>
            </a:extLst>
          </a:ln>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kern="1200">
                <a:solidFill>
                  <a:srgbClr val="2632AC"/>
                </a:solidFill>
                <a:latin typeface="Source Sans Pro" panose="020B0503030403020204"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kern="1200">
                <a:solidFill>
                  <a:schemeClr val="tx2"/>
                </a:solidFill>
                <a:latin typeface="Source Sans Pro" panose="020B0503030403020204" pitchFamily="34" charset="0"/>
                <a:ea typeface="+mn-ea"/>
                <a:cs typeface="+mn-cs"/>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kern="1200">
                <a:solidFill>
                  <a:schemeClr val="tx2"/>
                </a:solidFill>
                <a:latin typeface="Source Sans Pro" panose="020B0503030403020204" pitchFamily="34" charset="0"/>
                <a:ea typeface="+mn-ea"/>
                <a:cs typeface="+mn-cs"/>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5pPr>
            <a:lvl6pPr marL="862013" indent="-231775" algn="l" defTabSz="1219170" rtl="0" eaLnBrk="1" latinLnBrk="0" hangingPunct="1">
              <a:spcBef>
                <a:spcPct val="20000"/>
              </a:spcBef>
              <a:buFont typeface="Arial" pitchFamily="34" charset="0"/>
              <a:buChar char="•"/>
              <a:tabLst/>
              <a:defRPr sz="1800" kern="1200">
                <a:solidFill>
                  <a:schemeClr val="bg2"/>
                </a:solidFill>
                <a:latin typeface="+mn-lt"/>
                <a:ea typeface="+mn-ea"/>
                <a:cs typeface="+mn-cs"/>
              </a:defRPr>
            </a:lvl6pPr>
            <a:lvl7pPr marL="1371600" indent="-168275" algn="l" defTabSz="1219170" rtl="0" eaLnBrk="1" latinLnBrk="0" hangingPunct="1">
              <a:spcBef>
                <a:spcPct val="20000"/>
              </a:spcBef>
              <a:buFont typeface="System Font Regular"/>
              <a:buChar char="-"/>
              <a:tabLst/>
              <a:defRPr sz="1700" kern="1200">
                <a:solidFill>
                  <a:schemeClr val="bg2"/>
                </a:solidFill>
                <a:latin typeface="+mn-lt"/>
                <a:ea typeface="+mn-ea"/>
                <a:cs typeface="+mn-cs"/>
              </a:defRPr>
            </a:lvl7pPr>
            <a:lvl8pPr marL="1946275" indent="-166688" algn="l" defTabSz="1219170" rtl="0" eaLnBrk="1" latinLnBrk="0" hangingPunct="1">
              <a:spcBef>
                <a:spcPct val="20000"/>
              </a:spcBef>
              <a:buFont typeface="Arial" panose="020B0604020202020204" pitchFamily="34" charset="0"/>
              <a:buChar char="•"/>
              <a:tabLst/>
              <a:defRPr sz="1600" kern="1200">
                <a:solidFill>
                  <a:schemeClr val="bg2"/>
                </a:solidFill>
                <a:latin typeface="+mn-lt"/>
                <a:ea typeface="+mn-ea"/>
                <a:cs typeface="+mn-cs"/>
              </a:defRPr>
            </a:lvl8pPr>
            <a:lvl9pPr marL="2465388" indent="-176213" algn="l" defTabSz="1219170" rtl="0" eaLnBrk="1" latinLnBrk="0" hangingPunct="1">
              <a:spcBef>
                <a:spcPct val="20000"/>
              </a:spcBef>
              <a:buFont typeface="System Font Regular"/>
              <a:buChar char="-"/>
              <a:tabLst/>
              <a:defRPr sz="1500" kern="1200">
                <a:solidFill>
                  <a:schemeClr val="bg2"/>
                </a:solidFill>
                <a:latin typeface="+mn-lt"/>
                <a:ea typeface="+mn-ea"/>
                <a:cs typeface="+mn-cs"/>
              </a:defRPr>
            </a:lvl9pPr>
          </a:lstStyle>
          <a:p>
            <a:pPr marL="0" indent="0" algn="ctr">
              <a:buNone/>
            </a:pPr>
            <a:r>
              <a:rPr lang="en-US" b="1" dirty="0">
                <a:solidFill>
                  <a:schemeClr val="tx1"/>
                </a:solidFill>
              </a:rPr>
              <a:t>VM Home Namespace Objects</a:t>
            </a:r>
          </a:p>
          <a:p>
            <a:pPr marL="0" indent="0" algn="ctr">
              <a:buNone/>
            </a:pPr>
            <a:endParaRPr lang="en-US" b="1" dirty="0">
              <a:solidFill>
                <a:schemeClr val="tx1"/>
              </a:solidFill>
            </a:endParaRPr>
          </a:p>
        </p:txBody>
      </p:sp>
      <p:sp>
        <p:nvSpPr>
          <p:cNvPr id="12" name="Content Placeholder 5">
            <a:extLst>
              <a:ext uri="{FF2B5EF4-FFF2-40B4-BE49-F238E27FC236}">
                <a16:creationId xmlns:a16="http://schemas.microsoft.com/office/drawing/2014/main" id="{CF392E1C-5F3C-4B7D-A629-0EA7C68A9AE0}"/>
              </a:ext>
            </a:extLst>
          </p:cNvPr>
          <p:cNvSpPr txBox="1">
            <a:spLocks/>
          </p:cNvSpPr>
          <p:nvPr/>
        </p:nvSpPr>
        <p:spPr bwMode="gray">
          <a:xfrm>
            <a:off x="4154993" y="1597819"/>
            <a:ext cx="3621051" cy="731044"/>
          </a:xfrm>
          <a:custGeom>
            <a:avLst/>
            <a:gdLst>
              <a:gd name="connsiteX0" fmla="*/ 0 w 3621051"/>
              <a:gd name="connsiteY0" fmla="*/ 0 h 731044"/>
              <a:gd name="connsiteX1" fmla="*/ 3621051 w 3621051"/>
              <a:gd name="connsiteY1" fmla="*/ 0 h 731044"/>
              <a:gd name="connsiteX2" fmla="*/ 3621051 w 3621051"/>
              <a:gd name="connsiteY2" fmla="*/ 731044 h 731044"/>
              <a:gd name="connsiteX3" fmla="*/ 0 w 3621051"/>
              <a:gd name="connsiteY3" fmla="*/ 731044 h 731044"/>
              <a:gd name="connsiteX4" fmla="*/ 0 w 3621051"/>
              <a:gd name="connsiteY4" fmla="*/ 0 h 73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051" h="731044" fill="none" extrusionOk="0">
                <a:moveTo>
                  <a:pt x="0" y="0"/>
                </a:moveTo>
                <a:cubicBezTo>
                  <a:pt x="697814" y="2409"/>
                  <a:pt x="3194539" y="12482"/>
                  <a:pt x="3621051" y="0"/>
                </a:cubicBezTo>
                <a:cubicBezTo>
                  <a:pt x="3658578" y="284290"/>
                  <a:pt x="3668478" y="401337"/>
                  <a:pt x="3621051" y="731044"/>
                </a:cubicBezTo>
                <a:cubicBezTo>
                  <a:pt x="1953732" y="868127"/>
                  <a:pt x="1664842" y="577900"/>
                  <a:pt x="0" y="731044"/>
                </a:cubicBezTo>
                <a:cubicBezTo>
                  <a:pt x="-30172" y="492148"/>
                  <a:pt x="32008" y="131937"/>
                  <a:pt x="0" y="0"/>
                </a:cubicBezTo>
                <a:close/>
              </a:path>
              <a:path w="3621051" h="731044" stroke="0" extrusionOk="0">
                <a:moveTo>
                  <a:pt x="0" y="0"/>
                </a:moveTo>
                <a:cubicBezTo>
                  <a:pt x="772006" y="97190"/>
                  <a:pt x="2609195" y="-114901"/>
                  <a:pt x="3621051" y="0"/>
                </a:cubicBezTo>
                <a:cubicBezTo>
                  <a:pt x="3588650" y="353022"/>
                  <a:pt x="3590020" y="569457"/>
                  <a:pt x="3621051" y="731044"/>
                </a:cubicBezTo>
                <a:cubicBezTo>
                  <a:pt x="2016050" y="864276"/>
                  <a:pt x="1229308" y="810716"/>
                  <a:pt x="0" y="731044"/>
                </a:cubicBezTo>
                <a:cubicBezTo>
                  <a:pt x="-30106" y="500318"/>
                  <a:pt x="62344" y="133433"/>
                  <a:pt x="0" y="0"/>
                </a:cubicBezTo>
                <a:close/>
              </a:path>
            </a:pathLst>
          </a:custGeom>
          <a:ln w="19050">
            <a:solidFill>
              <a:schemeClr val="accent1"/>
            </a:solidFill>
            <a:prstDash val="solid"/>
            <a:extLst>
              <a:ext uri="{C807C97D-BFC1-408E-A445-0C87EB9F89A2}">
                <ask:lineSketchStyleProps xmlns:ask="http://schemas.microsoft.com/office/drawing/2018/sketchyshapes" sd="4266942263">
                  <a:prstGeom prst="rect">
                    <a:avLst/>
                  </a:prstGeom>
                  <ask:type>
                    <ask:lineSketchCurved/>
                  </ask:type>
                </ask:lineSketchStyleProps>
              </a:ext>
            </a:extLst>
          </a:ln>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kern="1200">
                <a:solidFill>
                  <a:srgbClr val="2632AC"/>
                </a:solidFill>
                <a:latin typeface="Source Sans Pro" panose="020B0503030403020204"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kern="1200">
                <a:solidFill>
                  <a:schemeClr val="tx2"/>
                </a:solidFill>
                <a:latin typeface="Source Sans Pro" panose="020B0503030403020204" pitchFamily="34" charset="0"/>
                <a:ea typeface="+mn-ea"/>
                <a:cs typeface="+mn-cs"/>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kern="1200">
                <a:solidFill>
                  <a:schemeClr val="tx2"/>
                </a:solidFill>
                <a:latin typeface="Source Sans Pro" panose="020B0503030403020204" pitchFamily="34" charset="0"/>
                <a:ea typeface="+mn-ea"/>
                <a:cs typeface="+mn-cs"/>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5pPr>
            <a:lvl6pPr marL="862013" indent="-231775" algn="l" defTabSz="1219170" rtl="0" eaLnBrk="1" latinLnBrk="0" hangingPunct="1">
              <a:spcBef>
                <a:spcPct val="20000"/>
              </a:spcBef>
              <a:buFont typeface="Arial" pitchFamily="34" charset="0"/>
              <a:buChar char="•"/>
              <a:tabLst/>
              <a:defRPr sz="1800" kern="1200">
                <a:solidFill>
                  <a:schemeClr val="bg2"/>
                </a:solidFill>
                <a:latin typeface="+mn-lt"/>
                <a:ea typeface="+mn-ea"/>
                <a:cs typeface="+mn-cs"/>
              </a:defRPr>
            </a:lvl6pPr>
            <a:lvl7pPr marL="1371600" indent="-168275" algn="l" defTabSz="1219170" rtl="0" eaLnBrk="1" latinLnBrk="0" hangingPunct="1">
              <a:spcBef>
                <a:spcPct val="20000"/>
              </a:spcBef>
              <a:buFont typeface="System Font Regular"/>
              <a:buChar char="-"/>
              <a:tabLst/>
              <a:defRPr sz="1700" kern="1200">
                <a:solidFill>
                  <a:schemeClr val="bg2"/>
                </a:solidFill>
                <a:latin typeface="+mn-lt"/>
                <a:ea typeface="+mn-ea"/>
                <a:cs typeface="+mn-cs"/>
              </a:defRPr>
            </a:lvl7pPr>
            <a:lvl8pPr marL="1946275" indent="-166688" algn="l" defTabSz="1219170" rtl="0" eaLnBrk="1" latinLnBrk="0" hangingPunct="1">
              <a:spcBef>
                <a:spcPct val="20000"/>
              </a:spcBef>
              <a:buFont typeface="Arial" panose="020B0604020202020204" pitchFamily="34" charset="0"/>
              <a:buChar char="•"/>
              <a:tabLst/>
              <a:defRPr sz="1600" kern="1200">
                <a:solidFill>
                  <a:schemeClr val="bg2"/>
                </a:solidFill>
                <a:latin typeface="+mn-lt"/>
                <a:ea typeface="+mn-ea"/>
                <a:cs typeface="+mn-cs"/>
              </a:defRPr>
            </a:lvl8pPr>
            <a:lvl9pPr marL="2465388" indent="-176213" algn="l" defTabSz="1219170" rtl="0" eaLnBrk="1" latinLnBrk="0" hangingPunct="1">
              <a:spcBef>
                <a:spcPct val="20000"/>
              </a:spcBef>
              <a:buFont typeface="System Font Regular"/>
              <a:buChar char="-"/>
              <a:tabLst/>
              <a:defRPr sz="1500" kern="1200">
                <a:solidFill>
                  <a:schemeClr val="bg2"/>
                </a:solidFill>
                <a:latin typeface="+mn-lt"/>
                <a:ea typeface="+mn-ea"/>
                <a:cs typeface="+mn-cs"/>
              </a:defRPr>
            </a:lvl9pPr>
          </a:lstStyle>
          <a:p>
            <a:pPr marL="0" indent="0" algn="ctr">
              <a:buNone/>
            </a:pPr>
            <a:r>
              <a:rPr lang="en-US" b="1" dirty="0">
                <a:solidFill>
                  <a:schemeClr val="tx1"/>
                </a:solidFill>
              </a:rPr>
              <a:t>VMDK and Snapshot Objects</a:t>
            </a:r>
          </a:p>
        </p:txBody>
      </p:sp>
      <p:sp>
        <p:nvSpPr>
          <p:cNvPr id="13" name="Content Placeholder 5">
            <a:extLst>
              <a:ext uri="{FF2B5EF4-FFF2-40B4-BE49-F238E27FC236}">
                <a16:creationId xmlns:a16="http://schemas.microsoft.com/office/drawing/2014/main" id="{95585E72-73F2-41EC-81CE-38D75504660F}"/>
              </a:ext>
            </a:extLst>
          </p:cNvPr>
          <p:cNvSpPr txBox="1">
            <a:spLocks/>
          </p:cNvSpPr>
          <p:nvPr/>
        </p:nvSpPr>
        <p:spPr bwMode="gray">
          <a:xfrm>
            <a:off x="7950966" y="1597819"/>
            <a:ext cx="3621051" cy="731044"/>
          </a:xfrm>
          <a:custGeom>
            <a:avLst/>
            <a:gdLst>
              <a:gd name="connsiteX0" fmla="*/ 0 w 3621051"/>
              <a:gd name="connsiteY0" fmla="*/ 0 h 731044"/>
              <a:gd name="connsiteX1" fmla="*/ 3621051 w 3621051"/>
              <a:gd name="connsiteY1" fmla="*/ 0 h 731044"/>
              <a:gd name="connsiteX2" fmla="*/ 3621051 w 3621051"/>
              <a:gd name="connsiteY2" fmla="*/ 731044 h 731044"/>
              <a:gd name="connsiteX3" fmla="*/ 0 w 3621051"/>
              <a:gd name="connsiteY3" fmla="*/ 731044 h 731044"/>
              <a:gd name="connsiteX4" fmla="*/ 0 w 3621051"/>
              <a:gd name="connsiteY4" fmla="*/ 0 h 73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051" h="731044" fill="none" extrusionOk="0">
                <a:moveTo>
                  <a:pt x="0" y="0"/>
                </a:moveTo>
                <a:cubicBezTo>
                  <a:pt x="697814" y="2409"/>
                  <a:pt x="3194539" y="12482"/>
                  <a:pt x="3621051" y="0"/>
                </a:cubicBezTo>
                <a:cubicBezTo>
                  <a:pt x="3658578" y="284290"/>
                  <a:pt x="3668478" y="401337"/>
                  <a:pt x="3621051" y="731044"/>
                </a:cubicBezTo>
                <a:cubicBezTo>
                  <a:pt x="1953732" y="868127"/>
                  <a:pt x="1664842" y="577900"/>
                  <a:pt x="0" y="731044"/>
                </a:cubicBezTo>
                <a:cubicBezTo>
                  <a:pt x="-30172" y="492148"/>
                  <a:pt x="32008" y="131937"/>
                  <a:pt x="0" y="0"/>
                </a:cubicBezTo>
                <a:close/>
              </a:path>
              <a:path w="3621051" h="731044" stroke="0" extrusionOk="0">
                <a:moveTo>
                  <a:pt x="0" y="0"/>
                </a:moveTo>
                <a:cubicBezTo>
                  <a:pt x="772006" y="97190"/>
                  <a:pt x="2609195" y="-114901"/>
                  <a:pt x="3621051" y="0"/>
                </a:cubicBezTo>
                <a:cubicBezTo>
                  <a:pt x="3588650" y="353022"/>
                  <a:pt x="3590020" y="569457"/>
                  <a:pt x="3621051" y="731044"/>
                </a:cubicBezTo>
                <a:cubicBezTo>
                  <a:pt x="2016050" y="864276"/>
                  <a:pt x="1229308" y="810716"/>
                  <a:pt x="0" y="731044"/>
                </a:cubicBezTo>
                <a:cubicBezTo>
                  <a:pt x="-30106" y="500318"/>
                  <a:pt x="62344" y="133433"/>
                  <a:pt x="0" y="0"/>
                </a:cubicBezTo>
                <a:close/>
              </a:path>
            </a:pathLst>
          </a:custGeom>
          <a:ln w="19050">
            <a:solidFill>
              <a:schemeClr val="accent1"/>
            </a:solidFill>
            <a:prstDash val="solid"/>
            <a:extLst>
              <a:ext uri="{C807C97D-BFC1-408E-A445-0C87EB9F89A2}">
                <ask:lineSketchStyleProps xmlns:ask="http://schemas.microsoft.com/office/drawing/2018/sketchyshapes" sd="4266942263">
                  <a:prstGeom prst="rect">
                    <a:avLst/>
                  </a:prstGeom>
                  <ask:type>
                    <ask:lineSketchCurved/>
                  </ask:type>
                </ask:lineSketchStyleProps>
              </a:ext>
            </a:extLst>
          </a:ln>
        </p:spPr>
        <p:txBody>
          <a:bodyPr/>
          <a:lstStyle>
            <a:lvl1pPr marL="228594" marR="0" indent="-228594" algn="l" defTabSz="914400" rtl="0" eaLnBrk="1" fontAlgn="auto" latinLnBrk="0" hangingPunct="1">
              <a:lnSpc>
                <a:spcPct val="100000"/>
              </a:lnSpc>
              <a:spcBef>
                <a:spcPts val="0"/>
              </a:spcBef>
              <a:spcAft>
                <a:spcPts val="0"/>
              </a:spcAft>
              <a:buClrTx/>
              <a:buSzPct val="100000"/>
              <a:buFont typeface="STIXGeneral-Regular" pitchFamily="2" charset="2"/>
              <a:buChar char="▸"/>
              <a:tabLst/>
              <a:defRPr sz="2000" b="0" i="0" kern="1200">
                <a:solidFill>
                  <a:srgbClr val="2632AC"/>
                </a:solidFill>
                <a:latin typeface="Source Sans Pro" panose="020B0503030403020204"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System Font Regular"/>
              <a:buChar char="•"/>
              <a:tabLst/>
              <a:defRPr sz="2000" b="0" i="0" kern="1200">
                <a:solidFill>
                  <a:schemeClr val="tx2"/>
                </a:solidFill>
                <a:latin typeface="Source Sans Pro" panose="020B0503030403020204" pitchFamily="34" charset="0"/>
                <a:ea typeface="+mn-ea"/>
                <a:cs typeface="+mn-cs"/>
              </a:defRPr>
            </a:lvl2pPr>
            <a:lvl3pPr marL="12001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3pPr>
            <a:lvl4pPr marL="16573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b="0" i="0" kern="1200">
                <a:solidFill>
                  <a:schemeClr val="tx2"/>
                </a:solidFill>
                <a:latin typeface="Source Sans Pro" panose="020B0503030403020204" pitchFamily="34" charset="0"/>
                <a:ea typeface="+mn-ea"/>
                <a:cs typeface="+mn-cs"/>
              </a:defRPr>
            </a:lvl4pPr>
            <a:lvl5pPr marL="2114550" marR="0" indent="-285750" algn="l" defTabSz="914400" rtl="0" eaLnBrk="1" fontAlgn="auto" latinLnBrk="0" hangingPunct="1">
              <a:lnSpc>
                <a:spcPct val="100000"/>
              </a:lnSpc>
              <a:spcBef>
                <a:spcPts val="0"/>
              </a:spcBef>
              <a:spcAft>
                <a:spcPts val="0"/>
              </a:spcAft>
              <a:buClrTx/>
              <a:buSzTx/>
              <a:buFont typeface="System Font Regular"/>
              <a:buChar char="-"/>
              <a:tabLst/>
              <a:defRPr sz="1400" b="0" i="0" kern="1200">
                <a:solidFill>
                  <a:schemeClr val="tx2"/>
                </a:solidFill>
                <a:latin typeface="Source Sans Pro" panose="020B0503030403020204" pitchFamily="34" charset="0"/>
                <a:ea typeface="+mn-ea"/>
                <a:cs typeface="+mn-cs"/>
              </a:defRPr>
            </a:lvl5pPr>
            <a:lvl6pPr marL="862013" indent="-231775" algn="l" defTabSz="1219170" rtl="0" eaLnBrk="1" latinLnBrk="0" hangingPunct="1">
              <a:spcBef>
                <a:spcPct val="20000"/>
              </a:spcBef>
              <a:buFont typeface="Arial" pitchFamily="34" charset="0"/>
              <a:buChar char="•"/>
              <a:tabLst/>
              <a:defRPr sz="1800" kern="1200">
                <a:solidFill>
                  <a:schemeClr val="bg2"/>
                </a:solidFill>
                <a:latin typeface="+mn-lt"/>
                <a:ea typeface="+mn-ea"/>
                <a:cs typeface="+mn-cs"/>
              </a:defRPr>
            </a:lvl6pPr>
            <a:lvl7pPr marL="1371600" indent="-168275" algn="l" defTabSz="1219170" rtl="0" eaLnBrk="1" latinLnBrk="0" hangingPunct="1">
              <a:spcBef>
                <a:spcPct val="20000"/>
              </a:spcBef>
              <a:buFont typeface="System Font Regular"/>
              <a:buChar char="-"/>
              <a:tabLst/>
              <a:defRPr sz="1700" kern="1200">
                <a:solidFill>
                  <a:schemeClr val="bg2"/>
                </a:solidFill>
                <a:latin typeface="+mn-lt"/>
                <a:ea typeface="+mn-ea"/>
                <a:cs typeface="+mn-cs"/>
              </a:defRPr>
            </a:lvl7pPr>
            <a:lvl8pPr marL="1946275" indent="-166688" algn="l" defTabSz="1219170" rtl="0" eaLnBrk="1" latinLnBrk="0" hangingPunct="1">
              <a:spcBef>
                <a:spcPct val="20000"/>
              </a:spcBef>
              <a:buFont typeface="Arial" panose="020B0604020202020204" pitchFamily="34" charset="0"/>
              <a:buChar char="•"/>
              <a:tabLst/>
              <a:defRPr sz="1600" kern="1200">
                <a:solidFill>
                  <a:schemeClr val="bg2"/>
                </a:solidFill>
                <a:latin typeface="+mn-lt"/>
                <a:ea typeface="+mn-ea"/>
                <a:cs typeface="+mn-cs"/>
              </a:defRPr>
            </a:lvl8pPr>
            <a:lvl9pPr marL="2465388" indent="-176213" algn="l" defTabSz="1219170" rtl="0" eaLnBrk="1" latinLnBrk="0" hangingPunct="1">
              <a:spcBef>
                <a:spcPct val="20000"/>
              </a:spcBef>
              <a:buFont typeface="System Font Regular"/>
              <a:buChar char="-"/>
              <a:tabLst/>
              <a:defRPr sz="1500" kern="1200">
                <a:solidFill>
                  <a:schemeClr val="bg2"/>
                </a:solidFill>
                <a:latin typeface="+mn-lt"/>
                <a:ea typeface="+mn-ea"/>
                <a:cs typeface="+mn-cs"/>
              </a:defRPr>
            </a:lvl9pPr>
          </a:lstStyle>
          <a:p>
            <a:pPr marL="0" indent="0" algn="ctr">
              <a:buNone/>
            </a:pPr>
            <a:r>
              <a:rPr lang="en-US" b="1" dirty="0">
                <a:solidFill>
                  <a:schemeClr val="tx1"/>
                </a:solidFill>
              </a:rPr>
              <a:t>VM Swap Object</a:t>
            </a:r>
          </a:p>
        </p:txBody>
      </p:sp>
    </p:spTree>
    <p:extLst>
      <p:ext uri="{BB962C8B-B14F-4D97-AF65-F5344CB8AC3E}">
        <p14:creationId xmlns:p14="http://schemas.microsoft.com/office/powerpoint/2010/main" val="3177800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983F32D-1327-49FE-BAC4-82CE511A1F97}"/>
              </a:ext>
            </a:extLst>
          </p:cNvPr>
          <p:cNvSpPr>
            <a:spLocks noGrp="1"/>
          </p:cNvSpPr>
          <p:nvPr>
            <p:ph type="body" sz="quarter" idx="13"/>
          </p:nvPr>
        </p:nvSpPr>
        <p:spPr>
          <a:xfrm>
            <a:off x="372639" y="1134138"/>
            <a:ext cx="4430301" cy="305772"/>
          </a:xfrm>
          <a:custGeom>
            <a:avLst/>
            <a:gdLst>
              <a:gd name="connsiteX0" fmla="*/ 0 w 4430301"/>
              <a:gd name="connsiteY0" fmla="*/ 0 h 305772"/>
              <a:gd name="connsiteX1" fmla="*/ 677203 w 4430301"/>
              <a:gd name="connsiteY1" fmla="*/ 0 h 305772"/>
              <a:gd name="connsiteX2" fmla="*/ 1265800 w 4430301"/>
              <a:gd name="connsiteY2" fmla="*/ 0 h 305772"/>
              <a:gd name="connsiteX3" fmla="*/ 1943003 w 4430301"/>
              <a:gd name="connsiteY3" fmla="*/ 0 h 305772"/>
              <a:gd name="connsiteX4" fmla="*/ 2442995 w 4430301"/>
              <a:gd name="connsiteY4" fmla="*/ 0 h 305772"/>
              <a:gd name="connsiteX5" fmla="*/ 3164501 w 4430301"/>
              <a:gd name="connsiteY5" fmla="*/ 0 h 305772"/>
              <a:gd name="connsiteX6" fmla="*/ 3708795 w 4430301"/>
              <a:gd name="connsiteY6" fmla="*/ 0 h 305772"/>
              <a:gd name="connsiteX7" fmla="*/ 4430301 w 4430301"/>
              <a:gd name="connsiteY7" fmla="*/ 0 h 305772"/>
              <a:gd name="connsiteX8" fmla="*/ 4430301 w 4430301"/>
              <a:gd name="connsiteY8" fmla="*/ 305772 h 305772"/>
              <a:gd name="connsiteX9" fmla="*/ 3797401 w 4430301"/>
              <a:gd name="connsiteY9" fmla="*/ 305772 h 305772"/>
              <a:gd name="connsiteX10" fmla="*/ 3075895 w 4430301"/>
              <a:gd name="connsiteY10" fmla="*/ 305772 h 305772"/>
              <a:gd name="connsiteX11" fmla="*/ 2531601 w 4430301"/>
              <a:gd name="connsiteY11" fmla="*/ 305772 h 305772"/>
              <a:gd name="connsiteX12" fmla="*/ 1898700 w 4430301"/>
              <a:gd name="connsiteY12" fmla="*/ 305772 h 305772"/>
              <a:gd name="connsiteX13" fmla="*/ 1354406 w 4430301"/>
              <a:gd name="connsiteY13" fmla="*/ 305772 h 305772"/>
              <a:gd name="connsiteX14" fmla="*/ 677203 w 4430301"/>
              <a:gd name="connsiteY14" fmla="*/ 305772 h 305772"/>
              <a:gd name="connsiteX15" fmla="*/ 0 w 4430301"/>
              <a:gd name="connsiteY15" fmla="*/ 305772 h 305772"/>
              <a:gd name="connsiteX16" fmla="*/ 0 w 4430301"/>
              <a:gd name="connsiteY16" fmla="*/ 0 h 30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30301" h="305772" fill="none" extrusionOk="0">
                <a:moveTo>
                  <a:pt x="0" y="0"/>
                </a:moveTo>
                <a:cubicBezTo>
                  <a:pt x="304260" y="-28223"/>
                  <a:pt x="368304" y="-1566"/>
                  <a:pt x="677203" y="0"/>
                </a:cubicBezTo>
                <a:cubicBezTo>
                  <a:pt x="986102" y="1566"/>
                  <a:pt x="1112359" y="-16192"/>
                  <a:pt x="1265800" y="0"/>
                </a:cubicBezTo>
                <a:cubicBezTo>
                  <a:pt x="1419241" y="16192"/>
                  <a:pt x="1610261" y="-28772"/>
                  <a:pt x="1943003" y="0"/>
                </a:cubicBezTo>
                <a:cubicBezTo>
                  <a:pt x="2275745" y="28772"/>
                  <a:pt x="2202484" y="-11777"/>
                  <a:pt x="2442995" y="0"/>
                </a:cubicBezTo>
                <a:cubicBezTo>
                  <a:pt x="2683506" y="11777"/>
                  <a:pt x="2828684" y="-17694"/>
                  <a:pt x="3164501" y="0"/>
                </a:cubicBezTo>
                <a:cubicBezTo>
                  <a:pt x="3500318" y="17694"/>
                  <a:pt x="3512811" y="16291"/>
                  <a:pt x="3708795" y="0"/>
                </a:cubicBezTo>
                <a:cubicBezTo>
                  <a:pt x="3904779" y="-16291"/>
                  <a:pt x="4256101" y="-17668"/>
                  <a:pt x="4430301" y="0"/>
                </a:cubicBezTo>
                <a:cubicBezTo>
                  <a:pt x="4444214" y="95098"/>
                  <a:pt x="4429560" y="227038"/>
                  <a:pt x="4430301" y="305772"/>
                </a:cubicBezTo>
                <a:cubicBezTo>
                  <a:pt x="4276899" y="294723"/>
                  <a:pt x="3994127" y="313602"/>
                  <a:pt x="3797401" y="305772"/>
                </a:cubicBezTo>
                <a:cubicBezTo>
                  <a:pt x="3600675" y="297942"/>
                  <a:pt x="3310435" y="319933"/>
                  <a:pt x="3075895" y="305772"/>
                </a:cubicBezTo>
                <a:cubicBezTo>
                  <a:pt x="2841355" y="291611"/>
                  <a:pt x="2649460" y="289472"/>
                  <a:pt x="2531601" y="305772"/>
                </a:cubicBezTo>
                <a:cubicBezTo>
                  <a:pt x="2413742" y="322072"/>
                  <a:pt x="2115200" y="296569"/>
                  <a:pt x="1898700" y="305772"/>
                </a:cubicBezTo>
                <a:cubicBezTo>
                  <a:pt x="1682200" y="314975"/>
                  <a:pt x="1596896" y="282530"/>
                  <a:pt x="1354406" y="305772"/>
                </a:cubicBezTo>
                <a:cubicBezTo>
                  <a:pt x="1111916" y="329014"/>
                  <a:pt x="869134" y="308395"/>
                  <a:pt x="677203" y="305772"/>
                </a:cubicBezTo>
                <a:cubicBezTo>
                  <a:pt x="485272" y="303149"/>
                  <a:pt x="294471" y="309972"/>
                  <a:pt x="0" y="305772"/>
                </a:cubicBezTo>
                <a:cubicBezTo>
                  <a:pt x="-2033" y="229022"/>
                  <a:pt x="2768" y="64048"/>
                  <a:pt x="0" y="0"/>
                </a:cubicBezTo>
                <a:close/>
              </a:path>
              <a:path w="4430301" h="305772" stroke="0" extrusionOk="0">
                <a:moveTo>
                  <a:pt x="0" y="0"/>
                </a:moveTo>
                <a:cubicBezTo>
                  <a:pt x="199752" y="17924"/>
                  <a:pt x="447120" y="-21536"/>
                  <a:pt x="677203" y="0"/>
                </a:cubicBezTo>
                <a:cubicBezTo>
                  <a:pt x="907286" y="21536"/>
                  <a:pt x="1129167" y="22035"/>
                  <a:pt x="1265800" y="0"/>
                </a:cubicBezTo>
                <a:cubicBezTo>
                  <a:pt x="1402433" y="-22035"/>
                  <a:pt x="1716757" y="27559"/>
                  <a:pt x="1898700" y="0"/>
                </a:cubicBezTo>
                <a:cubicBezTo>
                  <a:pt x="2080643" y="-27559"/>
                  <a:pt x="2292088" y="33170"/>
                  <a:pt x="2575904" y="0"/>
                </a:cubicBezTo>
                <a:cubicBezTo>
                  <a:pt x="2859720" y="-33170"/>
                  <a:pt x="3021050" y="-12704"/>
                  <a:pt x="3297410" y="0"/>
                </a:cubicBezTo>
                <a:cubicBezTo>
                  <a:pt x="3573770" y="12704"/>
                  <a:pt x="3552136" y="24437"/>
                  <a:pt x="3797401" y="0"/>
                </a:cubicBezTo>
                <a:cubicBezTo>
                  <a:pt x="4042666" y="-24437"/>
                  <a:pt x="4128292" y="-6857"/>
                  <a:pt x="4430301" y="0"/>
                </a:cubicBezTo>
                <a:cubicBezTo>
                  <a:pt x="4436466" y="88684"/>
                  <a:pt x="4418146" y="173033"/>
                  <a:pt x="4430301" y="305772"/>
                </a:cubicBezTo>
                <a:cubicBezTo>
                  <a:pt x="4228677" y="279550"/>
                  <a:pt x="3923712" y="275701"/>
                  <a:pt x="3708795" y="305772"/>
                </a:cubicBezTo>
                <a:cubicBezTo>
                  <a:pt x="3493878" y="335843"/>
                  <a:pt x="3238150" y="334939"/>
                  <a:pt x="2987289" y="305772"/>
                </a:cubicBezTo>
                <a:cubicBezTo>
                  <a:pt x="2736428" y="276605"/>
                  <a:pt x="2590902" y="278938"/>
                  <a:pt x="2354389" y="305772"/>
                </a:cubicBezTo>
                <a:cubicBezTo>
                  <a:pt x="2117876" y="332606"/>
                  <a:pt x="1778719" y="304185"/>
                  <a:pt x="1632882" y="305772"/>
                </a:cubicBezTo>
                <a:cubicBezTo>
                  <a:pt x="1487045" y="307359"/>
                  <a:pt x="1314174" y="295556"/>
                  <a:pt x="1088588" y="305772"/>
                </a:cubicBezTo>
                <a:cubicBezTo>
                  <a:pt x="863002" y="315988"/>
                  <a:pt x="355613" y="337951"/>
                  <a:pt x="0" y="305772"/>
                </a:cubicBezTo>
                <a:cubicBezTo>
                  <a:pt x="-5299" y="177098"/>
                  <a:pt x="-4160" y="72703"/>
                  <a:pt x="0" y="0"/>
                </a:cubicBezTo>
                <a:close/>
              </a:path>
            </a:pathLst>
          </a:custGeom>
          <a:ln w="19050">
            <a:solidFill>
              <a:schemeClr val="bg2"/>
            </a:solidFill>
            <a:extLst>
              <a:ext uri="{C807C97D-BFC1-408E-A445-0C87EB9F89A2}">
                <ask:lineSketchStyleProps xmlns:ask="http://schemas.microsoft.com/office/drawing/2018/sketchyshapes" sd="1278158359">
                  <ask:type>
                    <ask:lineSketchFreehand/>
                  </ask:type>
                </ask:lineSketchStyleProps>
              </a:ext>
            </a:extLst>
          </a:ln>
        </p:spPr>
        <p:txBody>
          <a:bodyPr>
            <a:normAutofit lnSpcReduction="10000"/>
          </a:bodyPr>
          <a:lstStyle/>
          <a:p>
            <a:pPr algn="ctr"/>
            <a:r>
              <a:rPr lang="en-US" b="1" dirty="0"/>
              <a:t>Scale up</a:t>
            </a:r>
          </a:p>
        </p:txBody>
      </p:sp>
      <p:sp>
        <p:nvSpPr>
          <p:cNvPr id="6" name="Text Placeholder 5">
            <a:extLst>
              <a:ext uri="{FF2B5EF4-FFF2-40B4-BE49-F238E27FC236}">
                <a16:creationId xmlns:a16="http://schemas.microsoft.com/office/drawing/2014/main" id="{CF236C3C-0E3E-4427-93B5-6D8B98F4F7B8}"/>
              </a:ext>
            </a:extLst>
          </p:cNvPr>
          <p:cNvSpPr>
            <a:spLocks noGrp="1"/>
          </p:cNvSpPr>
          <p:nvPr>
            <p:ph type="body" sz="quarter" idx="20"/>
          </p:nvPr>
        </p:nvSpPr>
        <p:spPr>
          <a:xfrm>
            <a:off x="6408541" y="1053252"/>
            <a:ext cx="4430301" cy="305772"/>
          </a:xfrm>
          <a:custGeom>
            <a:avLst/>
            <a:gdLst>
              <a:gd name="connsiteX0" fmla="*/ 0 w 4430301"/>
              <a:gd name="connsiteY0" fmla="*/ 0 h 305772"/>
              <a:gd name="connsiteX1" fmla="*/ 544294 w 4430301"/>
              <a:gd name="connsiteY1" fmla="*/ 0 h 305772"/>
              <a:gd name="connsiteX2" fmla="*/ 1265800 w 4430301"/>
              <a:gd name="connsiteY2" fmla="*/ 0 h 305772"/>
              <a:gd name="connsiteX3" fmla="*/ 1987306 w 4430301"/>
              <a:gd name="connsiteY3" fmla="*/ 0 h 305772"/>
              <a:gd name="connsiteX4" fmla="*/ 2708813 w 4430301"/>
              <a:gd name="connsiteY4" fmla="*/ 0 h 305772"/>
              <a:gd name="connsiteX5" fmla="*/ 3341713 w 4430301"/>
              <a:gd name="connsiteY5" fmla="*/ 0 h 305772"/>
              <a:gd name="connsiteX6" fmla="*/ 4430301 w 4430301"/>
              <a:gd name="connsiteY6" fmla="*/ 0 h 305772"/>
              <a:gd name="connsiteX7" fmla="*/ 4430301 w 4430301"/>
              <a:gd name="connsiteY7" fmla="*/ 305772 h 305772"/>
              <a:gd name="connsiteX8" fmla="*/ 3841704 w 4430301"/>
              <a:gd name="connsiteY8" fmla="*/ 305772 h 305772"/>
              <a:gd name="connsiteX9" fmla="*/ 3164501 w 4430301"/>
              <a:gd name="connsiteY9" fmla="*/ 305772 h 305772"/>
              <a:gd name="connsiteX10" fmla="*/ 2664510 w 4430301"/>
              <a:gd name="connsiteY10" fmla="*/ 305772 h 305772"/>
              <a:gd name="connsiteX11" fmla="*/ 1987306 w 4430301"/>
              <a:gd name="connsiteY11" fmla="*/ 305772 h 305772"/>
              <a:gd name="connsiteX12" fmla="*/ 1443012 w 4430301"/>
              <a:gd name="connsiteY12" fmla="*/ 305772 h 305772"/>
              <a:gd name="connsiteX13" fmla="*/ 854415 w 4430301"/>
              <a:gd name="connsiteY13" fmla="*/ 305772 h 305772"/>
              <a:gd name="connsiteX14" fmla="*/ 0 w 4430301"/>
              <a:gd name="connsiteY14" fmla="*/ 305772 h 305772"/>
              <a:gd name="connsiteX15" fmla="*/ 0 w 4430301"/>
              <a:gd name="connsiteY15" fmla="*/ 0 h 30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0301" h="305772" fill="none" extrusionOk="0">
                <a:moveTo>
                  <a:pt x="0" y="0"/>
                </a:moveTo>
                <a:cubicBezTo>
                  <a:pt x="167975" y="9706"/>
                  <a:pt x="401714" y="14455"/>
                  <a:pt x="544294" y="0"/>
                </a:cubicBezTo>
                <a:cubicBezTo>
                  <a:pt x="686874" y="-14455"/>
                  <a:pt x="1069661" y="-26087"/>
                  <a:pt x="1265800" y="0"/>
                </a:cubicBezTo>
                <a:cubicBezTo>
                  <a:pt x="1461939" y="26087"/>
                  <a:pt x="1666740" y="-20336"/>
                  <a:pt x="1987306" y="0"/>
                </a:cubicBezTo>
                <a:cubicBezTo>
                  <a:pt x="2307872" y="20336"/>
                  <a:pt x="2556949" y="-30397"/>
                  <a:pt x="2708813" y="0"/>
                </a:cubicBezTo>
                <a:cubicBezTo>
                  <a:pt x="2860677" y="30397"/>
                  <a:pt x="3190933" y="1343"/>
                  <a:pt x="3341713" y="0"/>
                </a:cubicBezTo>
                <a:cubicBezTo>
                  <a:pt x="3492493" y="-1343"/>
                  <a:pt x="3950416" y="-8380"/>
                  <a:pt x="4430301" y="0"/>
                </a:cubicBezTo>
                <a:cubicBezTo>
                  <a:pt x="4417636" y="77422"/>
                  <a:pt x="4415619" y="230892"/>
                  <a:pt x="4430301" y="305772"/>
                </a:cubicBezTo>
                <a:cubicBezTo>
                  <a:pt x="4161153" y="283894"/>
                  <a:pt x="4072141" y="283616"/>
                  <a:pt x="3841704" y="305772"/>
                </a:cubicBezTo>
                <a:cubicBezTo>
                  <a:pt x="3611267" y="327928"/>
                  <a:pt x="3371158" y="334368"/>
                  <a:pt x="3164501" y="305772"/>
                </a:cubicBezTo>
                <a:cubicBezTo>
                  <a:pt x="2957844" y="277176"/>
                  <a:pt x="2790332" y="285876"/>
                  <a:pt x="2664510" y="305772"/>
                </a:cubicBezTo>
                <a:cubicBezTo>
                  <a:pt x="2538688" y="325668"/>
                  <a:pt x="2280577" y="338923"/>
                  <a:pt x="1987306" y="305772"/>
                </a:cubicBezTo>
                <a:cubicBezTo>
                  <a:pt x="1694035" y="272621"/>
                  <a:pt x="1600762" y="294286"/>
                  <a:pt x="1443012" y="305772"/>
                </a:cubicBezTo>
                <a:cubicBezTo>
                  <a:pt x="1285262" y="317258"/>
                  <a:pt x="1080445" y="298593"/>
                  <a:pt x="854415" y="305772"/>
                </a:cubicBezTo>
                <a:cubicBezTo>
                  <a:pt x="628385" y="312951"/>
                  <a:pt x="389651" y="336506"/>
                  <a:pt x="0" y="305772"/>
                </a:cubicBezTo>
                <a:cubicBezTo>
                  <a:pt x="13738" y="153752"/>
                  <a:pt x="2986" y="102810"/>
                  <a:pt x="0" y="0"/>
                </a:cubicBezTo>
                <a:close/>
              </a:path>
              <a:path w="4430301" h="305772" stroke="0" extrusionOk="0">
                <a:moveTo>
                  <a:pt x="0" y="0"/>
                </a:moveTo>
                <a:cubicBezTo>
                  <a:pt x="163175" y="18731"/>
                  <a:pt x="354872" y="-25274"/>
                  <a:pt x="632900" y="0"/>
                </a:cubicBezTo>
                <a:cubicBezTo>
                  <a:pt x="910928" y="25274"/>
                  <a:pt x="999099" y="14245"/>
                  <a:pt x="1310103" y="0"/>
                </a:cubicBezTo>
                <a:cubicBezTo>
                  <a:pt x="1621107" y="-14245"/>
                  <a:pt x="1730768" y="-23234"/>
                  <a:pt x="1987306" y="0"/>
                </a:cubicBezTo>
                <a:cubicBezTo>
                  <a:pt x="2243844" y="23234"/>
                  <a:pt x="2291802" y="11114"/>
                  <a:pt x="2575904" y="0"/>
                </a:cubicBezTo>
                <a:cubicBezTo>
                  <a:pt x="2860006" y="-11114"/>
                  <a:pt x="2851148" y="20866"/>
                  <a:pt x="3075895" y="0"/>
                </a:cubicBezTo>
                <a:cubicBezTo>
                  <a:pt x="3300642" y="-20866"/>
                  <a:pt x="3440284" y="18949"/>
                  <a:pt x="3575886" y="0"/>
                </a:cubicBezTo>
                <a:cubicBezTo>
                  <a:pt x="3711488" y="-18949"/>
                  <a:pt x="4247470" y="12479"/>
                  <a:pt x="4430301" y="0"/>
                </a:cubicBezTo>
                <a:cubicBezTo>
                  <a:pt x="4443016" y="96978"/>
                  <a:pt x="4419315" y="165644"/>
                  <a:pt x="4430301" y="305772"/>
                </a:cubicBezTo>
                <a:cubicBezTo>
                  <a:pt x="4200560" y="312331"/>
                  <a:pt x="3854543" y="306894"/>
                  <a:pt x="3708795" y="305772"/>
                </a:cubicBezTo>
                <a:cubicBezTo>
                  <a:pt x="3563047" y="304650"/>
                  <a:pt x="3352343" y="325354"/>
                  <a:pt x="3164501" y="305772"/>
                </a:cubicBezTo>
                <a:cubicBezTo>
                  <a:pt x="2976659" y="286190"/>
                  <a:pt x="2909221" y="313957"/>
                  <a:pt x="2664510" y="305772"/>
                </a:cubicBezTo>
                <a:cubicBezTo>
                  <a:pt x="2419799" y="297587"/>
                  <a:pt x="2285338" y="296676"/>
                  <a:pt x="2031609" y="305772"/>
                </a:cubicBezTo>
                <a:cubicBezTo>
                  <a:pt x="1777880" y="314868"/>
                  <a:pt x="1512693" y="321495"/>
                  <a:pt x="1310103" y="305772"/>
                </a:cubicBezTo>
                <a:cubicBezTo>
                  <a:pt x="1107513" y="290049"/>
                  <a:pt x="834141" y="333996"/>
                  <a:pt x="677203" y="305772"/>
                </a:cubicBezTo>
                <a:cubicBezTo>
                  <a:pt x="520265" y="277548"/>
                  <a:pt x="301091" y="317806"/>
                  <a:pt x="0" y="305772"/>
                </a:cubicBezTo>
                <a:cubicBezTo>
                  <a:pt x="-7120" y="232021"/>
                  <a:pt x="-12742" y="148352"/>
                  <a:pt x="0" y="0"/>
                </a:cubicBezTo>
                <a:close/>
              </a:path>
            </a:pathLst>
          </a:custGeom>
          <a:ln w="19050">
            <a:solidFill>
              <a:schemeClr val="bg2"/>
            </a:solidFill>
            <a:extLst>
              <a:ext uri="{C807C97D-BFC1-408E-A445-0C87EB9F89A2}">
                <ask:lineSketchStyleProps xmlns:ask="http://schemas.microsoft.com/office/drawing/2018/sketchyshapes" sd="1762055949">
                  <ask:type>
                    <ask:lineSketchFreehand/>
                  </ask:type>
                </ask:lineSketchStyleProps>
              </a:ext>
            </a:extLst>
          </a:ln>
        </p:spPr>
        <p:txBody>
          <a:bodyPr>
            <a:normAutofit lnSpcReduction="10000"/>
          </a:bodyPr>
          <a:lstStyle/>
          <a:p>
            <a:pPr algn="ctr"/>
            <a:r>
              <a:rPr lang="en-US" b="1" dirty="0"/>
              <a:t>Scale out</a:t>
            </a:r>
          </a:p>
        </p:txBody>
      </p:sp>
      <p:sp>
        <p:nvSpPr>
          <p:cNvPr id="4" name="Title 3">
            <a:extLst>
              <a:ext uri="{FF2B5EF4-FFF2-40B4-BE49-F238E27FC236}">
                <a16:creationId xmlns:a16="http://schemas.microsoft.com/office/drawing/2014/main" id="{C009C0FC-16E0-43F7-ACB8-A38697321C06}"/>
              </a:ext>
            </a:extLst>
          </p:cNvPr>
          <p:cNvSpPr>
            <a:spLocks noGrp="1"/>
          </p:cNvSpPr>
          <p:nvPr>
            <p:ph type="title"/>
          </p:nvPr>
        </p:nvSpPr>
        <p:spPr>
          <a:xfrm>
            <a:off x="133452" y="251606"/>
            <a:ext cx="4688640" cy="549257"/>
          </a:xfrm>
        </p:spPr>
        <p:txBody>
          <a:bodyPr>
            <a:normAutofit fontScale="90000"/>
          </a:bodyPr>
          <a:lstStyle/>
          <a:p>
            <a:r>
              <a:rPr lang="en-US" dirty="0"/>
              <a:t>vSAN Cluster scaling</a:t>
            </a:r>
          </a:p>
        </p:txBody>
      </p:sp>
      <p:pic>
        <p:nvPicPr>
          <p:cNvPr id="9" name="Picture 8">
            <a:extLst>
              <a:ext uri="{FF2B5EF4-FFF2-40B4-BE49-F238E27FC236}">
                <a16:creationId xmlns:a16="http://schemas.microsoft.com/office/drawing/2014/main" id="{BFAA2EA4-CFD8-4A86-AC3E-9DC7DAD69775}"/>
              </a:ext>
            </a:extLst>
          </p:cNvPr>
          <p:cNvPicPr>
            <a:picLocks noChangeAspect="1"/>
          </p:cNvPicPr>
          <p:nvPr/>
        </p:nvPicPr>
        <p:blipFill>
          <a:blip r:embed="rId3"/>
          <a:stretch>
            <a:fillRect/>
          </a:stretch>
        </p:blipFill>
        <p:spPr>
          <a:xfrm>
            <a:off x="2846541" y="4800970"/>
            <a:ext cx="1543050" cy="428625"/>
          </a:xfrm>
          <a:custGeom>
            <a:avLst/>
            <a:gdLst>
              <a:gd name="connsiteX0" fmla="*/ 0 w 1543050"/>
              <a:gd name="connsiteY0" fmla="*/ 0 h 428625"/>
              <a:gd name="connsiteX1" fmla="*/ 468059 w 1543050"/>
              <a:gd name="connsiteY1" fmla="*/ 0 h 428625"/>
              <a:gd name="connsiteX2" fmla="*/ 951548 w 1543050"/>
              <a:gd name="connsiteY2" fmla="*/ 0 h 428625"/>
              <a:gd name="connsiteX3" fmla="*/ 1543050 w 1543050"/>
              <a:gd name="connsiteY3" fmla="*/ 0 h 428625"/>
              <a:gd name="connsiteX4" fmla="*/ 1543050 w 1543050"/>
              <a:gd name="connsiteY4" fmla="*/ 428625 h 428625"/>
              <a:gd name="connsiteX5" fmla="*/ 1059561 w 1543050"/>
              <a:gd name="connsiteY5" fmla="*/ 428625 h 428625"/>
              <a:gd name="connsiteX6" fmla="*/ 591503 w 1543050"/>
              <a:gd name="connsiteY6" fmla="*/ 428625 h 428625"/>
              <a:gd name="connsiteX7" fmla="*/ 0 w 1543050"/>
              <a:gd name="connsiteY7" fmla="*/ 428625 h 428625"/>
              <a:gd name="connsiteX8" fmla="*/ 0 w 1543050"/>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428625" fill="none" extrusionOk="0">
                <a:moveTo>
                  <a:pt x="0" y="0"/>
                </a:moveTo>
                <a:cubicBezTo>
                  <a:pt x="128856" y="16621"/>
                  <a:pt x="256612" y="-5927"/>
                  <a:pt x="468059" y="0"/>
                </a:cubicBezTo>
                <a:cubicBezTo>
                  <a:pt x="679506" y="5927"/>
                  <a:pt x="816261" y="981"/>
                  <a:pt x="951548" y="0"/>
                </a:cubicBezTo>
                <a:cubicBezTo>
                  <a:pt x="1086835" y="-981"/>
                  <a:pt x="1349429" y="1845"/>
                  <a:pt x="1543050" y="0"/>
                </a:cubicBezTo>
                <a:cubicBezTo>
                  <a:pt x="1557659" y="181675"/>
                  <a:pt x="1558360" y="329916"/>
                  <a:pt x="1543050" y="428625"/>
                </a:cubicBezTo>
                <a:cubicBezTo>
                  <a:pt x="1444340" y="442112"/>
                  <a:pt x="1248585" y="448794"/>
                  <a:pt x="1059561" y="428625"/>
                </a:cubicBezTo>
                <a:cubicBezTo>
                  <a:pt x="870537" y="408456"/>
                  <a:pt x="770706" y="418769"/>
                  <a:pt x="591503" y="428625"/>
                </a:cubicBezTo>
                <a:cubicBezTo>
                  <a:pt x="412300" y="438481"/>
                  <a:pt x="143293" y="454880"/>
                  <a:pt x="0" y="428625"/>
                </a:cubicBezTo>
                <a:cubicBezTo>
                  <a:pt x="-2148" y="254292"/>
                  <a:pt x="-9625" y="146886"/>
                  <a:pt x="0" y="0"/>
                </a:cubicBezTo>
                <a:close/>
              </a:path>
              <a:path w="1543050" h="428625" stroke="0" extrusionOk="0">
                <a:moveTo>
                  <a:pt x="0" y="0"/>
                </a:moveTo>
                <a:cubicBezTo>
                  <a:pt x="253374" y="-2800"/>
                  <a:pt x="391018" y="3056"/>
                  <a:pt x="529781" y="0"/>
                </a:cubicBezTo>
                <a:cubicBezTo>
                  <a:pt x="668544" y="-3056"/>
                  <a:pt x="915769" y="-6824"/>
                  <a:pt x="1059561" y="0"/>
                </a:cubicBezTo>
                <a:cubicBezTo>
                  <a:pt x="1203353" y="6824"/>
                  <a:pt x="1313652" y="8438"/>
                  <a:pt x="1543050" y="0"/>
                </a:cubicBezTo>
                <a:cubicBezTo>
                  <a:pt x="1527929" y="169650"/>
                  <a:pt x="1553769" y="234274"/>
                  <a:pt x="1543050" y="428625"/>
                </a:cubicBezTo>
                <a:cubicBezTo>
                  <a:pt x="1322945" y="444448"/>
                  <a:pt x="1265014" y="422347"/>
                  <a:pt x="1013270" y="428625"/>
                </a:cubicBezTo>
                <a:cubicBezTo>
                  <a:pt x="761526" y="434903"/>
                  <a:pt x="625529" y="444500"/>
                  <a:pt x="514350" y="428625"/>
                </a:cubicBezTo>
                <a:cubicBezTo>
                  <a:pt x="403171" y="412750"/>
                  <a:pt x="138984" y="417454"/>
                  <a:pt x="0" y="428625"/>
                </a:cubicBezTo>
                <a:cubicBezTo>
                  <a:pt x="-5280" y="341300"/>
                  <a:pt x="-17933" y="143626"/>
                  <a:pt x="0" y="0"/>
                </a:cubicBezTo>
                <a:close/>
              </a:path>
            </a:pathLst>
          </a:custGeom>
          <a:ln w="19050">
            <a:solidFill>
              <a:schemeClr val="bg2"/>
            </a:solidFill>
            <a:extLst>
              <a:ext uri="{C807C97D-BFC1-408E-A445-0C87EB9F89A2}">
                <ask:lineSketchStyleProps xmlns:ask="http://schemas.microsoft.com/office/drawing/2018/sketchyshapes" sd="697514804">
                  <a:prstGeom prst="rect">
                    <a:avLst/>
                  </a:prstGeom>
                  <ask:type>
                    <ask:lineSketchFreehand/>
                  </ask:type>
                </ask:lineSketchStyleProps>
              </a:ext>
            </a:extLst>
          </a:ln>
        </p:spPr>
      </p:pic>
      <p:pic>
        <p:nvPicPr>
          <p:cNvPr id="10" name="Picture 9">
            <a:extLst>
              <a:ext uri="{FF2B5EF4-FFF2-40B4-BE49-F238E27FC236}">
                <a16:creationId xmlns:a16="http://schemas.microsoft.com/office/drawing/2014/main" id="{180B443C-9DF1-4F3A-BD8C-C055537EA48F}"/>
              </a:ext>
            </a:extLst>
          </p:cNvPr>
          <p:cNvPicPr>
            <a:picLocks noChangeAspect="1"/>
          </p:cNvPicPr>
          <p:nvPr/>
        </p:nvPicPr>
        <p:blipFill>
          <a:blip r:embed="rId3"/>
          <a:stretch>
            <a:fillRect/>
          </a:stretch>
        </p:blipFill>
        <p:spPr>
          <a:xfrm>
            <a:off x="1001634" y="4800970"/>
            <a:ext cx="1543050" cy="428625"/>
          </a:xfrm>
          <a:custGeom>
            <a:avLst/>
            <a:gdLst>
              <a:gd name="connsiteX0" fmla="*/ 0 w 1543050"/>
              <a:gd name="connsiteY0" fmla="*/ 0 h 428625"/>
              <a:gd name="connsiteX1" fmla="*/ 545211 w 1543050"/>
              <a:gd name="connsiteY1" fmla="*/ 0 h 428625"/>
              <a:gd name="connsiteX2" fmla="*/ 1074992 w 1543050"/>
              <a:gd name="connsiteY2" fmla="*/ 0 h 428625"/>
              <a:gd name="connsiteX3" fmla="*/ 1543050 w 1543050"/>
              <a:gd name="connsiteY3" fmla="*/ 0 h 428625"/>
              <a:gd name="connsiteX4" fmla="*/ 1543050 w 1543050"/>
              <a:gd name="connsiteY4" fmla="*/ 428625 h 428625"/>
              <a:gd name="connsiteX5" fmla="*/ 1059561 w 1543050"/>
              <a:gd name="connsiteY5" fmla="*/ 428625 h 428625"/>
              <a:gd name="connsiteX6" fmla="*/ 591503 w 1543050"/>
              <a:gd name="connsiteY6" fmla="*/ 428625 h 428625"/>
              <a:gd name="connsiteX7" fmla="*/ 0 w 1543050"/>
              <a:gd name="connsiteY7" fmla="*/ 428625 h 428625"/>
              <a:gd name="connsiteX8" fmla="*/ 0 w 1543050"/>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428625" fill="none" extrusionOk="0">
                <a:moveTo>
                  <a:pt x="0" y="0"/>
                </a:moveTo>
                <a:cubicBezTo>
                  <a:pt x="155318" y="-13126"/>
                  <a:pt x="431470" y="11523"/>
                  <a:pt x="545211" y="0"/>
                </a:cubicBezTo>
                <a:cubicBezTo>
                  <a:pt x="658952" y="-11523"/>
                  <a:pt x="894640" y="84"/>
                  <a:pt x="1074992" y="0"/>
                </a:cubicBezTo>
                <a:cubicBezTo>
                  <a:pt x="1255344" y="-84"/>
                  <a:pt x="1343638" y="-15230"/>
                  <a:pt x="1543050" y="0"/>
                </a:cubicBezTo>
                <a:cubicBezTo>
                  <a:pt x="1550646" y="104609"/>
                  <a:pt x="1532489" y="229060"/>
                  <a:pt x="1543050" y="428625"/>
                </a:cubicBezTo>
                <a:cubicBezTo>
                  <a:pt x="1415460" y="440766"/>
                  <a:pt x="1294667" y="445766"/>
                  <a:pt x="1059561" y="428625"/>
                </a:cubicBezTo>
                <a:cubicBezTo>
                  <a:pt x="824455" y="411484"/>
                  <a:pt x="804717" y="441812"/>
                  <a:pt x="591503" y="428625"/>
                </a:cubicBezTo>
                <a:cubicBezTo>
                  <a:pt x="378289" y="415438"/>
                  <a:pt x="169624" y="411316"/>
                  <a:pt x="0" y="428625"/>
                </a:cubicBezTo>
                <a:cubicBezTo>
                  <a:pt x="-7549" y="218912"/>
                  <a:pt x="-8222" y="169892"/>
                  <a:pt x="0" y="0"/>
                </a:cubicBezTo>
                <a:close/>
              </a:path>
              <a:path w="1543050" h="428625" stroke="0" extrusionOk="0">
                <a:moveTo>
                  <a:pt x="0" y="0"/>
                </a:moveTo>
                <a:cubicBezTo>
                  <a:pt x="167980" y="-12344"/>
                  <a:pt x="329738" y="13073"/>
                  <a:pt x="483489" y="0"/>
                </a:cubicBezTo>
                <a:cubicBezTo>
                  <a:pt x="637240" y="-13073"/>
                  <a:pt x="769529" y="12134"/>
                  <a:pt x="997839" y="0"/>
                </a:cubicBezTo>
                <a:cubicBezTo>
                  <a:pt x="1226149" y="-12134"/>
                  <a:pt x="1356796" y="12170"/>
                  <a:pt x="1543050" y="0"/>
                </a:cubicBezTo>
                <a:cubicBezTo>
                  <a:pt x="1537559" y="149411"/>
                  <a:pt x="1561070" y="282702"/>
                  <a:pt x="1543050" y="428625"/>
                </a:cubicBezTo>
                <a:cubicBezTo>
                  <a:pt x="1319887" y="424119"/>
                  <a:pt x="1295786" y="436983"/>
                  <a:pt x="1074992" y="428625"/>
                </a:cubicBezTo>
                <a:cubicBezTo>
                  <a:pt x="854198" y="420267"/>
                  <a:pt x="754060" y="435057"/>
                  <a:pt x="545211" y="428625"/>
                </a:cubicBezTo>
                <a:cubicBezTo>
                  <a:pt x="336362" y="422193"/>
                  <a:pt x="212125" y="448920"/>
                  <a:pt x="0" y="428625"/>
                </a:cubicBezTo>
                <a:cubicBezTo>
                  <a:pt x="-20665" y="292859"/>
                  <a:pt x="2270" y="99606"/>
                  <a:pt x="0" y="0"/>
                </a:cubicBezTo>
                <a:close/>
              </a:path>
            </a:pathLst>
          </a:custGeom>
          <a:ln w="19050">
            <a:solidFill>
              <a:schemeClr val="bg2"/>
            </a:solidFill>
            <a:extLst>
              <a:ext uri="{C807C97D-BFC1-408E-A445-0C87EB9F89A2}">
                <ask:lineSketchStyleProps xmlns:ask="http://schemas.microsoft.com/office/drawing/2018/sketchyshapes" sd="1396514922">
                  <a:prstGeom prst="rect">
                    <a:avLst/>
                  </a:prstGeom>
                  <ask:type>
                    <ask:lineSketchFreehand/>
                  </ask:type>
                </ask:lineSketchStyleProps>
              </a:ext>
            </a:extLst>
          </a:ln>
        </p:spPr>
      </p:pic>
      <p:sp>
        <p:nvSpPr>
          <p:cNvPr id="11" name="Rectangle 10">
            <a:extLst>
              <a:ext uri="{FF2B5EF4-FFF2-40B4-BE49-F238E27FC236}">
                <a16:creationId xmlns:a16="http://schemas.microsoft.com/office/drawing/2014/main" id="{07E1FF8F-4E45-452B-9042-4FECB9D1A29A}"/>
              </a:ext>
            </a:extLst>
          </p:cNvPr>
          <p:cNvSpPr/>
          <p:nvPr/>
        </p:nvSpPr>
        <p:spPr>
          <a:xfrm>
            <a:off x="389950" y="2205669"/>
            <a:ext cx="4412990" cy="3132261"/>
          </a:xfrm>
          <a:custGeom>
            <a:avLst/>
            <a:gdLst>
              <a:gd name="connsiteX0" fmla="*/ 0 w 4412990"/>
              <a:gd name="connsiteY0" fmla="*/ 0 h 3132261"/>
              <a:gd name="connsiteX1" fmla="*/ 542167 w 4412990"/>
              <a:gd name="connsiteY1" fmla="*/ 0 h 3132261"/>
              <a:gd name="connsiteX2" fmla="*/ 1084335 w 4412990"/>
              <a:gd name="connsiteY2" fmla="*/ 0 h 3132261"/>
              <a:gd name="connsiteX3" fmla="*/ 1670632 w 4412990"/>
              <a:gd name="connsiteY3" fmla="*/ 0 h 3132261"/>
              <a:gd name="connsiteX4" fmla="*/ 2256929 w 4412990"/>
              <a:gd name="connsiteY4" fmla="*/ 0 h 3132261"/>
              <a:gd name="connsiteX5" fmla="*/ 2887356 w 4412990"/>
              <a:gd name="connsiteY5" fmla="*/ 0 h 3132261"/>
              <a:gd name="connsiteX6" fmla="*/ 3561913 w 4412990"/>
              <a:gd name="connsiteY6" fmla="*/ 0 h 3132261"/>
              <a:gd name="connsiteX7" fmla="*/ 4412990 w 4412990"/>
              <a:gd name="connsiteY7" fmla="*/ 0 h 3132261"/>
              <a:gd name="connsiteX8" fmla="*/ 4412990 w 4412990"/>
              <a:gd name="connsiteY8" fmla="*/ 657775 h 3132261"/>
              <a:gd name="connsiteX9" fmla="*/ 4412990 w 4412990"/>
              <a:gd name="connsiteY9" fmla="*/ 1190259 h 3132261"/>
              <a:gd name="connsiteX10" fmla="*/ 4412990 w 4412990"/>
              <a:gd name="connsiteY10" fmla="*/ 1722744 h 3132261"/>
              <a:gd name="connsiteX11" fmla="*/ 4412990 w 4412990"/>
              <a:gd name="connsiteY11" fmla="*/ 2286551 h 3132261"/>
              <a:gd name="connsiteX12" fmla="*/ 4412990 w 4412990"/>
              <a:gd name="connsiteY12" fmla="*/ 3132261 h 3132261"/>
              <a:gd name="connsiteX13" fmla="*/ 3870823 w 4412990"/>
              <a:gd name="connsiteY13" fmla="*/ 3132261 h 3132261"/>
              <a:gd name="connsiteX14" fmla="*/ 3152136 w 4412990"/>
              <a:gd name="connsiteY14" fmla="*/ 3132261 h 3132261"/>
              <a:gd name="connsiteX15" fmla="*/ 2477579 w 4412990"/>
              <a:gd name="connsiteY15" fmla="*/ 3132261 h 3132261"/>
              <a:gd name="connsiteX16" fmla="*/ 1803022 w 4412990"/>
              <a:gd name="connsiteY16" fmla="*/ 3132261 h 3132261"/>
              <a:gd name="connsiteX17" fmla="*/ 1128465 w 4412990"/>
              <a:gd name="connsiteY17" fmla="*/ 3132261 h 3132261"/>
              <a:gd name="connsiteX18" fmla="*/ 586297 w 4412990"/>
              <a:gd name="connsiteY18" fmla="*/ 3132261 h 3132261"/>
              <a:gd name="connsiteX19" fmla="*/ 0 w 4412990"/>
              <a:gd name="connsiteY19" fmla="*/ 3132261 h 3132261"/>
              <a:gd name="connsiteX20" fmla="*/ 0 w 4412990"/>
              <a:gd name="connsiteY20" fmla="*/ 2474486 h 3132261"/>
              <a:gd name="connsiteX21" fmla="*/ 0 w 4412990"/>
              <a:gd name="connsiteY21" fmla="*/ 1910679 h 3132261"/>
              <a:gd name="connsiteX22" fmla="*/ 0 w 4412990"/>
              <a:gd name="connsiteY22" fmla="*/ 1284227 h 3132261"/>
              <a:gd name="connsiteX23" fmla="*/ 0 w 4412990"/>
              <a:gd name="connsiteY23" fmla="*/ 751743 h 3132261"/>
              <a:gd name="connsiteX24" fmla="*/ 0 w 4412990"/>
              <a:gd name="connsiteY24" fmla="*/ 0 h 3132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2990" h="3132261" fill="none" extrusionOk="0">
                <a:moveTo>
                  <a:pt x="0" y="0"/>
                </a:moveTo>
                <a:cubicBezTo>
                  <a:pt x="143131" y="26284"/>
                  <a:pt x="384691" y="-11908"/>
                  <a:pt x="542167" y="0"/>
                </a:cubicBezTo>
                <a:cubicBezTo>
                  <a:pt x="699643" y="11908"/>
                  <a:pt x="947469" y="25543"/>
                  <a:pt x="1084335" y="0"/>
                </a:cubicBezTo>
                <a:cubicBezTo>
                  <a:pt x="1221201" y="-25543"/>
                  <a:pt x="1422339" y="-25308"/>
                  <a:pt x="1670632" y="0"/>
                </a:cubicBezTo>
                <a:cubicBezTo>
                  <a:pt x="1918925" y="25308"/>
                  <a:pt x="2066204" y="20429"/>
                  <a:pt x="2256929" y="0"/>
                </a:cubicBezTo>
                <a:cubicBezTo>
                  <a:pt x="2447654" y="-20429"/>
                  <a:pt x="2691735" y="-8777"/>
                  <a:pt x="2887356" y="0"/>
                </a:cubicBezTo>
                <a:cubicBezTo>
                  <a:pt x="3082977" y="8777"/>
                  <a:pt x="3308266" y="19935"/>
                  <a:pt x="3561913" y="0"/>
                </a:cubicBezTo>
                <a:cubicBezTo>
                  <a:pt x="3815560" y="-19935"/>
                  <a:pt x="3991420" y="-18932"/>
                  <a:pt x="4412990" y="0"/>
                </a:cubicBezTo>
                <a:cubicBezTo>
                  <a:pt x="4389073" y="163722"/>
                  <a:pt x="4422903" y="441591"/>
                  <a:pt x="4412990" y="657775"/>
                </a:cubicBezTo>
                <a:cubicBezTo>
                  <a:pt x="4403077" y="873959"/>
                  <a:pt x="4414765" y="1006556"/>
                  <a:pt x="4412990" y="1190259"/>
                </a:cubicBezTo>
                <a:cubicBezTo>
                  <a:pt x="4411215" y="1373962"/>
                  <a:pt x="4421701" y="1572409"/>
                  <a:pt x="4412990" y="1722744"/>
                </a:cubicBezTo>
                <a:cubicBezTo>
                  <a:pt x="4404279" y="1873079"/>
                  <a:pt x="4438309" y="2011520"/>
                  <a:pt x="4412990" y="2286551"/>
                </a:cubicBezTo>
                <a:cubicBezTo>
                  <a:pt x="4387671" y="2561582"/>
                  <a:pt x="4418693" y="2823887"/>
                  <a:pt x="4412990" y="3132261"/>
                </a:cubicBezTo>
                <a:cubicBezTo>
                  <a:pt x="4229163" y="3132874"/>
                  <a:pt x="4140287" y="3126798"/>
                  <a:pt x="3870823" y="3132261"/>
                </a:cubicBezTo>
                <a:cubicBezTo>
                  <a:pt x="3601359" y="3137724"/>
                  <a:pt x="3476262" y="3166674"/>
                  <a:pt x="3152136" y="3132261"/>
                </a:cubicBezTo>
                <a:cubicBezTo>
                  <a:pt x="2828010" y="3097848"/>
                  <a:pt x="2647075" y="3106148"/>
                  <a:pt x="2477579" y="3132261"/>
                </a:cubicBezTo>
                <a:cubicBezTo>
                  <a:pt x="2308083" y="3158374"/>
                  <a:pt x="1982501" y="3109119"/>
                  <a:pt x="1803022" y="3132261"/>
                </a:cubicBezTo>
                <a:cubicBezTo>
                  <a:pt x="1623543" y="3155403"/>
                  <a:pt x="1312256" y="3157486"/>
                  <a:pt x="1128465" y="3132261"/>
                </a:cubicBezTo>
                <a:cubicBezTo>
                  <a:pt x="944674" y="3107036"/>
                  <a:pt x="856723" y="3137454"/>
                  <a:pt x="586297" y="3132261"/>
                </a:cubicBezTo>
                <a:cubicBezTo>
                  <a:pt x="315871" y="3127068"/>
                  <a:pt x="185370" y="3135834"/>
                  <a:pt x="0" y="3132261"/>
                </a:cubicBezTo>
                <a:cubicBezTo>
                  <a:pt x="-19202" y="2939359"/>
                  <a:pt x="4052" y="2676964"/>
                  <a:pt x="0" y="2474486"/>
                </a:cubicBezTo>
                <a:cubicBezTo>
                  <a:pt x="-4052" y="2272008"/>
                  <a:pt x="-22775" y="2039928"/>
                  <a:pt x="0" y="1910679"/>
                </a:cubicBezTo>
                <a:cubicBezTo>
                  <a:pt x="22775" y="1781430"/>
                  <a:pt x="-7195" y="1542703"/>
                  <a:pt x="0" y="1284227"/>
                </a:cubicBezTo>
                <a:cubicBezTo>
                  <a:pt x="7195" y="1025751"/>
                  <a:pt x="-13751" y="1008509"/>
                  <a:pt x="0" y="751743"/>
                </a:cubicBezTo>
                <a:cubicBezTo>
                  <a:pt x="13751" y="494977"/>
                  <a:pt x="2886" y="226116"/>
                  <a:pt x="0" y="0"/>
                </a:cubicBezTo>
                <a:close/>
              </a:path>
              <a:path w="4412990" h="3132261" stroke="0" extrusionOk="0">
                <a:moveTo>
                  <a:pt x="0" y="0"/>
                </a:moveTo>
                <a:cubicBezTo>
                  <a:pt x="197296" y="6244"/>
                  <a:pt x="330350" y="3392"/>
                  <a:pt x="498037" y="0"/>
                </a:cubicBezTo>
                <a:cubicBezTo>
                  <a:pt x="665724" y="-3392"/>
                  <a:pt x="801167" y="23148"/>
                  <a:pt x="1084335" y="0"/>
                </a:cubicBezTo>
                <a:cubicBezTo>
                  <a:pt x="1367503" y="-23148"/>
                  <a:pt x="1413911" y="21492"/>
                  <a:pt x="1582372" y="0"/>
                </a:cubicBezTo>
                <a:cubicBezTo>
                  <a:pt x="1750833" y="-21492"/>
                  <a:pt x="1999493" y="5543"/>
                  <a:pt x="2168669" y="0"/>
                </a:cubicBezTo>
                <a:cubicBezTo>
                  <a:pt x="2337845" y="-5543"/>
                  <a:pt x="2573643" y="7144"/>
                  <a:pt x="2754967" y="0"/>
                </a:cubicBezTo>
                <a:cubicBezTo>
                  <a:pt x="2936291" y="-7144"/>
                  <a:pt x="3208671" y="-7680"/>
                  <a:pt x="3341264" y="0"/>
                </a:cubicBezTo>
                <a:cubicBezTo>
                  <a:pt x="3473857" y="7680"/>
                  <a:pt x="4167640" y="-49002"/>
                  <a:pt x="4412990" y="0"/>
                </a:cubicBezTo>
                <a:cubicBezTo>
                  <a:pt x="4441192" y="229838"/>
                  <a:pt x="4434506" y="398459"/>
                  <a:pt x="4412990" y="657775"/>
                </a:cubicBezTo>
                <a:cubicBezTo>
                  <a:pt x="4391474" y="917091"/>
                  <a:pt x="4413618" y="1011413"/>
                  <a:pt x="4412990" y="1252904"/>
                </a:cubicBezTo>
                <a:cubicBezTo>
                  <a:pt x="4412362" y="1494395"/>
                  <a:pt x="4421309" y="1621357"/>
                  <a:pt x="4412990" y="1785389"/>
                </a:cubicBezTo>
                <a:cubicBezTo>
                  <a:pt x="4404671" y="1949421"/>
                  <a:pt x="4388056" y="2236380"/>
                  <a:pt x="4412990" y="2474486"/>
                </a:cubicBezTo>
                <a:cubicBezTo>
                  <a:pt x="4437924" y="2712592"/>
                  <a:pt x="4390032" y="2933315"/>
                  <a:pt x="4412990" y="3132261"/>
                </a:cubicBezTo>
                <a:cubicBezTo>
                  <a:pt x="4186910" y="3132769"/>
                  <a:pt x="4092856" y="3149320"/>
                  <a:pt x="3914953" y="3132261"/>
                </a:cubicBezTo>
                <a:cubicBezTo>
                  <a:pt x="3737050" y="3115202"/>
                  <a:pt x="3637341" y="3141719"/>
                  <a:pt x="3372785" y="3132261"/>
                </a:cubicBezTo>
                <a:cubicBezTo>
                  <a:pt x="3108229" y="3122803"/>
                  <a:pt x="2942125" y="3132477"/>
                  <a:pt x="2786488" y="3132261"/>
                </a:cubicBezTo>
                <a:cubicBezTo>
                  <a:pt x="2630851" y="3132045"/>
                  <a:pt x="2501956" y="3147782"/>
                  <a:pt x="2288451" y="3132261"/>
                </a:cubicBezTo>
                <a:cubicBezTo>
                  <a:pt x="2074946" y="3116740"/>
                  <a:pt x="1907452" y="3148319"/>
                  <a:pt x="1613893" y="3132261"/>
                </a:cubicBezTo>
                <a:cubicBezTo>
                  <a:pt x="1320334" y="3116203"/>
                  <a:pt x="1288120" y="3112618"/>
                  <a:pt x="1027596" y="3132261"/>
                </a:cubicBezTo>
                <a:cubicBezTo>
                  <a:pt x="767072" y="3151904"/>
                  <a:pt x="361915" y="3115407"/>
                  <a:pt x="0" y="3132261"/>
                </a:cubicBezTo>
                <a:cubicBezTo>
                  <a:pt x="13280" y="3003046"/>
                  <a:pt x="-21795" y="2745053"/>
                  <a:pt x="0" y="2599777"/>
                </a:cubicBezTo>
                <a:cubicBezTo>
                  <a:pt x="21795" y="2454501"/>
                  <a:pt x="-6105" y="2221953"/>
                  <a:pt x="0" y="2067292"/>
                </a:cubicBezTo>
                <a:cubicBezTo>
                  <a:pt x="6105" y="1912631"/>
                  <a:pt x="27322" y="1751735"/>
                  <a:pt x="0" y="1472163"/>
                </a:cubicBezTo>
                <a:cubicBezTo>
                  <a:pt x="-27322" y="1192591"/>
                  <a:pt x="-4701" y="1092603"/>
                  <a:pt x="0" y="877033"/>
                </a:cubicBezTo>
                <a:cubicBezTo>
                  <a:pt x="4701" y="661463"/>
                  <a:pt x="5854" y="392763"/>
                  <a:pt x="0" y="0"/>
                </a:cubicBezTo>
                <a:close/>
              </a:path>
            </a:pathLst>
          </a:custGeom>
          <a:solidFill>
            <a:schemeClr val="bg1">
              <a:alpha val="50000"/>
            </a:schemeClr>
          </a:solidFill>
          <a:ln w="19050">
            <a:solidFill>
              <a:schemeClr val="bg2"/>
            </a:solidFill>
            <a:prstDash val="dash"/>
            <a:extLst>
              <a:ext uri="{C807C97D-BFC1-408E-A445-0C87EB9F89A2}">
                <ask:lineSketchStyleProps xmlns:ask="http://schemas.microsoft.com/office/drawing/2018/sketchyshapes" sd="1148965043">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90225C7-6CFE-4A32-8D44-DCC7B3581DCB}"/>
              </a:ext>
            </a:extLst>
          </p:cNvPr>
          <p:cNvSpPr/>
          <p:nvPr/>
        </p:nvSpPr>
        <p:spPr>
          <a:xfrm>
            <a:off x="2738363" y="2295747"/>
            <a:ext cx="1584316" cy="2266505"/>
          </a:xfrm>
          <a:custGeom>
            <a:avLst/>
            <a:gdLst>
              <a:gd name="connsiteX0" fmla="*/ 0 w 1584316"/>
              <a:gd name="connsiteY0" fmla="*/ 264058 h 2266505"/>
              <a:gd name="connsiteX1" fmla="*/ 264058 w 1584316"/>
              <a:gd name="connsiteY1" fmla="*/ 0 h 2266505"/>
              <a:gd name="connsiteX2" fmla="*/ 813282 w 1584316"/>
              <a:gd name="connsiteY2" fmla="*/ 0 h 2266505"/>
              <a:gd name="connsiteX3" fmla="*/ 1320258 w 1584316"/>
              <a:gd name="connsiteY3" fmla="*/ 0 h 2266505"/>
              <a:gd name="connsiteX4" fmla="*/ 1584316 w 1584316"/>
              <a:gd name="connsiteY4" fmla="*/ 264058 h 2266505"/>
              <a:gd name="connsiteX5" fmla="*/ 1584316 w 1584316"/>
              <a:gd name="connsiteY5" fmla="*/ 878289 h 2266505"/>
              <a:gd name="connsiteX6" fmla="*/ 1584316 w 1584316"/>
              <a:gd name="connsiteY6" fmla="*/ 1440368 h 2266505"/>
              <a:gd name="connsiteX7" fmla="*/ 1584316 w 1584316"/>
              <a:gd name="connsiteY7" fmla="*/ 2002447 h 2266505"/>
              <a:gd name="connsiteX8" fmla="*/ 1320258 w 1584316"/>
              <a:gd name="connsiteY8" fmla="*/ 2266505 h 2266505"/>
              <a:gd name="connsiteX9" fmla="*/ 771034 w 1584316"/>
              <a:gd name="connsiteY9" fmla="*/ 2266505 h 2266505"/>
              <a:gd name="connsiteX10" fmla="*/ 264058 w 1584316"/>
              <a:gd name="connsiteY10" fmla="*/ 2266505 h 2266505"/>
              <a:gd name="connsiteX11" fmla="*/ 0 w 1584316"/>
              <a:gd name="connsiteY11" fmla="*/ 2002447 h 2266505"/>
              <a:gd name="connsiteX12" fmla="*/ 0 w 1584316"/>
              <a:gd name="connsiteY12" fmla="*/ 1457752 h 2266505"/>
              <a:gd name="connsiteX13" fmla="*/ 0 w 1584316"/>
              <a:gd name="connsiteY13" fmla="*/ 930440 h 2266505"/>
              <a:gd name="connsiteX14" fmla="*/ 0 w 1584316"/>
              <a:gd name="connsiteY14" fmla="*/ 264058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4316" h="2266505" fill="none" extrusionOk="0">
                <a:moveTo>
                  <a:pt x="0" y="264058"/>
                </a:moveTo>
                <a:cubicBezTo>
                  <a:pt x="-4693" y="114328"/>
                  <a:pt x="101959" y="-13932"/>
                  <a:pt x="264058" y="0"/>
                </a:cubicBezTo>
                <a:cubicBezTo>
                  <a:pt x="431938" y="5787"/>
                  <a:pt x="539297" y="23766"/>
                  <a:pt x="813282" y="0"/>
                </a:cubicBezTo>
                <a:cubicBezTo>
                  <a:pt x="1087267" y="-23766"/>
                  <a:pt x="1070549" y="22979"/>
                  <a:pt x="1320258" y="0"/>
                </a:cubicBezTo>
                <a:cubicBezTo>
                  <a:pt x="1474933" y="25724"/>
                  <a:pt x="1603228" y="98049"/>
                  <a:pt x="1584316" y="264058"/>
                </a:cubicBezTo>
                <a:cubicBezTo>
                  <a:pt x="1605883" y="531566"/>
                  <a:pt x="1589637" y="663333"/>
                  <a:pt x="1584316" y="878289"/>
                </a:cubicBezTo>
                <a:cubicBezTo>
                  <a:pt x="1578995" y="1093245"/>
                  <a:pt x="1571412" y="1250026"/>
                  <a:pt x="1584316" y="1440368"/>
                </a:cubicBezTo>
                <a:cubicBezTo>
                  <a:pt x="1597220" y="1630710"/>
                  <a:pt x="1590856" y="1840824"/>
                  <a:pt x="1584316" y="2002447"/>
                </a:cubicBezTo>
                <a:cubicBezTo>
                  <a:pt x="1600502" y="2143429"/>
                  <a:pt x="1460354" y="2268034"/>
                  <a:pt x="1320258" y="2266505"/>
                </a:cubicBezTo>
                <a:cubicBezTo>
                  <a:pt x="1208074" y="2277326"/>
                  <a:pt x="1012080" y="2281481"/>
                  <a:pt x="771034" y="2266505"/>
                </a:cubicBezTo>
                <a:cubicBezTo>
                  <a:pt x="529988" y="2251529"/>
                  <a:pt x="511104" y="2286576"/>
                  <a:pt x="264058" y="2266505"/>
                </a:cubicBezTo>
                <a:cubicBezTo>
                  <a:pt x="119864" y="2253224"/>
                  <a:pt x="5255" y="2171938"/>
                  <a:pt x="0" y="2002447"/>
                </a:cubicBezTo>
                <a:cubicBezTo>
                  <a:pt x="-9101" y="1858938"/>
                  <a:pt x="-2091" y="1599085"/>
                  <a:pt x="0" y="1457752"/>
                </a:cubicBezTo>
                <a:cubicBezTo>
                  <a:pt x="2091" y="1316420"/>
                  <a:pt x="11402" y="1135473"/>
                  <a:pt x="0" y="930440"/>
                </a:cubicBezTo>
                <a:cubicBezTo>
                  <a:pt x="-11402" y="725407"/>
                  <a:pt x="26041" y="584906"/>
                  <a:pt x="0" y="264058"/>
                </a:cubicBezTo>
                <a:close/>
              </a:path>
              <a:path w="1584316" h="2266505" stroke="0" extrusionOk="0">
                <a:moveTo>
                  <a:pt x="0" y="264058"/>
                </a:moveTo>
                <a:cubicBezTo>
                  <a:pt x="5593" y="119119"/>
                  <a:pt x="127937" y="3946"/>
                  <a:pt x="264058" y="0"/>
                </a:cubicBezTo>
                <a:cubicBezTo>
                  <a:pt x="490068" y="17102"/>
                  <a:pt x="644439" y="-9182"/>
                  <a:pt x="771034" y="0"/>
                </a:cubicBezTo>
                <a:cubicBezTo>
                  <a:pt x="897629" y="9182"/>
                  <a:pt x="1115376" y="-18579"/>
                  <a:pt x="1320258" y="0"/>
                </a:cubicBezTo>
                <a:cubicBezTo>
                  <a:pt x="1476321" y="15590"/>
                  <a:pt x="1552118" y="120413"/>
                  <a:pt x="1584316" y="264058"/>
                </a:cubicBezTo>
                <a:cubicBezTo>
                  <a:pt x="1587081" y="404593"/>
                  <a:pt x="1584904" y="583036"/>
                  <a:pt x="1584316" y="826137"/>
                </a:cubicBezTo>
                <a:cubicBezTo>
                  <a:pt x="1583728" y="1069238"/>
                  <a:pt x="1601070" y="1168553"/>
                  <a:pt x="1584316" y="1440368"/>
                </a:cubicBezTo>
                <a:cubicBezTo>
                  <a:pt x="1567562" y="1712183"/>
                  <a:pt x="1611780" y="1873670"/>
                  <a:pt x="1584316" y="2002447"/>
                </a:cubicBezTo>
                <a:cubicBezTo>
                  <a:pt x="1587302" y="2172751"/>
                  <a:pt x="1468530" y="2270875"/>
                  <a:pt x="1320258" y="2266505"/>
                </a:cubicBezTo>
                <a:cubicBezTo>
                  <a:pt x="1109716" y="2264740"/>
                  <a:pt x="946767" y="2281533"/>
                  <a:pt x="813282" y="2266505"/>
                </a:cubicBezTo>
                <a:cubicBezTo>
                  <a:pt x="679797" y="2251477"/>
                  <a:pt x="447715" y="2274660"/>
                  <a:pt x="264058" y="2266505"/>
                </a:cubicBezTo>
                <a:cubicBezTo>
                  <a:pt x="138257" y="2296200"/>
                  <a:pt x="-22962" y="2156891"/>
                  <a:pt x="0" y="2002447"/>
                </a:cubicBezTo>
                <a:cubicBezTo>
                  <a:pt x="18816" y="1873172"/>
                  <a:pt x="-1575" y="1672348"/>
                  <a:pt x="0" y="1405600"/>
                </a:cubicBezTo>
                <a:cubicBezTo>
                  <a:pt x="1575" y="1138852"/>
                  <a:pt x="7872" y="1108414"/>
                  <a:pt x="0" y="860905"/>
                </a:cubicBezTo>
                <a:cubicBezTo>
                  <a:pt x="-7872" y="613397"/>
                  <a:pt x="-16202" y="545208"/>
                  <a:pt x="0" y="264058"/>
                </a:cubicBezTo>
                <a:close/>
              </a:path>
            </a:pathLst>
          </a:custGeom>
          <a:ln w="19050">
            <a:solidFill>
              <a:schemeClr val="bg2"/>
            </a:solidFill>
            <a:headEnd type="none" w="med" len="med"/>
            <a:tailEnd type="none" w="med" len="med"/>
            <a:extLst>
              <a:ext uri="{C807C97D-BFC1-408E-A445-0C87EB9F89A2}">
                <ask:lineSketchStyleProps xmlns:ask="http://schemas.microsoft.com/office/drawing/2018/sketchyshapes" sd="383014571">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3" name="Rectangle 12">
            <a:extLst>
              <a:ext uri="{FF2B5EF4-FFF2-40B4-BE49-F238E27FC236}">
                <a16:creationId xmlns:a16="http://schemas.microsoft.com/office/drawing/2014/main" id="{94D4AF29-F3C5-4924-8B4F-FCEFCB7F8244}"/>
              </a:ext>
            </a:extLst>
          </p:cNvPr>
          <p:cNvSpPr/>
          <p:nvPr/>
        </p:nvSpPr>
        <p:spPr>
          <a:xfrm>
            <a:off x="3249450" y="2453938"/>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187391" y="-1699"/>
                  <a:pt x="386348" y="-6579"/>
                  <a:pt x="588090" y="0"/>
                </a:cubicBezTo>
                <a:cubicBezTo>
                  <a:pt x="587228" y="103605"/>
                  <a:pt x="588372" y="187845"/>
                  <a:pt x="588090" y="360680"/>
                </a:cubicBezTo>
                <a:cubicBezTo>
                  <a:pt x="397663" y="374540"/>
                  <a:pt x="205767" y="354696"/>
                  <a:pt x="0" y="360680"/>
                </a:cubicBezTo>
                <a:cubicBezTo>
                  <a:pt x="-9886" y="283580"/>
                  <a:pt x="15563" y="172615"/>
                  <a:pt x="0" y="0"/>
                </a:cubicBezTo>
                <a:close/>
              </a:path>
              <a:path w="588090" h="360680" stroke="0" extrusionOk="0">
                <a:moveTo>
                  <a:pt x="0" y="0"/>
                </a:moveTo>
                <a:cubicBezTo>
                  <a:pt x="255622" y="14361"/>
                  <a:pt x="315522" y="9238"/>
                  <a:pt x="588090" y="0"/>
                </a:cubicBezTo>
                <a:cubicBezTo>
                  <a:pt x="591795" y="140145"/>
                  <a:pt x="597324" y="201230"/>
                  <a:pt x="588090" y="360680"/>
                </a:cubicBezTo>
                <a:cubicBezTo>
                  <a:pt x="431803" y="339733"/>
                  <a:pt x="274904" y="353896"/>
                  <a:pt x="0" y="360680"/>
                </a:cubicBezTo>
                <a:cubicBezTo>
                  <a:pt x="-14797" y="203038"/>
                  <a:pt x="1594" y="133839"/>
                  <a:pt x="0" y="0"/>
                </a:cubicBezTo>
                <a:close/>
              </a:path>
            </a:pathLst>
          </a:custGeom>
          <a:ln w="19050">
            <a:solidFill>
              <a:schemeClr val="bg2"/>
            </a:solidFill>
            <a:extLst>
              <a:ext uri="{C807C97D-BFC1-408E-A445-0C87EB9F89A2}">
                <ask:lineSketchStyleProps xmlns:ask="http://schemas.microsoft.com/office/drawing/2018/sketchyshapes" sd="568530403">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14" name="Rectangle 13">
            <a:extLst>
              <a:ext uri="{FF2B5EF4-FFF2-40B4-BE49-F238E27FC236}">
                <a16:creationId xmlns:a16="http://schemas.microsoft.com/office/drawing/2014/main" id="{EFF59020-71FB-40FF-90CD-DF3BFCFC0719}"/>
              </a:ext>
            </a:extLst>
          </p:cNvPr>
          <p:cNvSpPr/>
          <p:nvPr/>
        </p:nvSpPr>
        <p:spPr>
          <a:xfrm>
            <a:off x="3618066" y="3472912"/>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283254" y="-3483"/>
                  <a:pt x="419121" y="12459"/>
                  <a:pt x="588090" y="0"/>
                </a:cubicBezTo>
                <a:cubicBezTo>
                  <a:pt x="595565" y="115357"/>
                  <a:pt x="605231" y="263570"/>
                  <a:pt x="588090" y="360680"/>
                </a:cubicBezTo>
                <a:cubicBezTo>
                  <a:pt x="391294" y="379917"/>
                  <a:pt x="236714" y="333603"/>
                  <a:pt x="0" y="360680"/>
                </a:cubicBezTo>
                <a:cubicBezTo>
                  <a:pt x="-10569" y="271310"/>
                  <a:pt x="1160" y="157462"/>
                  <a:pt x="0" y="0"/>
                </a:cubicBezTo>
                <a:close/>
              </a:path>
              <a:path w="588090" h="360680" stroke="0" extrusionOk="0">
                <a:moveTo>
                  <a:pt x="0" y="0"/>
                </a:moveTo>
                <a:cubicBezTo>
                  <a:pt x="236409" y="6186"/>
                  <a:pt x="353489" y="4673"/>
                  <a:pt x="588090" y="0"/>
                </a:cubicBezTo>
                <a:cubicBezTo>
                  <a:pt x="592347" y="131440"/>
                  <a:pt x="589427" y="224948"/>
                  <a:pt x="588090" y="360680"/>
                </a:cubicBezTo>
                <a:cubicBezTo>
                  <a:pt x="340638" y="386496"/>
                  <a:pt x="195186" y="332591"/>
                  <a:pt x="0" y="360680"/>
                </a:cubicBezTo>
                <a:cubicBezTo>
                  <a:pt x="-5047" y="207863"/>
                  <a:pt x="-12066" y="136248"/>
                  <a:pt x="0" y="0"/>
                </a:cubicBezTo>
                <a:close/>
              </a:path>
            </a:pathLst>
          </a:custGeom>
          <a:ln w="19050">
            <a:solidFill>
              <a:schemeClr val="bg2"/>
            </a:solidFill>
            <a:extLst>
              <a:ext uri="{C807C97D-BFC1-408E-A445-0C87EB9F89A2}">
                <ask:lineSketchStyleProps xmlns:ask="http://schemas.microsoft.com/office/drawing/2018/sketchyshapes" sd="245135109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5" name="Rectangle 14">
            <a:extLst>
              <a:ext uri="{FF2B5EF4-FFF2-40B4-BE49-F238E27FC236}">
                <a16:creationId xmlns:a16="http://schemas.microsoft.com/office/drawing/2014/main" id="{11B7F19E-4AA3-44EC-A935-594D86C64C35}"/>
              </a:ext>
            </a:extLst>
          </p:cNvPr>
          <p:cNvSpPr/>
          <p:nvPr/>
        </p:nvSpPr>
        <p:spPr>
          <a:xfrm>
            <a:off x="2957347" y="3481167"/>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228969" y="4133"/>
                  <a:pt x="383940" y="-21153"/>
                  <a:pt x="588090" y="0"/>
                </a:cubicBezTo>
                <a:cubicBezTo>
                  <a:pt x="599458" y="91001"/>
                  <a:pt x="582611" y="214152"/>
                  <a:pt x="588090" y="360680"/>
                </a:cubicBezTo>
                <a:cubicBezTo>
                  <a:pt x="440263" y="375561"/>
                  <a:pt x="236990" y="374538"/>
                  <a:pt x="0" y="360680"/>
                </a:cubicBezTo>
                <a:cubicBezTo>
                  <a:pt x="14170" y="191168"/>
                  <a:pt x="-16721" y="124936"/>
                  <a:pt x="0" y="0"/>
                </a:cubicBezTo>
                <a:close/>
              </a:path>
              <a:path w="588090" h="360680" stroke="0" extrusionOk="0">
                <a:moveTo>
                  <a:pt x="0" y="0"/>
                </a:moveTo>
                <a:cubicBezTo>
                  <a:pt x="124064" y="10465"/>
                  <a:pt x="295713" y="13539"/>
                  <a:pt x="588090" y="0"/>
                </a:cubicBezTo>
                <a:cubicBezTo>
                  <a:pt x="586240" y="112126"/>
                  <a:pt x="582370" y="278139"/>
                  <a:pt x="588090" y="360680"/>
                </a:cubicBezTo>
                <a:cubicBezTo>
                  <a:pt x="465372" y="349537"/>
                  <a:pt x="137243" y="388520"/>
                  <a:pt x="0" y="360680"/>
                </a:cubicBezTo>
                <a:cubicBezTo>
                  <a:pt x="8172" y="195541"/>
                  <a:pt x="13934" y="129623"/>
                  <a:pt x="0" y="0"/>
                </a:cubicBezTo>
                <a:close/>
              </a:path>
            </a:pathLst>
          </a:custGeom>
          <a:ln w="19050">
            <a:solidFill>
              <a:schemeClr val="bg2"/>
            </a:solidFill>
            <a:extLst>
              <a:ext uri="{C807C97D-BFC1-408E-A445-0C87EB9F89A2}">
                <ask:lineSketchStyleProps xmlns:ask="http://schemas.microsoft.com/office/drawing/2018/sketchyshapes" sd="316205248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6" name="Rectangle 15">
            <a:extLst>
              <a:ext uri="{FF2B5EF4-FFF2-40B4-BE49-F238E27FC236}">
                <a16:creationId xmlns:a16="http://schemas.microsoft.com/office/drawing/2014/main" id="{9A200208-8AE4-4D2A-9939-6B3A41E45053}"/>
              </a:ext>
            </a:extLst>
          </p:cNvPr>
          <p:cNvSpPr/>
          <p:nvPr/>
        </p:nvSpPr>
        <p:spPr>
          <a:xfrm>
            <a:off x="3610763" y="2987832"/>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226521" y="-17247"/>
                  <a:pt x="371440" y="23312"/>
                  <a:pt x="588090" y="0"/>
                </a:cubicBezTo>
                <a:cubicBezTo>
                  <a:pt x="594910" y="114657"/>
                  <a:pt x="576536" y="272479"/>
                  <a:pt x="588090" y="360680"/>
                </a:cubicBezTo>
                <a:cubicBezTo>
                  <a:pt x="377670" y="337791"/>
                  <a:pt x="269114" y="387526"/>
                  <a:pt x="0" y="360680"/>
                </a:cubicBezTo>
                <a:cubicBezTo>
                  <a:pt x="-1280" y="282917"/>
                  <a:pt x="2226" y="114315"/>
                  <a:pt x="0" y="0"/>
                </a:cubicBezTo>
                <a:close/>
              </a:path>
              <a:path w="588090" h="360680" stroke="0" extrusionOk="0">
                <a:moveTo>
                  <a:pt x="0" y="0"/>
                </a:moveTo>
                <a:cubicBezTo>
                  <a:pt x="179077" y="-28998"/>
                  <a:pt x="442565" y="4155"/>
                  <a:pt x="588090" y="0"/>
                </a:cubicBezTo>
                <a:cubicBezTo>
                  <a:pt x="585163" y="162628"/>
                  <a:pt x="582840" y="202164"/>
                  <a:pt x="588090" y="360680"/>
                </a:cubicBezTo>
                <a:cubicBezTo>
                  <a:pt x="453339" y="334659"/>
                  <a:pt x="195245" y="354902"/>
                  <a:pt x="0" y="360680"/>
                </a:cubicBezTo>
                <a:cubicBezTo>
                  <a:pt x="-2485" y="239161"/>
                  <a:pt x="-10646" y="162478"/>
                  <a:pt x="0" y="0"/>
                </a:cubicBezTo>
                <a:close/>
              </a:path>
            </a:pathLst>
          </a:custGeom>
          <a:ln w="19050">
            <a:solidFill>
              <a:schemeClr val="bg2"/>
            </a:solidFill>
            <a:extLst>
              <a:ext uri="{C807C97D-BFC1-408E-A445-0C87EB9F89A2}">
                <ask:lineSketchStyleProps xmlns:ask="http://schemas.microsoft.com/office/drawing/2018/sketchyshapes" sd="164237346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7" name="Rectangle 16">
            <a:extLst>
              <a:ext uri="{FF2B5EF4-FFF2-40B4-BE49-F238E27FC236}">
                <a16:creationId xmlns:a16="http://schemas.microsoft.com/office/drawing/2014/main" id="{4358BE20-CF2B-486E-BE23-24F638BB255A}"/>
              </a:ext>
            </a:extLst>
          </p:cNvPr>
          <p:cNvSpPr/>
          <p:nvPr/>
        </p:nvSpPr>
        <p:spPr>
          <a:xfrm>
            <a:off x="2952903" y="2996087"/>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272045" y="280"/>
                  <a:pt x="312002" y="-10555"/>
                  <a:pt x="588090" y="0"/>
                </a:cubicBezTo>
                <a:cubicBezTo>
                  <a:pt x="601212" y="161093"/>
                  <a:pt x="586849" y="218062"/>
                  <a:pt x="588090" y="360680"/>
                </a:cubicBezTo>
                <a:cubicBezTo>
                  <a:pt x="370272" y="351537"/>
                  <a:pt x="170073" y="343021"/>
                  <a:pt x="0" y="360680"/>
                </a:cubicBezTo>
                <a:cubicBezTo>
                  <a:pt x="-8675" y="231812"/>
                  <a:pt x="13365" y="144844"/>
                  <a:pt x="0" y="0"/>
                </a:cubicBezTo>
                <a:close/>
              </a:path>
              <a:path w="588090" h="360680" stroke="0" extrusionOk="0">
                <a:moveTo>
                  <a:pt x="0" y="0"/>
                </a:moveTo>
                <a:cubicBezTo>
                  <a:pt x="172196" y="-7605"/>
                  <a:pt x="392413" y="22995"/>
                  <a:pt x="588090" y="0"/>
                </a:cubicBezTo>
                <a:cubicBezTo>
                  <a:pt x="584146" y="117610"/>
                  <a:pt x="595634" y="221199"/>
                  <a:pt x="588090" y="360680"/>
                </a:cubicBezTo>
                <a:cubicBezTo>
                  <a:pt x="440033" y="372324"/>
                  <a:pt x="248582" y="353247"/>
                  <a:pt x="0" y="360680"/>
                </a:cubicBezTo>
                <a:cubicBezTo>
                  <a:pt x="-8626" y="245069"/>
                  <a:pt x="-5165" y="93742"/>
                  <a:pt x="0" y="0"/>
                </a:cubicBezTo>
                <a:close/>
              </a:path>
            </a:pathLst>
          </a:custGeom>
          <a:ln w="19050">
            <a:solidFill>
              <a:schemeClr val="bg2"/>
            </a:solidFill>
            <a:extLst>
              <a:ext uri="{C807C97D-BFC1-408E-A445-0C87EB9F89A2}">
                <ask:lineSketchStyleProps xmlns:ask="http://schemas.microsoft.com/office/drawing/2018/sketchyshapes" sd="3837221926">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8" name="TextBox 17">
            <a:extLst>
              <a:ext uri="{FF2B5EF4-FFF2-40B4-BE49-F238E27FC236}">
                <a16:creationId xmlns:a16="http://schemas.microsoft.com/office/drawing/2014/main" id="{9BCE3595-8AA3-4E5E-A565-298F6775637B}"/>
              </a:ext>
            </a:extLst>
          </p:cNvPr>
          <p:cNvSpPr txBox="1"/>
          <p:nvPr/>
        </p:nvSpPr>
        <p:spPr>
          <a:xfrm>
            <a:off x="2964139" y="4115135"/>
            <a:ext cx="1144228" cy="338554"/>
          </a:xfrm>
          <a:custGeom>
            <a:avLst/>
            <a:gdLst>
              <a:gd name="connsiteX0" fmla="*/ 0 w 1144228"/>
              <a:gd name="connsiteY0" fmla="*/ 0 h 338554"/>
              <a:gd name="connsiteX1" fmla="*/ 572114 w 1144228"/>
              <a:gd name="connsiteY1" fmla="*/ 0 h 338554"/>
              <a:gd name="connsiteX2" fmla="*/ 1144228 w 1144228"/>
              <a:gd name="connsiteY2" fmla="*/ 0 h 338554"/>
              <a:gd name="connsiteX3" fmla="*/ 1144228 w 1144228"/>
              <a:gd name="connsiteY3" fmla="*/ 338554 h 338554"/>
              <a:gd name="connsiteX4" fmla="*/ 549229 w 1144228"/>
              <a:gd name="connsiteY4" fmla="*/ 338554 h 338554"/>
              <a:gd name="connsiteX5" fmla="*/ 0 w 1144228"/>
              <a:gd name="connsiteY5" fmla="*/ 338554 h 338554"/>
              <a:gd name="connsiteX6" fmla="*/ 0 w 1144228"/>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4228" h="338554" fill="none" extrusionOk="0">
                <a:moveTo>
                  <a:pt x="0" y="0"/>
                </a:moveTo>
                <a:cubicBezTo>
                  <a:pt x="157188" y="-11240"/>
                  <a:pt x="430765" y="20298"/>
                  <a:pt x="572114" y="0"/>
                </a:cubicBezTo>
                <a:cubicBezTo>
                  <a:pt x="713463" y="-20298"/>
                  <a:pt x="898471" y="6949"/>
                  <a:pt x="1144228" y="0"/>
                </a:cubicBezTo>
                <a:cubicBezTo>
                  <a:pt x="1127982" y="80830"/>
                  <a:pt x="1144895" y="243929"/>
                  <a:pt x="1144228" y="338554"/>
                </a:cubicBezTo>
                <a:cubicBezTo>
                  <a:pt x="904101" y="363946"/>
                  <a:pt x="686924" y="333832"/>
                  <a:pt x="549229" y="338554"/>
                </a:cubicBezTo>
                <a:cubicBezTo>
                  <a:pt x="411534" y="343276"/>
                  <a:pt x="247835" y="363730"/>
                  <a:pt x="0" y="338554"/>
                </a:cubicBezTo>
                <a:cubicBezTo>
                  <a:pt x="6445" y="251649"/>
                  <a:pt x="-6557" y="157245"/>
                  <a:pt x="0" y="0"/>
                </a:cubicBezTo>
                <a:close/>
              </a:path>
              <a:path w="1144228" h="338554" stroke="0" extrusionOk="0">
                <a:moveTo>
                  <a:pt x="0" y="0"/>
                </a:moveTo>
                <a:cubicBezTo>
                  <a:pt x="232593" y="7920"/>
                  <a:pt x="361940" y="-6462"/>
                  <a:pt x="560672" y="0"/>
                </a:cubicBezTo>
                <a:cubicBezTo>
                  <a:pt x="759404" y="6462"/>
                  <a:pt x="985563" y="13547"/>
                  <a:pt x="1144228" y="0"/>
                </a:cubicBezTo>
                <a:cubicBezTo>
                  <a:pt x="1145596" y="122199"/>
                  <a:pt x="1152623" y="218279"/>
                  <a:pt x="1144228" y="338554"/>
                </a:cubicBezTo>
                <a:cubicBezTo>
                  <a:pt x="930053" y="359955"/>
                  <a:pt x="844740" y="357194"/>
                  <a:pt x="606441" y="338554"/>
                </a:cubicBezTo>
                <a:cubicBezTo>
                  <a:pt x="368142" y="319914"/>
                  <a:pt x="249068" y="367479"/>
                  <a:pt x="0" y="338554"/>
                </a:cubicBezTo>
                <a:cubicBezTo>
                  <a:pt x="-11306" y="210860"/>
                  <a:pt x="11938" y="94201"/>
                  <a:pt x="0" y="0"/>
                </a:cubicBezTo>
                <a:close/>
              </a:path>
            </a:pathLst>
          </a:custGeom>
          <a:ln w="19050">
            <a:solidFill>
              <a:schemeClr val="bg2"/>
            </a:solidFill>
            <a:extLst>
              <a:ext uri="{C807C97D-BFC1-408E-A445-0C87EB9F89A2}">
                <ask:lineSketchStyleProps xmlns:ask="http://schemas.microsoft.com/office/drawing/2018/sketchyshapes" sd="115463564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19" name="Rectangle: Rounded Corners 18">
            <a:extLst>
              <a:ext uri="{FF2B5EF4-FFF2-40B4-BE49-F238E27FC236}">
                <a16:creationId xmlns:a16="http://schemas.microsoft.com/office/drawing/2014/main" id="{5229FAE8-ED73-4958-9FA5-C4FDF1137307}"/>
              </a:ext>
            </a:extLst>
          </p:cNvPr>
          <p:cNvSpPr/>
          <p:nvPr/>
        </p:nvSpPr>
        <p:spPr>
          <a:xfrm>
            <a:off x="893456" y="2295747"/>
            <a:ext cx="1584316" cy="2266505"/>
          </a:xfrm>
          <a:custGeom>
            <a:avLst/>
            <a:gdLst>
              <a:gd name="connsiteX0" fmla="*/ 0 w 1584316"/>
              <a:gd name="connsiteY0" fmla="*/ 264058 h 2266505"/>
              <a:gd name="connsiteX1" fmla="*/ 264058 w 1584316"/>
              <a:gd name="connsiteY1" fmla="*/ 0 h 2266505"/>
              <a:gd name="connsiteX2" fmla="*/ 802720 w 1584316"/>
              <a:gd name="connsiteY2" fmla="*/ 0 h 2266505"/>
              <a:gd name="connsiteX3" fmla="*/ 1320258 w 1584316"/>
              <a:gd name="connsiteY3" fmla="*/ 0 h 2266505"/>
              <a:gd name="connsiteX4" fmla="*/ 1584316 w 1584316"/>
              <a:gd name="connsiteY4" fmla="*/ 264058 h 2266505"/>
              <a:gd name="connsiteX5" fmla="*/ 1584316 w 1584316"/>
              <a:gd name="connsiteY5" fmla="*/ 878289 h 2266505"/>
              <a:gd name="connsiteX6" fmla="*/ 1584316 w 1584316"/>
              <a:gd name="connsiteY6" fmla="*/ 1492520 h 2266505"/>
              <a:gd name="connsiteX7" fmla="*/ 1584316 w 1584316"/>
              <a:gd name="connsiteY7" fmla="*/ 2002447 h 2266505"/>
              <a:gd name="connsiteX8" fmla="*/ 1320258 w 1584316"/>
              <a:gd name="connsiteY8" fmla="*/ 2266505 h 2266505"/>
              <a:gd name="connsiteX9" fmla="*/ 802720 w 1584316"/>
              <a:gd name="connsiteY9" fmla="*/ 2266505 h 2266505"/>
              <a:gd name="connsiteX10" fmla="*/ 264058 w 1584316"/>
              <a:gd name="connsiteY10" fmla="*/ 2266505 h 2266505"/>
              <a:gd name="connsiteX11" fmla="*/ 0 w 1584316"/>
              <a:gd name="connsiteY11" fmla="*/ 2002447 h 2266505"/>
              <a:gd name="connsiteX12" fmla="*/ 0 w 1584316"/>
              <a:gd name="connsiteY12" fmla="*/ 1405600 h 2266505"/>
              <a:gd name="connsiteX13" fmla="*/ 0 w 1584316"/>
              <a:gd name="connsiteY13" fmla="*/ 843521 h 2266505"/>
              <a:gd name="connsiteX14" fmla="*/ 0 w 1584316"/>
              <a:gd name="connsiteY14" fmla="*/ 264058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4316" h="2266505" fill="none" extrusionOk="0">
                <a:moveTo>
                  <a:pt x="0" y="264058"/>
                </a:moveTo>
                <a:cubicBezTo>
                  <a:pt x="-157" y="121657"/>
                  <a:pt x="129814" y="6400"/>
                  <a:pt x="264058" y="0"/>
                </a:cubicBezTo>
                <a:cubicBezTo>
                  <a:pt x="511677" y="-25465"/>
                  <a:pt x="570639" y="23324"/>
                  <a:pt x="802720" y="0"/>
                </a:cubicBezTo>
                <a:cubicBezTo>
                  <a:pt x="1034801" y="-23324"/>
                  <a:pt x="1211034" y="10524"/>
                  <a:pt x="1320258" y="0"/>
                </a:cubicBezTo>
                <a:cubicBezTo>
                  <a:pt x="1489172" y="-21875"/>
                  <a:pt x="1579984" y="123020"/>
                  <a:pt x="1584316" y="264058"/>
                </a:cubicBezTo>
                <a:cubicBezTo>
                  <a:pt x="1604026" y="481074"/>
                  <a:pt x="1596151" y="662249"/>
                  <a:pt x="1584316" y="878289"/>
                </a:cubicBezTo>
                <a:cubicBezTo>
                  <a:pt x="1572481" y="1094329"/>
                  <a:pt x="1591886" y="1331558"/>
                  <a:pt x="1584316" y="1492520"/>
                </a:cubicBezTo>
                <a:cubicBezTo>
                  <a:pt x="1576746" y="1653482"/>
                  <a:pt x="1579163" y="1843571"/>
                  <a:pt x="1584316" y="2002447"/>
                </a:cubicBezTo>
                <a:cubicBezTo>
                  <a:pt x="1587638" y="2134256"/>
                  <a:pt x="1494974" y="2245013"/>
                  <a:pt x="1320258" y="2266505"/>
                </a:cubicBezTo>
                <a:cubicBezTo>
                  <a:pt x="1160547" y="2263008"/>
                  <a:pt x="939682" y="2282903"/>
                  <a:pt x="802720" y="2266505"/>
                </a:cubicBezTo>
                <a:cubicBezTo>
                  <a:pt x="665758" y="2250107"/>
                  <a:pt x="421186" y="2291988"/>
                  <a:pt x="264058" y="2266505"/>
                </a:cubicBezTo>
                <a:cubicBezTo>
                  <a:pt x="103453" y="2277206"/>
                  <a:pt x="-18635" y="2148507"/>
                  <a:pt x="0" y="2002447"/>
                </a:cubicBezTo>
                <a:cubicBezTo>
                  <a:pt x="4989" y="1715567"/>
                  <a:pt x="-15603" y="1547182"/>
                  <a:pt x="0" y="1405600"/>
                </a:cubicBezTo>
                <a:cubicBezTo>
                  <a:pt x="15603" y="1264018"/>
                  <a:pt x="8152" y="1001166"/>
                  <a:pt x="0" y="843521"/>
                </a:cubicBezTo>
                <a:cubicBezTo>
                  <a:pt x="-8152" y="685876"/>
                  <a:pt x="25233" y="462522"/>
                  <a:pt x="0" y="264058"/>
                </a:cubicBezTo>
                <a:close/>
              </a:path>
              <a:path w="1584316" h="2266505" stroke="0" extrusionOk="0">
                <a:moveTo>
                  <a:pt x="0" y="264058"/>
                </a:moveTo>
                <a:cubicBezTo>
                  <a:pt x="3439" y="112902"/>
                  <a:pt x="132726" y="4820"/>
                  <a:pt x="264058" y="0"/>
                </a:cubicBezTo>
                <a:cubicBezTo>
                  <a:pt x="411311" y="-13481"/>
                  <a:pt x="656549" y="8469"/>
                  <a:pt x="802720" y="0"/>
                </a:cubicBezTo>
                <a:cubicBezTo>
                  <a:pt x="948891" y="-8469"/>
                  <a:pt x="1181691" y="-676"/>
                  <a:pt x="1320258" y="0"/>
                </a:cubicBezTo>
                <a:cubicBezTo>
                  <a:pt x="1439279" y="-13719"/>
                  <a:pt x="1569683" y="100175"/>
                  <a:pt x="1584316" y="264058"/>
                </a:cubicBezTo>
                <a:cubicBezTo>
                  <a:pt x="1579025" y="471235"/>
                  <a:pt x="1611195" y="646072"/>
                  <a:pt x="1584316" y="878289"/>
                </a:cubicBezTo>
                <a:cubicBezTo>
                  <a:pt x="1557437" y="1110506"/>
                  <a:pt x="1606861" y="1179209"/>
                  <a:pt x="1584316" y="1440368"/>
                </a:cubicBezTo>
                <a:cubicBezTo>
                  <a:pt x="1561771" y="1701527"/>
                  <a:pt x="1559013" y="1863954"/>
                  <a:pt x="1584316" y="2002447"/>
                </a:cubicBezTo>
                <a:cubicBezTo>
                  <a:pt x="1596327" y="2115592"/>
                  <a:pt x="1495895" y="2278934"/>
                  <a:pt x="1320258" y="2266505"/>
                </a:cubicBezTo>
                <a:cubicBezTo>
                  <a:pt x="1082691" y="2250121"/>
                  <a:pt x="958619" y="2246650"/>
                  <a:pt x="781596" y="2266505"/>
                </a:cubicBezTo>
                <a:cubicBezTo>
                  <a:pt x="604573" y="2286360"/>
                  <a:pt x="477408" y="2278717"/>
                  <a:pt x="264058" y="2266505"/>
                </a:cubicBezTo>
                <a:cubicBezTo>
                  <a:pt x="94938" y="2281656"/>
                  <a:pt x="2533" y="2133781"/>
                  <a:pt x="0" y="2002447"/>
                </a:cubicBezTo>
                <a:cubicBezTo>
                  <a:pt x="1523" y="1818792"/>
                  <a:pt x="12825" y="1554149"/>
                  <a:pt x="0" y="1440368"/>
                </a:cubicBezTo>
                <a:cubicBezTo>
                  <a:pt x="-12825" y="1326587"/>
                  <a:pt x="-2202" y="1091055"/>
                  <a:pt x="0" y="878289"/>
                </a:cubicBezTo>
                <a:cubicBezTo>
                  <a:pt x="2202" y="665523"/>
                  <a:pt x="3330" y="392581"/>
                  <a:pt x="0" y="264058"/>
                </a:cubicBezTo>
                <a:close/>
              </a:path>
            </a:pathLst>
          </a:custGeom>
          <a:ln w="19050">
            <a:solidFill>
              <a:schemeClr val="bg2"/>
            </a:solidFill>
            <a:headEnd type="none" w="med" len="med"/>
            <a:tailEnd type="none" w="med" len="med"/>
            <a:extLst>
              <a:ext uri="{C807C97D-BFC1-408E-A445-0C87EB9F89A2}">
                <ask:lineSketchStyleProps xmlns:ask="http://schemas.microsoft.com/office/drawing/2018/sketchyshapes" sd="3710106783">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0" name="Rectangle 19">
            <a:extLst>
              <a:ext uri="{FF2B5EF4-FFF2-40B4-BE49-F238E27FC236}">
                <a16:creationId xmlns:a16="http://schemas.microsoft.com/office/drawing/2014/main" id="{3AE42BA1-2168-49AE-8192-46F892FD962F}"/>
              </a:ext>
            </a:extLst>
          </p:cNvPr>
          <p:cNvSpPr/>
          <p:nvPr/>
        </p:nvSpPr>
        <p:spPr>
          <a:xfrm>
            <a:off x="1404543" y="2453938"/>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123662" y="-13741"/>
                  <a:pt x="461669" y="6397"/>
                  <a:pt x="588090" y="0"/>
                </a:cubicBezTo>
                <a:cubicBezTo>
                  <a:pt x="594643" y="158403"/>
                  <a:pt x="594767" y="239517"/>
                  <a:pt x="588090" y="360680"/>
                </a:cubicBezTo>
                <a:cubicBezTo>
                  <a:pt x="294217" y="354996"/>
                  <a:pt x="197810" y="337304"/>
                  <a:pt x="0" y="360680"/>
                </a:cubicBezTo>
                <a:cubicBezTo>
                  <a:pt x="-14682" y="199066"/>
                  <a:pt x="-14023" y="152261"/>
                  <a:pt x="0" y="0"/>
                </a:cubicBezTo>
                <a:close/>
              </a:path>
              <a:path w="588090" h="360680" stroke="0" extrusionOk="0">
                <a:moveTo>
                  <a:pt x="0" y="0"/>
                </a:moveTo>
                <a:cubicBezTo>
                  <a:pt x="172530" y="25487"/>
                  <a:pt x="426905" y="-17736"/>
                  <a:pt x="588090" y="0"/>
                </a:cubicBezTo>
                <a:cubicBezTo>
                  <a:pt x="579588" y="97607"/>
                  <a:pt x="582651" y="238229"/>
                  <a:pt x="588090" y="360680"/>
                </a:cubicBezTo>
                <a:cubicBezTo>
                  <a:pt x="425568" y="361226"/>
                  <a:pt x="243115" y="342436"/>
                  <a:pt x="0" y="360680"/>
                </a:cubicBezTo>
                <a:cubicBezTo>
                  <a:pt x="5163" y="231951"/>
                  <a:pt x="7965" y="119408"/>
                  <a:pt x="0" y="0"/>
                </a:cubicBezTo>
                <a:close/>
              </a:path>
            </a:pathLst>
          </a:custGeom>
          <a:ln w="19050">
            <a:solidFill>
              <a:schemeClr val="bg2"/>
            </a:solidFill>
            <a:extLst>
              <a:ext uri="{C807C97D-BFC1-408E-A445-0C87EB9F89A2}">
                <ask:lineSketchStyleProps xmlns:ask="http://schemas.microsoft.com/office/drawing/2018/sketchyshapes" sd="3553019044">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21" name="Rectangle 20">
            <a:extLst>
              <a:ext uri="{FF2B5EF4-FFF2-40B4-BE49-F238E27FC236}">
                <a16:creationId xmlns:a16="http://schemas.microsoft.com/office/drawing/2014/main" id="{7A53FE50-2853-4CFC-87A2-115EFD99E3A2}"/>
              </a:ext>
            </a:extLst>
          </p:cNvPr>
          <p:cNvSpPr/>
          <p:nvPr/>
        </p:nvSpPr>
        <p:spPr>
          <a:xfrm>
            <a:off x="1773159" y="3472912"/>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162521" y="-27245"/>
                  <a:pt x="424816" y="-9403"/>
                  <a:pt x="588090" y="0"/>
                </a:cubicBezTo>
                <a:cubicBezTo>
                  <a:pt x="592655" y="144508"/>
                  <a:pt x="584218" y="235261"/>
                  <a:pt x="588090" y="360680"/>
                </a:cubicBezTo>
                <a:cubicBezTo>
                  <a:pt x="439722" y="358416"/>
                  <a:pt x="278019" y="377853"/>
                  <a:pt x="0" y="360680"/>
                </a:cubicBezTo>
                <a:cubicBezTo>
                  <a:pt x="-2635" y="204211"/>
                  <a:pt x="-11998" y="113174"/>
                  <a:pt x="0" y="0"/>
                </a:cubicBezTo>
                <a:close/>
              </a:path>
              <a:path w="588090" h="360680" stroke="0" extrusionOk="0">
                <a:moveTo>
                  <a:pt x="0" y="0"/>
                </a:moveTo>
                <a:cubicBezTo>
                  <a:pt x="213875" y="-17820"/>
                  <a:pt x="327498" y="-15299"/>
                  <a:pt x="588090" y="0"/>
                </a:cubicBezTo>
                <a:cubicBezTo>
                  <a:pt x="581413" y="119677"/>
                  <a:pt x="593750" y="202234"/>
                  <a:pt x="588090" y="360680"/>
                </a:cubicBezTo>
                <a:cubicBezTo>
                  <a:pt x="305634" y="382867"/>
                  <a:pt x="156491" y="349181"/>
                  <a:pt x="0" y="360680"/>
                </a:cubicBezTo>
                <a:cubicBezTo>
                  <a:pt x="-3351" y="261616"/>
                  <a:pt x="-16749" y="141397"/>
                  <a:pt x="0" y="0"/>
                </a:cubicBezTo>
                <a:close/>
              </a:path>
            </a:pathLst>
          </a:custGeom>
          <a:ln w="19050">
            <a:solidFill>
              <a:schemeClr val="bg2"/>
            </a:solidFill>
            <a:extLst>
              <a:ext uri="{C807C97D-BFC1-408E-A445-0C87EB9F89A2}">
                <ask:lineSketchStyleProps xmlns:ask="http://schemas.microsoft.com/office/drawing/2018/sketchyshapes" sd="2391503074">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2" name="Rectangle 21">
            <a:extLst>
              <a:ext uri="{FF2B5EF4-FFF2-40B4-BE49-F238E27FC236}">
                <a16:creationId xmlns:a16="http://schemas.microsoft.com/office/drawing/2014/main" id="{80C82F07-C02D-412D-B7D8-DE56ED9BD81D}"/>
              </a:ext>
            </a:extLst>
          </p:cNvPr>
          <p:cNvSpPr/>
          <p:nvPr/>
        </p:nvSpPr>
        <p:spPr>
          <a:xfrm>
            <a:off x="1112440" y="3481167"/>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156672" y="-29122"/>
                  <a:pt x="361455" y="9585"/>
                  <a:pt x="588090" y="0"/>
                </a:cubicBezTo>
                <a:cubicBezTo>
                  <a:pt x="594812" y="122404"/>
                  <a:pt x="583677" y="195993"/>
                  <a:pt x="588090" y="360680"/>
                </a:cubicBezTo>
                <a:cubicBezTo>
                  <a:pt x="295002" y="379876"/>
                  <a:pt x="250469" y="355638"/>
                  <a:pt x="0" y="360680"/>
                </a:cubicBezTo>
                <a:cubicBezTo>
                  <a:pt x="-5983" y="274993"/>
                  <a:pt x="12080" y="110080"/>
                  <a:pt x="0" y="0"/>
                </a:cubicBezTo>
                <a:close/>
              </a:path>
              <a:path w="588090" h="360680" stroke="0" extrusionOk="0">
                <a:moveTo>
                  <a:pt x="0" y="0"/>
                </a:moveTo>
                <a:cubicBezTo>
                  <a:pt x="244189" y="-26955"/>
                  <a:pt x="408343" y="10429"/>
                  <a:pt x="588090" y="0"/>
                </a:cubicBezTo>
                <a:cubicBezTo>
                  <a:pt x="596513" y="103203"/>
                  <a:pt x="589448" y="275169"/>
                  <a:pt x="588090" y="360680"/>
                </a:cubicBezTo>
                <a:cubicBezTo>
                  <a:pt x="447340" y="334551"/>
                  <a:pt x="142119" y="373831"/>
                  <a:pt x="0" y="360680"/>
                </a:cubicBezTo>
                <a:cubicBezTo>
                  <a:pt x="-14138" y="195610"/>
                  <a:pt x="-11456" y="104259"/>
                  <a:pt x="0" y="0"/>
                </a:cubicBezTo>
                <a:close/>
              </a:path>
            </a:pathLst>
          </a:custGeom>
          <a:ln w="19050">
            <a:solidFill>
              <a:schemeClr val="bg2"/>
            </a:solidFill>
            <a:extLst>
              <a:ext uri="{C807C97D-BFC1-408E-A445-0C87EB9F89A2}">
                <ask:lineSketchStyleProps xmlns:ask="http://schemas.microsoft.com/office/drawing/2018/sketchyshapes" sd="4044679453">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3" name="Rectangle 22">
            <a:extLst>
              <a:ext uri="{FF2B5EF4-FFF2-40B4-BE49-F238E27FC236}">
                <a16:creationId xmlns:a16="http://schemas.microsoft.com/office/drawing/2014/main" id="{545D6FF4-07C4-423F-927E-C1EEBC43CD5E}"/>
              </a:ext>
            </a:extLst>
          </p:cNvPr>
          <p:cNvSpPr/>
          <p:nvPr/>
        </p:nvSpPr>
        <p:spPr>
          <a:xfrm>
            <a:off x="1765856" y="2987832"/>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136266" y="23191"/>
                  <a:pt x="372141" y="-3200"/>
                  <a:pt x="588090" y="0"/>
                </a:cubicBezTo>
                <a:cubicBezTo>
                  <a:pt x="591304" y="87290"/>
                  <a:pt x="587145" y="203609"/>
                  <a:pt x="588090" y="360680"/>
                </a:cubicBezTo>
                <a:cubicBezTo>
                  <a:pt x="449694" y="346169"/>
                  <a:pt x="211435" y="364601"/>
                  <a:pt x="0" y="360680"/>
                </a:cubicBezTo>
                <a:cubicBezTo>
                  <a:pt x="-2399" y="282985"/>
                  <a:pt x="9451" y="83266"/>
                  <a:pt x="0" y="0"/>
                </a:cubicBezTo>
                <a:close/>
              </a:path>
              <a:path w="588090" h="360680" stroke="0" extrusionOk="0">
                <a:moveTo>
                  <a:pt x="0" y="0"/>
                </a:moveTo>
                <a:cubicBezTo>
                  <a:pt x="209950" y="9418"/>
                  <a:pt x="324994" y="-25108"/>
                  <a:pt x="588090" y="0"/>
                </a:cubicBezTo>
                <a:cubicBezTo>
                  <a:pt x="602580" y="172517"/>
                  <a:pt x="575522" y="185022"/>
                  <a:pt x="588090" y="360680"/>
                </a:cubicBezTo>
                <a:cubicBezTo>
                  <a:pt x="427885" y="388310"/>
                  <a:pt x="197430" y="381899"/>
                  <a:pt x="0" y="360680"/>
                </a:cubicBezTo>
                <a:cubicBezTo>
                  <a:pt x="7876" y="247785"/>
                  <a:pt x="10552" y="122256"/>
                  <a:pt x="0" y="0"/>
                </a:cubicBezTo>
                <a:close/>
              </a:path>
            </a:pathLst>
          </a:custGeom>
          <a:ln w="19050">
            <a:solidFill>
              <a:schemeClr val="bg2"/>
            </a:solidFill>
            <a:extLst>
              <a:ext uri="{C807C97D-BFC1-408E-A445-0C87EB9F89A2}">
                <ask:lineSketchStyleProps xmlns:ask="http://schemas.microsoft.com/office/drawing/2018/sketchyshapes" sd="408764737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4" name="Rectangle 23">
            <a:extLst>
              <a:ext uri="{FF2B5EF4-FFF2-40B4-BE49-F238E27FC236}">
                <a16:creationId xmlns:a16="http://schemas.microsoft.com/office/drawing/2014/main" id="{743B32F4-BDA6-48D9-AE24-4AAFEE8A94A6}"/>
              </a:ext>
            </a:extLst>
          </p:cNvPr>
          <p:cNvSpPr/>
          <p:nvPr/>
        </p:nvSpPr>
        <p:spPr>
          <a:xfrm>
            <a:off x="1107996" y="2996087"/>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243381" y="-5383"/>
                  <a:pt x="301195" y="11793"/>
                  <a:pt x="588090" y="0"/>
                </a:cubicBezTo>
                <a:cubicBezTo>
                  <a:pt x="589455" y="153552"/>
                  <a:pt x="592078" y="180940"/>
                  <a:pt x="588090" y="360680"/>
                </a:cubicBezTo>
                <a:cubicBezTo>
                  <a:pt x="306498" y="365105"/>
                  <a:pt x="155487" y="385566"/>
                  <a:pt x="0" y="360680"/>
                </a:cubicBezTo>
                <a:cubicBezTo>
                  <a:pt x="-15041" y="276841"/>
                  <a:pt x="-628" y="99553"/>
                  <a:pt x="0" y="0"/>
                </a:cubicBezTo>
                <a:close/>
              </a:path>
              <a:path w="588090" h="360680" stroke="0" extrusionOk="0">
                <a:moveTo>
                  <a:pt x="0" y="0"/>
                </a:moveTo>
                <a:cubicBezTo>
                  <a:pt x="155466" y="2205"/>
                  <a:pt x="337775" y="5196"/>
                  <a:pt x="588090" y="0"/>
                </a:cubicBezTo>
                <a:cubicBezTo>
                  <a:pt x="583524" y="122816"/>
                  <a:pt x="586905" y="275014"/>
                  <a:pt x="588090" y="360680"/>
                </a:cubicBezTo>
                <a:cubicBezTo>
                  <a:pt x="296339" y="332451"/>
                  <a:pt x="152839" y="349336"/>
                  <a:pt x="0" y="360680"/>
                </a:cubicBezTo>
                <a:cubicBezTo>
                  <a:pt x="-5862" y="212909"/>
                  <a:pt x="-15276" y="99670"/>
                  <a:pt x="0" y="0"/>
                </a:cubicBezTo>
                <a:close/>
              </a:path>
            </a:pathLst>
          </a:custGeom>
          <a:ln w="19050">
            <a:solidFill>
              <a:schemeClr val="bg2"/>
            </a:solidFill>
            <a:extLst>
              <a:ext uri="{C807C97D-BFC1-408E-A445-0C87EB9F89A2}">
                <ask:lineSketchStyleProps xmlns:ask="http://schemas.microsoft.com/office/drawing/2018/sketchyshapes" sd="2670560606">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5" name="TextBox 24">
            <a:extLst>
              <a:ext uri="{FF2B5EF4-FFF2-40B4-BE49-F238E27FC236}">
                <a16:creationId xmlns:a16="http://schemas.microsoft.com/office/drawing/2014/main" id="{35567DC9-DD5F-4A82-94FC-1F8A9509FFA3}"/>
              </a:ext>
            </a:extLst>
          </p:cNvPr>
          <p:cNvSpPr txBox="1"/>
          <p:nvPr/>
        </p:nvSpPr>
        <p:spPr>
          <a:xfrm>
            <a:off x="1119232" y="4115135"/>
            <a:ext cx="1144228" cy="338554"/>
          </a:xfrm>
          <a:custGeom>
            <a:avLst/>
            <a:gdLst>
              <a:gd name="connsiteX0" fmla="*/ 0 w 1144228"/>
              <a:gd name="connsiteY0" fmla="*/ 0 h 338554"/>
              <a:gd name="connsiteX1" fmla="*/ 560672 w 1144228"/>
              <a:gd name="connsiteY1" fmla="*/ 0 h 338554"/>
              <a:gd name="connsiteX2" fmla="*/ 1144228 w 1144228"/>
              <a:gd name="connsiteY2" fmla="*/ 0 h 338554"/>
              <a:gd name="connsiteX3" fmla="*/ 1144228 w 1144228"/>
              <a:gd name="connsiteY3" fmla="*/ 338554 h 338554"/>
              <a:gd name="connsiteX4" fmla="*/ 606441 w 1144228"/>
              <a:gd name="connsiteY4" fmla="*/ 338554 h 338554"/>
              <a:gd name="connsiteX5" fmla="*/ 0 w 1144228"/>
              <a:gd name="connsiteY5" fmla="*/ 338554 h 338554"/>
              <a:gd name="connsiteX6" fmla="*/ 0 w 1144228"/>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4228" h="338554" fill="none" extrusionOk="0">
                <a:moveTo>
                  <a:pt x="0" y="0"/>
                </a:moveTo>
                <a:cubicBezTo>
                  <a:pt x="127839" y="17256"/>
                  <a:pt x="337726" y="17937"/>
                  <a:pt x="560672" y="0"/>
                </a:cubicBezTo>
                <a:cubicBezTo>
                  <a:pt x="783618" y="-17937"/>
                  <a:pt x="894803" y="748"/>
                  <a:pt x="1144228" y="0"/>
                </a:cubicBezTo>
                <a:cubicBezTo>
                  <a:pt x="1137986" y="127942"/>
                  <a:pt x="1136362" y="185442"/>
                  <a:pt x="1144228" y="338554"/>
                </a:cubicBezTo>
                <a:cubicBezTo>
                  <a:pt x="888412" y="358332"/>
                  <a:pt x="754525" y="353590"/>
                  <a:pt x="606441" y="338554"/>
                </a:cubicBezTo>
                <a:cubicBezTo>
                  <a:pt x="458357" y="323518"/>
                  <a:pt x="140123" y="314180"/>
                  <a:pt x="0" y="338554"/>
                </a:cubicBezTo>
                <a:cubicBezTo>
                  <a:pt x="-12083" y="236467"/>
                  <a:pt x="-2149" y="123603"/>
                  <a:pt x="0" y="0"/>
                </a:cubicBezTo>
                <a:close/>
              </a:path>
              <a:path w="1144228" h="338554" stroke="0" extrusionOk="0">
                <a:moveTo>
                  <a:pt x="0" y="0"/>
                </a:moveTo>
                <a:cubicBezTo>
                  <a:pt x="177464" y="4304"/>
                  <a:pt x="383083" y="-11854"/>
                  <a:pt x="572114" y="0"/>
                </a:cubicBezTo>
                <a:cubicBezTo>
                  <a:pt x="761145" y="11854"/>
                  <a:pt x="935480" y="-11760"/>
                  <a:pt x="1144228" y="0"/>
                </a:cubicBezTo>
                <a:cubicBezTo>
                  <a:pt x="1143019" y="113317"/>
                  <a:pt x="1130286" y="231531"/>
                  <a:pt x="1144228" y="338554"/>
                </a:cubicBezTo>
                <a:cubicBezTo>
                  <a:pt x="987478" y="349030"/>
                  <a:pt x="851047" y="311612"/>
                  <a:pt x="572114" y="338554"/>
                </a:cubicBezTo>
                <a:cubicBezTo>
                  <a:pt x="293181" y="365496"/>
                  <a:pt x="194374" y="328830"/>
                  <a:pt x="0" y="338554"/>
                </a:cubicBezTo>
                <a:cubicBezTo>
                  <a:pt x="-2399" y="172072"/>
                  <a:pt x="15874" y="140836"/>
                  <a:pt x="0" y="0"/>
                </a:cubicBezTo>
                <a:close/>
              </a:path>
            </a:pathLst>
          </a:custGeom>
          <a:ln w="19050">
            <a:solidFill>
              <a:schemeClr val="bg2"/>
            </a:solidFill>
            <a:extLst>
              <a:ext uri="{C807C97D-BFC1-408E-A445-0C87EB9F89A2}">
                <ask:lineSketchStyleProps xmlns:ask="http://schemas.microsoft.com/office/drawing/2018/sketchyshapes" sd="1365981623">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26" name="Rectangle 25">
            <a:extLst>
              <a:ext uri="{FF2B5EF4-FFF2-40B4-BE49-F238E27FC236}">
                <a16:creationId xmlns:a16="http://schemas.microsoft.com/office/drawing/2014/main" id="{DF5DE871-3A1A-4839-A46A-BCE5B2E6ED4C}"/>
              </a:ext>
            </a:extLst>
          </p:cNvPr>
          <p:cNvSpPr/>
          <p:nvPr/>
        </p:nvSpPr>
        <p:spPr>
          <a:xfrm>
            <a:off x="3629177" y="4840787"/>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171992" y="-11776"/>
                  <a:pt x="339868" y="13242"/>
                  <a:pt x="588090" y="0"/>
                </a:cubicBezTo>
                <a:cubicBezTo>
                  <a:pt x="579484" y="107442"/>
                  <a:pt x="598868" y="199360"/>
                  <a:pt x="588090" y="360680"/>
                </a:cubicBezTo>
                <a:cubicBezTo>
                  <a:pt x="371399" y="380065"/>
                  <a:pt x="142788" y="362083"/>
                  <a:pt x="0" y="360680"/>
                </a:cubicBezTo>
                <a:cubicBezTo>
                  <a:pt x="-15352" y="256922"/>
                  <a:pt x="-5097" y="174981"/>
                  <a:pt x="0" y="0"/>
                </a:cubicBezTo>
                <a:close/>
              </a:path>
              <a:path w="588090" h="360680" stroke="0" extrusionOk="0">
                <a:moveTo>
                  <a:pt x="0" y="0"/>
                </a:moveTo>
                <a:cubicBezTo>
                  <a:pt x="228538" y="17966"/>
                  <a:pt x="426835" y="-4333"/>
                  <a:pt x="588090" y="0"/>
                </a:cubicBezTo>
                <a:cubicBezTo>
                  <a:pt x="572527" y="176441"/>
                  <a:pt x="585234" y="288133"/>
                  <a:pt x="588090" y="360680"/>
                </a:cubicBezTo>
                <a:cubicBezTo>
                  <a:pt x="333788" y="353030"/>
                  <a:pt x="242459" y="363215"/>
                  <a:pt x="0" y="360680"/>
                </a:cubicBezTo>
                <a:cubicBezTo>
                  <a:pt x="5038" y="267147"/>
                  <a:pt x="17035" y="88259"/>
                  <a:pt x="0" y="0"/>
                </a:cubicBezTo>
                <a:close/>
              </a:path>
            </a:pathLst>
          </a:custGeom>
          <a:ln w="19050">
            <a:solidFill>
              <a:schemeClr val="bg2"/>
            </a:solidFill>
            <a:extLst>
              <a:ext uri="{C807C97D-BFC1-408E-A445-0C87EB9F89A2}">
                <ask:lineSketchStyleProps xmlns:ask="http://schemas.microsoft.com/office/drawing/2018/sketchyshapes" sd="3565298100">
                  <a:prstGeom prst="rect">
                    <a:avLst/>
                  </a:prstGeom>
                  <ask:type>
                    <ask:lineSketchFreehand/>
                  </ask:type>
                </ask:lineSketchStyleProps>
              </a:ext>
            </a:extLst>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7" name="Rectangle 26">
            <a:extLst>
              <a:ext uri="{FF2B5EF4-FFF2-40B4-BE49-F238E27FC236}">
                <a16:creationId xmlns:a16="http://schemas.microsoft.com/office/drawing/2014/main" id="{213A2A3A-ABF1-4229-AF55-600BF0D19278}"/>
              </a:ext>
            </a:extLst>
          </p:cNvPr>
          <p:cNvSpPr/>
          <p:nvPr/>
        </p:nvSpPr>
        <p:spPr>
          <a:xfrm>
            <a:off x="2968458" y="4849042"/>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219218" y="5901"/>
                  <a:pt x="371254" y="-24610"/>
                  <a:pt x="588090" y="0"/>
                </a:cubicBezTo>
                <a:cubicBezTo>
                  <a:pt x="599682" y="92043"/>
                  <a:pt x="595327" y="187960"/>
                  <a:pt x="588090" y="360680"/>
                </a:cubicBezTo>
                <a:cubicBezTo>
                  <a:pt x="411264" y="340585"/>
                  <a:pt x="245869" y="378982"/>
                  <a:pt x="0" y="360680"/>
                </a:cubicBezTo>
                <a:cubicBezTo>
                  <a:pt x="17999" y="273290"/>
                  <a:pt x="-6369" y="140120"/>
                  <a:pt x="0" y="0"/>
                </a:cubicBezTo>
                <a:close/>
              </a:path>
              <a:path w="588090" h="360680" stroke="0" extrusionOk="0">
                <a:moveTo>
                  <a:pt x="0" y="0"/>
                </a:moveTo>
                <a:cubicBezTo>
                  <a:pt x="273782" y="9076"/>
                  <a:pt x="438857" y="-1576"/>
                  <a:pt x="588090" y="0"/>
                </a:cubicBezTo>
                <a:cubicBezTo>
                  <a:pt x="584926" y="91821"/>
                  <a:pt x="605067" y="224081"/>
                  <a:pt x="588090" y="360680"/>
                </a:cubicBezTo>
                <a:cubicBezTo>
                  <a:pt x="323420" y="368424"/>
                  <a:pt x="175750" y="385885"/>
                  <a:pt x="0" y="360680"/>
                </a:cubicBezTo>
                <a:cubicBezTo>
                  <a:pt x="10913" y="201006"/>
                  <a:pt x="1923" y="87121"/>
                  <a:pt x="0" y="0"/>
                </a:cubicBezTo>
                <a:close/>
              </a:path>
            </a:pathLst>
          </a:custGeom>
          <a:ln w="19050">
            <a:solidFill>
              <a:schemeClr val="bg2"/>
            </a:solidFill>
            <a:extLst>
              <a:ext uri="{C807C97D-BFC1-408E-A445-0C87EB9F89A2}">
                <ask:lineSketchStyleProps xmlns:ask="http://schemas.microsoft.com/office/drawing/2018/sketchyshapes" sd="2181647493">
                  <a:prstGeom prst="rect">
                    <a:avLst/>
                  </a:prstGeom>
                  <ask:type>
                    <ask:lineSketchFreehand/>
                  </ask:type>
                </ask:lineSketchStyleProps>
              </a:ext>
            </a:extLst>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8" name="Rectangle 27">
            <a:extLst>
              <a:ext uri="{FF2B5EF4-FFF2-40B4-BE49-F238E27FC236}">
                <a16:creationId xmlns:a16="http://schemas.microsoft.com/office/drawing/2014/main" id="{866D76A2-352A-4E47-82FF-7EEDC6184A10}"/>
              </a:ext>
            </a:extLst>
          </p:cNvPr>
          <p:cNvSpPr/>
          <p:nvPr/>
        </p:nvSpPr>
        <p:spPr>
          <a:xfrm>
            <a:off x="1784270" y="4840787"/>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155383" y="1132"/>
                  <a:pt x="345915" y="7127"/>
                  <a:pt x="588090" y="0"/>
                </a:cubicBezTo>
                <a:cubicBezTo>
                  <a:pt x="593774" y="162354"/>
                  <a:pt x="592149" y="275554"/>
                  <a:pt x="588090" y="360680"/>
                </a:cubicBezTo>
                <a:cubicBezTo>
                  <a:pt x="367807" y="374680"/>
                  <a:pt x="163855" y="337498"/>
                  <a:pt x="0" y="360680"/>
                </a:cubicBezTo>
                <a:cubicBezTo>
                  <a:pt x="5885" y="258606"/>
                  <a:pt x="1016" y="100808"/>
                  <a:pt x="0" y="0"/>
                </a:cubicBezTo>
                <a:close/>
              </a:path>
              <a:path w="588090" h="360680" stroke="0" extrusionOk="0">
                <a:moveTo>
                  <a:pt x="0" y="0"/>
                </a:moveTo>
                <a:cubicBezTo>
                  <a:pt x="287419" y="-19415"/>
                  <a:pt x="408900" y="797"/>
                  <a:pt x="588090" y="0"/>
                </a:cubicBezTo>
                <a:cubicBezTo>
                  <a:pt x="585333" y="73119"/>
                  <a:pt x="594358" y="202317"/>
                  <a:pt x="588090" y="360680"/>
                </a:cubicBezTo>
                <a:cubicBezTo>
                  <a:pt x="299931" y="371034"/>
                  <a:pt x="134043" y="387940"/>
                  <a:pt x="0" y="360680"/>
                </a:cubicBezTo>
                <a:cubicBezTo>
                  <a:pt x="17186" y="237444"/>
                  <a:pt x="8410" y="130904"/>
                  <a:pt x="0" y="0"/>
                </a:cubicBezTo>
                <a:close/>
              </a:path>
            </a:pathLst>
          </a:custGeom>
          <a:ln w="19050">
            <a:solidFill>
              <a:schemeClr val="bg2"/>
            </a:solidFill>
            <a:extLst>
              <a:ext uri="{C807C97D-BFC1-408E-A445-0C87EB9F89A2}">
                <ask:lineSketchStyleProps xmlns:ask="http://schemas.microsoft.com/office/drawing/2018/sketchyshapes" sd="2478025524">
                  <a:prstGeom prst="rect">
                    <a:avLst/>
                  </a:prstGeom>
                  <ask:type>
                    <ask:lineSketchFreehand/>
                  </ask:type>
                </ask:lineSketchStyleProps>
              </a:ext>
            </a:extLst>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9" name="Rectangle 28">
            <a:extLst>
              <a:ext uri="{FF2B5EF4-FFF2-40B4-BE49-F238E27FC236}">
                <a16:creationId xmlns:a16="http://schemas.microsoft.com/office/drawing/2014/main" id="{D2486C43-A892-4406-913B-583FFE9EA75E}"/>
              </a:ext>
            </a:extLst>
          </p:cNvPr>
          <p:cNvSpPr/>
          <p:nvPr/>
        </p:nvSpPr>
        <p:spPr>
          <a:xfrm>
            <a:off x="1123551" y="4849042"/>
            <a:ext cx="588090" cy="360680"/>
          </a:xfrm>
          <a:custGeom>
            <a:avLst/>
            <a:gdLst>
              <a:gd name="connsiteX0" fmla="*/ 0 w 588090"/>
              <a:gd name="connsiteY0" fmla="*/ 0 h 360680"/>
              <a:gd name="connsiteX1" fmla="*/ 588090 w 588090"/>
              <a:gd name="connsiteY1" fmla="*/ 0 h 360680"/>
              <a:gd name="connsiteX2" fmla="*/ 588090 w 588090"/>
              <a:gd name="connsiteY2" fmla="*/ 360680 h 360680"/>
              <a:gd name="connsiteX3" fmla="*/ 0 w 588090"/>
              <a:gd name="connsiteY3" fmla="*/ 360680 h 360680"/>
              <a:gd name="connsiteX4" fmla="*/ 0 w 588090"/>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090" h="360680" fill="none" extrusionOk="0">
                <a:moveTo>
                  <a:pt x="0" y="0"/>
                </a:moveTo>
                <a:cubicBezTo>
                  <a:pt x="238590" y="-3924"/>
                  <a:pt x="317929" y="1246"/>
                  <a:pt x="588090" y="0"/>
                </a:cubicBezTo>
                <a:cubicBezTo>
                  <a:pt x="574556" y="122466"/>
                  <a:pt x="596755" y="223996"/>
                  <a:pt x="588090" y="360680"/>
                </a:cubicBezTo>
                <a:cubicBezTo>
                  <a:pt x="439956" y="364187"/>
                  <a:pt x="261508" y="389201"/>
                  <a:pt x="0" y="360680"/>
                </a:cubicBezTo>
                <a:cubicBezTo>
                  <a:pt x="-6423" y="238563"/>
                  <a:pt x="-17925" y="144592"/>
                  <a:pt x="0" y="0"/>
                </a:cubicBezTo>
                <a:close/>
              </a:path>
              <a:path w="588090" h="360680" stroke="0" extrusionOk="0">
                <a:moveTo>
                  <a:pt x="0" y="0"/>
                </a:moveTo>
                <a:cubicBezTo>
                  <a:pt x="265376" y="17793"/>
                  <a:pt x="387315" y="-14061"/>
                  <a:pt x="588090" y="0"/>
                </a:cubicBezTo>
                <a:cubicBezTo>
                  <a:pt x="582160" y="91256"/>
                  <a:pt x="590993" y="217341"/>
                  <a:pt x="588090" y="360680"/>
                </a:cubicBezTo>
                <a:cubicBezTo>
                  <a:pt x="419353" y="340580"/>
                  <a:pt x="134633" y="389734"/>
                  <a:pt x="0" y="360680"/>
                </a:cubicBezTo>
                <a:cubicBezTo>
                  <a:pt x="4764" y="280095"/>
                  <a:pt x="6092" y="87771"/>
                  <a:pt x="0" y="0"/>
                </a:cubicBezTo>
                <a:close/>
              </a:path>
            </a:pathLst>
          </a:custGeom>
          <a:ln w="19050">
            <a:solidFill>
              <a:schemeClr val="bg2"/>
            </a:solidFill>
            <a:extLst>
              <a:ext uri="{C807C97D-BFC1-408E-A445-0C87EB9F89A2}">
                <ask:lineSketchStyleProps xmlns:ask="http://schemas.microsoft.com/office/drawing/2018/sketchyshapes" sd="3442341411">
                  <a:prstGeom prst="rect">
                    <a:avLst/>
                  </a:prstGeom>
                  <ask:type>
                    <ask:lineSketchFreehand/>
                  </ask:type>
                </ask:lineSketchStyleProps>
              </a:ext>
            </a:extLst>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1" name="Arrow: Up 30">
            <a:extLst>
              <a:ext uri="{FF2B5EF4-FFF2-40B4-BE49-F238E27FC236}">
                <a16:creationId xmlns:a16="http://schemas.microsoft.com/office/drawing/2014/main" id="{455DC7AA-3C7D-44B0-85B4-E8879B9285CB}"/>
              </a:ext>
            </a:extLst>
          </p:cNvPr>
          <p:cNvSpPr/>
          <p:nvPr/>
        </p:nvSpPr>
        <p:spPr>
          <a:xfrm>
            <a:off x="3298149" y="4577914"/>
            <a:ext cx="538938" cy="369042"/>
          </a:xfrm>
          <a:custGeom>
            <a:avLst/>
            <a:gdLst>
              <a:gd name="connsiteX0" fmla="*/ 0 w 538938"/>
              <a:gd name="connsiteY0" fmla="*/ 184521 h 369042"/>
              <a:gd name="connsiteX1" fmla="*/ 269469 w 538938"/>
              <a:gd name="connsiteY1" fmla="*/ 0 h 369042"/>
              <a:gd name="connsiteX2" fmla="*/ 538938 w 538938"/>
              <a:gd name="connsiteY2" fmla="*/ 184521 h 369042"/>
              <a:gd name="connsiteX3" fmla="*/ 404204 w 538938"/>
              <a:gd name="connsiteY3" fmla="*/ 184521 h 369042"/>
              <a:gd name="connsiteX4" fmla="*/ 404204 w 538938"/>
              <a:gd name="connsiteY4" fmla="*/ 369042 h 369042"/>
              <a:gd name="connsiteX5" fmla="*/ 134735 w 538938"/>
              <a:gd name="connsiteY5" fmla="*/ 369042 h 369042"/>
              <a:gd name="connsiteX6" fmla="*/ 134735 w 538938"/>
              <a:gd name="connsiteY6" fmla="*/ 184521 h 369042"/>
              <a:gd name="connsiteX7" fmla="*/ 0 w 538938"/>
              <a:gd name="connsiteY7" fmla="*/ 184521 h 36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938" h="369042" fill="none" extrusionOk="0">
                <a:moveTo>
                  <a:pt x="0" y="184521"/>
                </a:moveTo>
                <a:cubicBezTo>
                  <a:pt x="123466" y="117841"/>
                  <a:pt x="137091" y="77579"/>
                  <a:pt x="269469" y="0"/>
                </a:cubicBezTo>
                <a:cubicBezTo>
                  <a:pt x="398820" y="73488"/>
                  <a:pt x="445764" y="127992"/>
                  <a:pt x="538938" y="184521"/>
                </a:cubicBezTo>
                <a:cubicBezTo>
                  <a:pt x="493743" y="178481"/>
                  <a:pt x="431805" y="189444"/>
                  <a:pt x="404204" y="184521"/>
                </a:cubicBezTo>
                <a:cubicBezTo>
                  <a:pt x="409362" y="229163"/>
                  <a:pt x="404813" y="330963"/>
                  <a:pt x="404204" y="369042"/>
                </a:cubicBezTo>
                <a:cubicBezTo>
                  <a:pt x="272042" y="361672"/>
                  <a:pt x="253390" y="368964"/>
                  <a:pt x="134735" y="369042"/>
                </a:cubicBezTo>
                <a:cubicBezTo>
                  <a:pt x="135965" y="311698"/>
                  <a:pt x="127892" y="270507"/>
                  <a:pt x="134735" y="184521"/>
                </a:cubicBezTo>
                <a:cubicBezTo>
                  <a:pt x="96392" y="189273"/>
                  <a:pt x="63465" y="188546"/>
                  <a:pt x="0" y="184521"/>
                </a:cubicBezTo>
                <a:close/>
              </a:path>
              <a:path w="538938" h="369042" stroke="0" extrusionOk="0">
                <a:moveTo>
                  <a:pt x="0" y="184521"/>
                </a:moveTo>
                <a:cubicBezTo>
                  <a:pt x="108652" y="118857"/>
                  <a:pt x="192365" y="44135"/>
                  <a:pt x="269469" y="0"/>
                </a:cubicBezTo>
                <a:cubicBezTo>
                  <a:pt x="400979" y="85012"/>
                  <a:pt x="440272" y="122469"/>
                  <a:pt x="538938" y="184521"/>
                </a:cubicBezTo>
                <a:cubicBezTo>
                  <a:pt x="483933" y="187287"/>
                  <a:pt x="469438" y="179167"/>
                  <a:pt x="404204" y="184521"/>
                </a:cubicBezTo>
                <a:cubicBezTo>
                  <a:pt x="413109" y="248179"/>
                  <a:pt x="395680" y="279925"/>
                  <a:pt x="404204" y="369042"/>
                </a:cubicBezTo>
                <a:cubicBezTo>
                  <a:pt x="327211" y="371611"/>
                  <a:pt x="220995" y="376234"/>
                  <a:pt x="134735" y="369042"/>
                </a:cubicBezTo>
                <a:cubicBezTo>
                  <a:pt x="129171" y="305541"/>
                  <a:pt x="129395" y="245145"/>
                  <a:pt x="134735" y="184521"/>
                </a:cubicBezTo>
                <a:cubicBezTo>
                  <a:pt x="75734" y="178253"/>
                  <a:pt x="59468" y="188298"/>
                  <a:pt x="0" y="184521"/>
                </a:cubicBezTo>
                <a:close/>
              </a:path>
            </a:pathLst>
          </a:custGeom>
          <a:gradFill>
            <a:gsLst>
              <a:gs pos="88000">
                <a:schemeClr val="accent1">
                  <a:lumMod val="5000"/>
                  <a:lumOff val="95000"/>
                </a:schemeClr>
              </a:gs>
              <a:gs pos="14000">
                <a:schemeClr val="accent1">
                  <a:lumMod val="45000"/>
                  <a:lumOff val="55000"/>
                </a:schemeClr>
              </a:gs>
              <a:gs pos="37000">
                <a:schemeClr val="accent1">
                  <a:lumMod val="45000"/>
                  <a:lumOff val="55000"/>
                </a:schemeClr>
              </a:gs>
              <a:gs pos="70000">
                <a:schemeClr val="accent1">
                  <a:lumMod val="30000"/>
                  <a:lumOff val="70000"/>
                </a:schemeClr>
              </a:gs>
            </a:gsLst>
            <a:lin ang="5400000" scaled="1"/>
          </a:gradFill>
          <a:ln w="19050">
            <a:solidFill>
              <a:schemeClr val="bg2"/>
            </a:solidFill>
            <a:extLst>
              <a:ext uri="{C807C97D-BFC1-408E-A445-0C87EB9F89A2}">
                <ask:lineSketchStyleProps xmlns:ask="http://schemas.microsoft.com/office/drawing/2018/sketchyshapes" sd="3983032654">
                  <a:prstGeom prst="up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Up 31">
            <a:extLst>
              <a:ext uri="{FF2B5EF4-FFF2-40B4-BE49-F238E27FC236}">
                <a16:creationId xmlns:a16="http://schemas.microsoft.com/office/drawing/2014/main" id="{15AF3520-5DAD-47EB-BA44-6ECDE4A1C9DE}"/>
              </a:ext>
            </a:extLst>
          </p:cNvPr>
          <p:cNvSpPr/>
          <p:nvPr/>
        </p:nvSpPr>
        <p:spPr>
          <a:xfrm>
            <a:off x="1478487" y="4591999"/>
            <a:ext cx="538938" cy="369042"/>
          </a:xfrm>
          <a:custGeom>
            <a:avLst/>
            <a:gdLst>
              <a:gd name="connsiteX0" fmla="*/ 0 w 538938"/>
              <a:gd name="connsiteY0" fmla="*/ 184521 h 369042"/>
              <a:gd name="connsiteX1" fmla="*/ 269469 w 538938"/>
              <a:gd name="connsiteY1" fmla="*/ 0 h 369042"/>
              <a:gd name="connsiteX2" fmla="*/ 538938 w 538938"/>
              <a:gd name="connsiteY2" fmla="*/ 184521 h 369042"/>
              <a:gd name="connsiteX3" fmla="*/ 404204 w 538938"/>
              <a:gd name="connsiteY3" fmla="*/ 184521 h 369042"/>
              <a:gd name="connsiteX4" fmla="*/ 404204 w 538938"/>
              <a:gd name="connsiteY4" fmla="*/ 369042 h 369042"/>
              <a:gd name="connsiteX5" fmla="*/ 134735 w 538938"/>
              <a:gd name="connsiteY5" fmla="*/ 369042 h 369042"/>
              <a:gd name="connsiteX6" fmla="*/ 134735 w 538938"/>
              <a:gd name="connsiteY6" fmla="*/ 184521 h 369042"/>
              <a:gd name="connsiteX7" fmla="*/ 0 w 538938"/>
              <a:gd name="connsiteY7" fmla="*/ 184521 h 36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938" h="369042" fill="none" extrusionOk="0">
                <a:moveTo>
                  <a:pt x="0" y="184521"/>
                </a:moveTo>
                <a:cubicBezTo>
                  <a:pt x="98675" y="117474"/>
                  <a:pt x="176546" y="51702"/>
                  <a:pt x="269469" y="0"/>
                </a:cubicBezTo>
                <a:cubicBezTo>
                  <a:pt x="378183" y="89500"/>
                  <a:pt x="467248" y="129375"/>
                  <a:pt x="538938" y="184521"/>
                </a:cubicBezTo>
                <a:cubicBezTo>
                  <a:pt x="486532" y="188654"/>
                  <a:pt x="439705" y="189302"/>
                  <a:pt x="404204" y="184521"/>
                </a:cubicBezTo>
                <a:cubicBezTo>
                  <a:pt x="395194" y="262095"/>
                  <a:pt x="406778" y="291604"/>
                  <a:pt x="404204" y="369042"/>
                </a:cubicBezTo>
                <a:cubicBezTo>
                  <a:pt x="304385" y="375441"/>
                  <a:pt x="217840" y="376951"/>
                  <a:pt x="134735" y="369042"/>
                </a:cubicBezTo>
                <a:cubicBezTo>
                  <a:pt x="137527" y="324295"/>
                  <a:pt x="138349" y="266119"/>
                  <a:pt x="134735" y="184521"/>
                </a:cubicBezTo>
                <a:cubicBezTo>
                  <a:pt x="86749" y="177849"/>
                  <a:pt x="49262" y="187111"/>
                  <a:pt x="0" y="184521"/>
                </a:cubicBezTo>
                <a:close/>
              </a:path>
              <a:path w="538938" h="369042" stroke="0" extrusionOk="0">
                <a:moveTo>
                  <a:pt x="0" y="184521"/>
                </a:moveTo>
                <a:cubicBezTo>
                  <a:pt x="64146" y="154160"/>
                  <a:pt x="205747" y="46500"/>
                  <a:pt x="269469" y="0"/>
                </a:cubicBezTo>
                <a:cubicBezTo>
                  <a:pt x="382418" y="57604"/>
                  <a:pt x="438190" y="117749"/>
                  <a:pt x="538938" y="184521"/>
                </a:cubicBezTo>
                <a:cubicBezTo>
                  <a:pt x="489874" y="188137"/>
                  <a:pt x="433367" y="180297"/>
                  <a:pt x="404204" y="184521"/>
                </a:cubicBezTo>
                <a:cubicBezTo>
                  <a:pt x="404609" y="271670"/>
                  <a:pt x="402827" y="326756"/>
                  <a:pt x="404204" y="369042"/>
                </a:cubicBezTo>
                <a:cubicBezTo>
                  <a:pt x="346919" y="365596"/>
                  <a:pt x="238977" y="369829"/>
                  <a:pt x="134735" y="369042"/>
                </a:cubicBezTo>
                <a:cubicBezTo>
                  <a:pt x="131777" y="329864"/>
                  <a:pt x="135847" y="251268"/>
                  <a:pt x="134735" y="184521"/>
                </a:cubicBezTo>
                <a:cubicBezTo>
                  <a:pt x="95034" y="184946"/>
                  <a:pt x="51263" y="184697"/>
                  <a:pt x="0" y="184521"/>
                </a:cubicBezTo>
                <a:close/>
              </a:path>
            </a:pathLst>
          </a:custGeom>
          <a:gradFill>
            <a:gsLst>
              <a:gs pos="88000">
                <a:schemeClr val="accent1">
                  <a:lumMod val="5000"/>
                  <a:lumOff val="95000"/>
                </a:schemeClr>
              </a:gs>
              <a:gs pos="14000">
                <a:schemeClr val="accent1">
                  <a:lumMod val="45000"/>
                  <a:lumOff val="55000"/>
                </a:schemeClr>
              </a:gs>
              <a:gs pos="37000">
                <a:schemeClr val="accent1">
                  <a:lumMod val="45000"/>
                  <a:lumOff val="55000"/>
                </a:schemeClr>
              </a:gs>
              <a:gs pos="70000">
                <a:schemeClr val="accent1">
                  <a:lumMod val="30000"/>
                  <a:lumOff val="70000"/>
                </a:schemeClr>
              </a:gs>
            </a:gsLst>
            <a:lin ang="5400000" scaled="1"/>
          </a:gradFill>
          <a:ln w="19050">
            <a:solidFill>
              <a:schemeClr val="bg2"/>
            </a:solidFill>
            <a:extLst>
              <a:ext uri="{C807C97D-BFC1-408E-A445-0C87EB9F89A2}">
                <ask:lineSketchStyleProps xmlns:ask="http://schemas.microsoft.com/office/drawing/2018/sketchyshapes" sd="3674252691">
                  <a:prstGeom prst="up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F242A63-9316-44F8-B3EC-797307F067E4}"/>
              </a:ext>
            </a:extLst>
          </p:cNvPr>
          <p:cNvSpPr/>
          <p:nvPr/>
        </p:nvSpPr>
        <p:spPr>
          <a:xfrm>
            <a:off x="5229747" y="2162168"/>
            <a:ext cx="6787890" cy="3132261"/>
          </a:xfrm>
          <a:custGeom>
            <a:avLst/>
            <a:gdLst>
              <a:gd name="connsiteX0" fmla="*/ 0 w 6787890"/>
              <a:gd name="connsiteY0" fmla="*/ 0 h 3132261"/>
              <a:gd name="connsiteX1" fmla="*/ 543031 w 6787890"/>
              <a:gd name="connsiteY1" fmla="*/ 0 h 3132261"/>
              <a:gd name="connsiteX2" fmla="*/ 1086062 w 6787890"/>
              <a:gd name="connsiteY2" fmla="*/ 0 h 3132261"/>
              <a:gd name="connsiteX3" fmla="*/ 1561215 w 6787890"/>
              <a:gd name="connsiteY3" fmla="*/ 0 h 3132261"/>
              <a:gd name="connsiteX4" fmla="*/ 2307883 w 6787890"/>
              <a:gd name="connsiteY4" fmla="*/ 0 h 3132261"/>
              <a:gd name="connsiteX5" fmla="*/ 3054551 w 6787890"/>
              <a:gd name="connsiteY5" fmla="*/ 0 h 3132261"/>
              <a:gd name="connsiteX6" fmla="*/ 3801218 w 6787890"/>
              <a:gd name="connsiteY6" fmla="*/ 0 h 3132261"/>
              <a:gd name="connsiteX7" fmla="*/ 4412129 w 6787890"/>
              <a:gd name="connsiteY7" fmla="*/ 0 h 3132261"/>
              <a:gd name="connsiteX8" fmla="*/ 5090918 w 6787890"/>
              <a:gd name="connsiteY8" fmla="*/ 0 h 3132261"/>
              <a:gd name="connsiteX9" fmla="*/ 5701828 w 6787890"/>
              <a:gd name="connsiteY9" fmla="*/ 0 h 3132261"/>
              <a:gd name="connsiteX10" fmla="*/ 6176980 w 6787890"/>
              <a:gd name="connsiteY10" fmla="*/ 0 h 3132261"/>
              <a:gd name="connsiteX11" fmla="*/ 6787890 w 6787890"/>
              <a:gd name="connsiteY11" fmla="*/ 0 h 3132261"/>
              <a:gd name="connsiteX12" fmla="*/ 6787890 w 6787890"/>
              <a:gd name="connsiteY12" fmla="*/ 689097 h 3132261"/>
              <a:gd name="connsiteX13" fmla="*/ 6787890 w 6787890"/>
              <a:gd name="connsiteY13" fmla="*/ 1378195 h 3132261"/>
              <a:gd name="connsiteX14" fmla="*/ 6787890 w 6787890"/>
              <a:gd name="connsiteY14" fmla="*/ 1942002 h 3132261"/>
              <a:gd name="connsiteX15" fmla="*/ 6787890 w 6787890"/>
              <a:gd name="connsiteY15" fmla="*/ 3132261 h 3132261"/>
              <a:gd name="connsiteX16" fmla="*/ 6244859 w 6787890"/>
              <a:gd name="connsiteY16" fmla="*/ 3132261 h 3132261"/>
              <a:gd name="connsiteX17" fmla="*/ 5701828 w 6787890"/>
              <a:gd name="connsiteY17" fmla="*/ 3132261 h 3132261"/>
              <a:gd name="connsiteX18" fmla="*/ 5158796 w 6787890"/>
              <a:gd name="connsiteY18" fmla="*/ 3132261 h 3132261"/>
              <a:gd name="connsiteX19" fmla="*/ 4344250 w 6787890"/>
              <a:gd name="connsiteY19" fmla="*/ 3132261 h 3132261"/>
              <a:gd name="connsiteX20" fmla="*/ 3869097 w 6787890"/>
              <a:gd name="connsiteY20" fmla="*/ 3132261 h 3132261"/>
              <a:gd name="connsiteX21" fmla="*/ 3326066 w 6787890"/>
              <a:gd name="connsiteY21" fmla="*/ 3132261 h 3132261"/>
              <a:gd name="connsiteX22" fmla="*/ 2850914 w 6787890"/>
              <a:gd name="connsiteY22" fmla="*/ 3132261 h 3132261"/>
              <a:gd name="connsiteX23" fmla="*/ 2172125 w 6787890"/>
              <a:gd name="connsiteY23" fmla="*/ 3132261 h 3132261"/>
              <a:gd name="connsiteX24" fmla="*/ 1357578 w 6787890"/>
              <a:gd name="connsiteY24" fmla="*/ 3132261 h 3132261"/>
              <a:gd name="connsiteX25" fmla="*/ 610910 w 6787890"/>
              <a:gd name="connsiteY25" fmla="*/ 3132261 h 3132261"/>
              <a:gd name="connsiteX26" fmla="*/ 0 w 6787890"/>
              <a:gd name="connsiteY26" fmla="*/ 3132261 h 3132261"/>
              <a:gd name="connsiteX27" fmla="*/ 0 w 6787890"/>
              <a:gd name="connsiteY27" fmla="*/ 2599777 h 3132261"/>
              <a:gd name="connsiteX28" fmla="*/ 0 w 6787890"/>
              <a:gd name="connsiteY28" fmla="*/ 1973324 h 3132261"/>
              <a:gd name="connsiteX29" fmla="*/ 0 w 6787890"/>
              <a:gd name="connsiteY29" fmla="*/ 1440840 h 3132261"/>
              <a:gd name="connsiteX30" fmla="*/ 0 w 6787890"/>
              <a:gd name="connsiteY30" fmla="*/ 783065 h 3132261"/>
              <a:gd name="connsiteX31" fmla="*/ 0 w 6787890"/>
              <a:gd name="connsiteY31" fmla="*/ 0 h 3132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87890" h="3132261" fill="none" extrusionOk="0">
                <a:moveTo>
                  <a:pt x="0" y="0"/>
                </a:moveTo>
                <a:cubicBezTo>
                  <a:pt x="225565" y="12102"/>
                  <a:pt x="282297" y="20627"/>
                  <a:pt x="543031" y="0"/>
                </a:cubicBezTo>
                <a:cubicBezTo>
                  <a:pt x="803765" y="-20627"/>
                  <a:pt x="891366" y="-2817"/>
                  <a:pt x="1086062" y="0"/>
                </a:cubicBezTo>
                <a:cubicBezTo>
                  <a:pt x="1280758" y="2817"/>
                  <a:pt x="1367503" y="6604"/>
                  <a:pt x="1561215" y="0"/>
                </a:cubicBezTo>
                <a:cubicBezTo>
                  <a:pt x="1754927" y="-6604"/>
                  <a:pt x="2126283" y="7629"/>
                  <a:pt x="2307883" y="0"/>
                </a:cubicBezTo>
                <a:cubicBezTo>
                  <a:pt x="2489483" y="-7629"/>
                  <a:pt x="2857845" y="7034"/>
                  <a:pt x="3054551" y="0"/>
                </a:cubicBezTo>
                <a:cubicBezTo>
                  <a:pt x="3251257" y="-7034"/>
                  <a:pt x="3645712" y="18993"/>
                  <a:pt x="3801218" y="0"/>
                </a:cubicBezTo>
                <a:cubicBezTo>
                  <a:pt x="3956724" y="-18993"/>
                  <a:pt x="4204454" y="-15765"/>
                  <a:pt x="4412129" y="0"/>
                </a:cubicBezTo>
                <a:cubicBezTo>
                  <a:pt x="4619804" y="15765"/>
                  <a:pt x="4952675" y="-4017"/>
                  <a:pt x="5090918" y="0"/>
                </a:cubicBezTo>
                <a:cubicBezTo>
                  <a:pt x="5229161" y="4017"/>
                  <a:pt x="5413578" y="29502"/>
                  <a:pt x="5701828" y="0"/>
                </a:cubicBezTo>
                <a:cubicBezTo>
                  <a:pt x="5990078" y="-29502"/>
                  <a:pt x="6058640" y="18582"/>
                  <a:pt x="6176980" y="0"/>
                </a:cubicBezTo>
                <a:cubicBezTo>
                  <a:pt x="6295320" y="-18582"/>
                  <a:pt x="6486237" y="20927"/>
                  <a:pt x="6787890" y="0"/>
                </a:cubicBezTo>
                <a:cubicBezTo>
                  <a:pt x="6792332" y="212155"/>
                  <a:pt x="6819513" y="527929"/>
                  <a:pt x="6787890" y="689097"/>
                </a:cubicBezTo>
                <a:cubicBezTo>
                  <a:pt x="6756267" y="850265"/>
                  <a:pt x="6807464" y="1071569"/>
                  <a:pt x="6787890" y="1378195"/>
                </a:cubicBezTo>
                <a:cubicBezTo>
                  <a:pt x="6768316" y="1684821"/>
                  <a:pt x="6800506" y="1815863"/>
                  <a:pt x="6787890" y="1942002"/>
                </a:cubicBezTo>
                <a:cubicBezTo>
                  <a:pt x="6775274" y="2068141"/>
                  <a:pt x="6793036" y="2642642"/>
                  <a:pt x="6787890" y="3132261"/>
                </a:cubicBezTo>
                <a:cubicBezTo>
                  <a:pt x="6527614" y="3142400"/>
                  <a:pt x="6369368" y="3111714"/>
                  <a:pt x="6244859" y="3132261"/>
                </a:cubicBezTo>
                <a:cubicBezTo>
                  <a:pt x="6120350" y="3152808"/>
                  <a:pt x="5915461" y="3157845"/>
                  <a:pt x="5701828" y="3132261"/>
                </a:cubicBezTo>
                <a:cubicBezTo>
                  <a:pt x="5488195" y="3106677"/>
                  <a:pt x="5408503" y="3136069"/>
                  <a:pt x="5158796" y="3132261"/>
                </a:cubicBezTo>
                <a:cubicBezTo>
                  <a:pt x="4909089" y="3128453"/>
                  <a:pt x="4722754" y="3149323"/>
                  <a:pt x="4344250" y="3132261"/>
                </a:cubicBezTo>
                <a:cubicBezTo>
                  <a:pt x="3965746" y="3115199"/>
                  <a:pt x="4091086" y="3125700"/>
                  <a:pt x="3869097" y="3132261"/>
                </a:cubicBezTo>
                <a:cubicBezTo>
                  <a:pt x="3647108" y="3138822"/>
                  <a:pt x="3555326" y="3143975"/>
                  <a:pt x="3326066" y="3132261"/>
                </a:cubicBezTo>
                <a:cubicBezTo>
                  <a:pt x="3096806" y="3120547"/>
                  <a:pt x="2978545" y="3143709"/>
                  <a:pt x="2850914" y="3132261"/>
                </a:cubicBezTo>
                <a:cubicBezTo>
                  <a:pt x="2723283" y="3120813"/>
                  <a:pt x="2397567" y="3126985"/>
                  <a:pt x="2172125" y="3132261"/>
                </a:cubicBezTo>
                <a:cubicBezTo>
                  <a:pt x="1946683" y="3137537"/>
                  <a:pt x="1632361" y="3125877"/>
                  <a:pt x="1357578" y="3132261"/>
                </a:cubicBezTo>
                <a:cubicBezTo>
                  <a:pt x="1082795" y="3138645"/>
                  <a:pt x="881189" y="3132680"/>
                  <a:pt x="610910" y="3132261"/>
                </a:cubicBezTo>
                <a:cubicBezTo>
                  <a:pt x="340631" y="3131842"/>
                  <a:pt x="304553" y="3138937"/>
                  <a:pt x="0" y="3132261"/>
                </a:cubicBezTo>
                <a:cubicBezTo>
                  <a:pt x="16599" y="2969215"/>
                  <a:pt x="-5448" y="2780199"/>
                  <a:pt x="0" y="2599777"/>
                </a:cubicBezTo>
                <a:cubicBezTo>
                  <a:pt x="5448" y="2419355"/>
                  <a:pt x="-14568" y="2136292"/>
                  <a:pt x="0" y="1973324"/>
                </a:cubicBezTo>
                <a:cubicBezTo>
                  <a:pt x="14568" y="1810356"/>
                  <a:pt x="22964" y="1577455"/>
                  <a:pt x="0" y="1440840"/>
                </a:cubicBezTo>
                <a:cubicBezTo>
                  <a:pt x="-22964" y="1304225"/>
                  <a:pt x="-14714" y="1063972"/>
                  <a:pt x="0" y="783065"/>
                </a:cubicBezTo>
                <a:cubicBezTo>
                  <a:pt x="14714" y="502159"/>
                  <a:pt x="-2526" y="305528"/>
                  <a:pt x="0" y="0"/>
                </a:cubicBezTo>
                <a:close/>
              </a:path>
              <a:path w="6787890" h="3132261" stroke="0" extrusionOk="0">
                <a:moveTo>
                  <a:pt x="0" y="0"/>
                </a:moveTo>
                <a:cubicBezTo>
                  <a:pt x="111620" y="5890"/>
                  <a:pt x="329924" y="-5120"/>
                  <a:pt x="543031" y="0"/>
                </a:cubicBezTo>
                <a:cubicBezTo>
                  <a:pt x="756138" y="5120"/>
                  <a:pt x="1069686" y="-29929"/>
                  <a:pt x="1289699" y="0"/>
                </a:cubicBezTo>
                <a:cubicBezTo>
                  <a:pt x="1509712" y="29929"/>
                  <a:pt x="1762165" y="6330"/>
                  <a:pt x="1968488" y="0"/>
                </a:cubicBezTo>
                <a:cubicBezTo>
                  <a:pt x="2174811" y="-6330"/>
                  <a:pt x="2422754" y="-11643"/>
                  <a:pt x="2647277" y="0"/>
                </a:cubicBezTo>
                <a:cubicBezTo>
                  <a:pt x="2871800" y="11643"/>
                  <a:pt x="3284414" y="31543"/>
                  <a:pt x="3461824" y="0"/>
                </a:cubicBezTo>
                <a:cubicBezTo>
                  <a:pt x="3639234" y="-31543"/>
                  <a:pt x="3872856" y="-26195"/>
                  <a:pt x="4004855" y="0"/>
                </a:cubicBezTo>
                <a:cubicBezTo>
                  <a:pt x="4136854" y="26195"/>
                  <a:pt x="4489030" y="-28195"/>
                  <a:pt x="4615765" y="0"/>
                </a:cubicBezTo>
                <a:cubicBezTo>
                  <a:pt x="4742500" y="28195"/>
                  <a:pt x="5043484" y="-15190"/>
                  <a:pt x="5362433" y="0"/>
                </a:cubicBezTo>
                <a:cubicBezTo>
                  <a:pt x="5681382" y="15190"/>
                  <a:pt x="5663369" y="9327"/>
                  <a:pt x="5837585" y="0"/>
                </a:cubicBezTo>
                <a:cubicBezTo>
                  <a:pt x="6011801" y="-9327"/>
                  <a:pt x="6404754" y="-24664"/>
                  <a:pt x="6787890" y="0"/>
                </a:cubicBezTo>
                <a:cubicBezTo>
                  <a:pt x="6811153" y="211525"/>
                  <a:pt x="6759710" y="399842"/>
                  <a:pt x="6787890" y="657775"/>
                </a:cubicBezTo>
                <a:cubicBezTo>
                  <a:pt x="6816070" y="915709"/>
                  <a:pt x="6772059" y="957541"/>
                  <a:pt x="6787890" y="1190259"/>
                </a:cubicBezTo>
                <a:cubicBezTo>
                  <a:pt x="6803721" y="1422977"/>
                  <a:pt x="6788850" y="1652655"/>
                  <a:pt x="6787890" y="1848034"/>
                </a:cubicBezTo>
                <a:cubicBezTo>
                  <a:pt x="6786930" y="2043413"/>
                  <a:pt x="6760564" y="2243443"/>
                  <a:pt x="6787890" y="2537131"/>
                </a:cubicBezTo>
                <a:cubicBezTo>
                  <a:pt x="6815216" y="2830819"/>
                  <a:pt x="6807824" y="2844361"/>
                  <a:pt x="6787890" y="3132261"/>
                </a:cubicBezTo>
                <a:cubicBezTo>
                  <a:pt x="6556664" y="3125318"/>
                  <a:pt x="6463663" y="3117916"/>
                  <a:pt x="6312738" y="3132261"/>
                </a:cubicBezTo>
                <a:cubicBezTo>
                  <a:pt x="6161813" y="3146606"/>
                  <a:pt x="5846896" y="3105580"/>
                  <a:pt x="5633949" y="3132261"/>
                </a:cubicBezTo>
                <a:cubicBezTo>
                  <a:pt x="5421002" y="3158942"/>
                  <a:pt x="5303036" y="3112402"/>
                  <a:pt x="5023039" y="3132261"/>
                </a:cubicBezTo>
                <a:cubicBezTo>
                  <a:pt x="4743042" y="3152121"/>
                  <a:pt x="4650224" y="3155278"/>
                  <a:pt x="4344250" y="3132261"/>
                </a:cubicBezTo>
                <a:cubicBezTo>
                  <a:pt x="4038276" y="3109244"/>
                  <a:pt x="3864635" y="3164675"/>
                  <a:pt x="3597582" y="3132261"/>
                </a:cubicBezTo>
                <a:cubicBezTo>
                  <a:pt x="3330529" y="3099847"/>
                  <a:pt x="3110437" y="3137750"/>
                  <a:pt x="2986672" y="3132261"/>
                </a:cubicBezTo>
                <a:cubicBezTo>
                  <a:pt x="2862907" y="3126773"/>
                  <a:pt x="2553419" y="3163301"/>
                  <a:pt x="2240004" y="3132261"/>
                </a:cubicBezTo>
                <a:cubicBezTo>
                  <a:pt x="1926589" y="3101221"/>
                  <a:pt x="1729274" y="3120533"/>
                  <a:pt x="1561215" y="3132261"/>
                </a:cubicBezTo>
                <a:cubicBezTo>
                  <a:pt x="1393156" y="3143989"/>
                  <a:pt x="1268130" y="3144068"/>
                  <a:pt x="1018184" y="3132261"/>
                </a:cubicBezTo>
                <a:cubicBezTo>
                  <a:pt x="768238" y="3120454"/>
                  <a:pt x="298440" y="3119924"/>
                  <a:pt x="0" y="3132261"/>
                </a:cubicBezTo>
                <a:cubicBezTo>
                  <a:pt x="20329" y="2857891"/>
                  <a:pt x="25724" y="2672376"/>
                  <a:pt x="0" y="2537131"/>
                </a:cubicBezTo>
                <a:cubicBezTo>
                  <a:pt x="-25724" y="2401886"/>
                  <a:pt x="-6902" y="2196059"/>
                  <a:pt x="0" y="1973324"/>
                </a:cubicBezTo>
                <a:cubicBezTo>
                  <a:pt x="6902" y="1750589"/>
                  <a:pt x="-6407" y="1576254"/>
                  <a:pt x="0" y="1346872"/>
                </a:cubicBezTo>
                <a:cubicBezTo>
                  <a:pt x="6407" y="1117490"/>
                  <a:pt x="15258" y="1036969"/>
                  <a:pt x="0" y="751743"/>
                </a:cubicBezTo>
                <a:cubicBezTo>
                  <a:pt x="-15258" y="466517"/>
                  <a:pt x="-11457" y="206882"/>
                  <a:pt x="0" y="0"/>
                </a:cubicBezTo>
                <a:close/>
              </a:path>
            </a:pathLst>
          </a:custGeom>
          <a:solidFill>
            <a:schemeClr val="bg1">
              <a:alpha val="50000"/>
            </a:schemeClr>
          </a:solidFill>
          <a:ln w="19050">
            <a:solidFill>
              <a:schemeClr val="bg2"/>
            </a:solidFill>
            <a:prstDash val="dash"/>
            <a:extLst>
              <a:ext uri="{C807C97D-BFC1-408E-A445-0C87EB9F89A2}">
                <ask:lineSketchStyleProps xmlns:ask="http://schemas.microsoft.com/office/drawing/2018/sketchyshapes" sd="4119092224">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A687366E-C00D-4291-869B-3AC847A84971}"/>
              </a:ext>
            </a:extLst>
          </p:cNvPr>
          <p:cNvSpPr/>
          <p:nvPr/>
        </p:nvSpPr>
        <p:spPr>
          <a:xfrm>
            <a:off x="7581452" y="2328562"/>
            <a:ext cx="1543050" cy="2266505"/>
          </a:xfrm>
          <a:custGeom>
            <a:avLst/>
            <a:gdLst>
              <a:gd name="connsiteX0" fmla="*/ 0 w 1543050"/>
              <a:gd name="connsiteY0" fmla="*/ 257180 h 2266505"/>
              <a:gd name="connsiteX1" fmla="*/ 257180 w 1543050"/>
              <a:gd name="connsiteY1" fmla="*/ 0 h 2266505"/>
              <a:gd name="connsiteX2" fmla="*/ 771525 w 1543050"/>
              <a:gd name="connsiteY2" fmla="*/ 0 h 2266505"/>
              <a:gd name="connsiteX3" fmla="*/ 1285870 w 1543050"/>
              <a:gd name="connsiteY3" fmla="*/ 0 h 2266505"/>
              <a:gd name="connsiteX4" fmla="*/ 1543050 w 1543050"/>
              <a:gd name="connsiteY4" fmla="*/ 257180 h 2266505"/>
              <a:gd name="connsiteX5" fmla="*/ 1543050 w 1543050"/>
              <a:gd name="connsiteY5" fmla="*/ 823707 h 2266505"/>
              <a:gd name="connsiteX6" fmla="*/ 1543050 w 1543050"/>
              <a:gd name="connsiteY6" fmla="*/ 1372712 h 2266505"/>
              <a:gd name="connsiteX7" fmla="*/ 1543050 w 1543050"/>
              <a:gd name="connsiteY7" fmla="*/ 2009325 h 2266505"/>
              <a:gd name="connsiteX8" fmla="*/ 1285870 w 1543050"/>
              <a:gd name="connsiteY8" fmla="*/ 2266505 h 2266505"/>
              <a:gd name="connsiteX9" fmla="*/ 761238 w 1543050"/>
              <a:gd name="connsiteY9" fmla="*/ 2266505 h 2266505"/>
              <a:gd name="connsiteX10" fmla="*/ 257180 w 1543050"/>
              <a:gd name="connsiteY10" fmla="*/ 2266505 h 2266505"/>
              <a:gd name="connsiteX11" fmla="*/ 0 w 1543050"/>
              <a:gd name="connsiteY11" fmla="*/ 2009325 h 2266505"/>
              <a:gd name="connsiteX12" fmla="*/ 0 w 1543050"/>
              <a:gd name="connsiteY12" fmla="*/ 1442798 h 2266505"/>
              <a:gd name="connsiteX13" fmla="*/ 0 w 1543050"/>
              <a:gd name="connsiteY13" fmla="*/ 841228 h 2266505"/>
              <a:gd name="connsiteX14" fmla="*/ 0 w 1543050"/>
              <a:gd name="connsiteY14" fmla="*/ 257180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66505" fill="none" extrusionOk="0">
                <a:moveTo>
                  <a:pt x="0" y="257180"/>
                </a:moveTo>
                <a:cubicBezTo>
                  <a:pt x="6019" y="106795"/>
                  <a:pt x="110324" y="3954"/>
                  <a:pt x="257180" y="0"/>
                </a:cubicBezTo>
                <a:cubicBezTo>
                  <a:pt x="496058" y="-23067"/>
                  <a:pt x="642029" y="8529"/>
                  <a:pt x="771525" y="0"/>
                </a:cubicBezTo>
                <a:cubicBezTo>
                  <a:pt x="901021" y="-8529"/>
                  <a:pt x="1137250" y="-21514"/>
                  <a:pt x="1285870" y="0"/>
                </a:cubicBezTo>
                <a:cubicBezTo>
                  <a:pt x="1456293" y="-6850"/>
                  <a:pt x="1518803" y="136124"/>
                  <a:pt x="1543050" y="257180"/>
                </a:cubicBezTo>
                <a:cubicBezTo>
                  <a:pt x="1536132" y="435492"/>
                  <a:pt x="1519580" y="576467"/>
                  <a:pt x="1543050" y="823707"/>
                </a:cubicBezTo>
                <a:cubicBezTo>
                  <a:pt x="1566520" y="1070947"/>
                  <a:pt x="1557369" y="1217100"/>
                  <a:pt x="1543050" y="1372712"/>
                </a:cubicBezTo>
                <a:cubicBezTo>
                  <a:pt x="1528731" y="1528325"/>
                  <a:pt x="1569558" y="1745116"/>
                  <a:pt x="1543050" y="2009325"/>
                </a:cubicBezTo>
                <a:cubicBezTo>
                  <a:pt x="1537362" y="2162505"/>
                  <a:pt x="1401902" y="2257399"/>
                  <a:pt x="1285870" y="2266505"/>
                </a:cubicBezTo>
                <a:cubicBezTo>
                  <a:pt x="1050403" y="2276378"/>
                  <a:pt x="950389" y="2278668"/>
                  <a:pt x="761238" y="2266505"/>
                </a:cubicBezTo>
                <a:cubicBezTo>
                  <a:pt x="572087" y="2254342"/>
                  <a:pt x="488130" y="2263716"/>
                  <a:pt x="257180" y="2266505"/>
                </a:cubicBezTo>
                <a:cubicBezTo>
                  <a:pt x="142447" y="2286609"/>
                  <a:pt x="2629" y="2148750"/>
                  <a:pt x="0" y="2009325"/>
                </a:cubicBezTo>
                <a:cubicBezTo>
                  <a:pt x="-15404" y="1843171"/>
                  <a:pt x="-12783" y="1623738"/>
                  <a:pt x="0" y="1442798"/>
                </a:cubicBezTo>
                <a:cubicBezTo>
                  <a:pt x="12783" y="1261858"/>
                  <a:pt x="8564" y="1039055"/>
                  <a:pt x="0" y="841228"/>
                </a:cubicBezTo>
                <a:cubicBezTo>
                  <a:pt x="-8564" y="643401"/>
                  <a:pt x="-6747" y="452517"/>
                  <a:pt x="0" y="257180"/>
                </a:cubicBezTo>
                <a:close/>
              </a:path>
              <a:path w="1543050" h="2266505" stroke="0" extrusionOk="0">
                <a:moveTo>
                  <a:pt x="0" y="257180"/>
                </a:moveTo>
                <a:cubicBezTo>
                  <a:pt x="-21687" y="130496"/>
                  <a:pt x="110722" y="13784"/>
                  <a:pt x="257180" y="0"/>
                </a:cubicBezTo>
                <a:cubicBezTo>
                  <a:pt x="364001" y="21161"/>
                  <a:pt x="656127" y="19356"/>
                  <a:pt x="781812" y="0"/>
                </a:cubicBezTo>
                <a:cubicBezTo>
                  <a:pt x="907497" y="-19356"/>
                  <a:pt x="1178413" y="16104"/>
                  <a:pt x="1285870" y="0"/>
                </a:cubicBezTo>
                <a:cubicBezTo>
                  <a:pt x="1419669" y="-23231"/>
                  <a:pt x="1557923" y="114487"/>
                  <a:pt x="1543050" y="257180"/>
                </a:cubicBezTo>
                <a:cubicBezTo>
                  <a:pt x="1523955" y="449163"/>
                  <a:pt x="1516770" y="646629"/>
                  <a:pt x="1543050" y="876271"/>
                </a:cubicBezTo>
                <a:cubicBezTo>
                  <a:pt x="1569330" y="1105913"/>
                  <a:pt x="1568805" y="1226296"/>
                  <a:pt x="1543050" y="1407755"/>
                </a:cubicBezTo>
                <a:cubicBezTo>
                  <a:pt x="1517295" y="1589214"/>
                  <a:pt x="1558762" y="1849234"/>
                  <a:pt x="1543050" y="2009325"/>
                </a:cubicBezTo>
                <a:cubicBezTo>
                  <a:pt x="1575289" y="2158967"/>
                  <a:pt x="1440021" y="2260502"/>
                  <a:pt x="1285870" y="2266505"/>
                </a:cubicBezTo>
                <a:cubicBezTo>
                  <a:pt x="1152722" y="2266088"/>
                  <a:pt x="1005996" y="2282388"/>
                  <a:pt x="750951" y="2266505"/>
                </a:cubicBezTo>
                <a:cubicBezTo>
                  <a:pt x="495906" y="2250622"/>
                  <a:pt x="492154" y="2244942"/>
                  <a:pt x="257180" y="2266505"/>
                </a:cubicBezTo>
                <a:cubicBezTo>
                  <a:pt x="88158" y="2264240"/>
                  <a:pt x="3577" y="2149201"/>
                  <a:pt x="0" y="2009325"/>
                </a:cubicBezTo>
                <a:cubicBezTo>
                  <a:pt x="28806" y="1828125"/>
                  <a:pt x="15675" y="1626594"/>
                  <a:pt x="0" y="1425277"/>
                </a:cubicBezTo>
                <a:cubicBezTo>
                  <a:pt x="-15675" y="1223960"/>
                  <a:pt x="25954" y="1130408"/>
                  <a:pt x="0" y="893793"/>
                </a:cubicBezTo>
                <a:cubicBezTo>
                  <a:pt x="-25954" y="657178"/>
                  <a:pt x="3409" y="467925"/>
                  <a:pt x="0" y="257180"/>
                </a:cubicBezTo>
                <a:close/>
              </a:path>
            </a:pathLst>
          </a:custGeom>
          <a:ln w="19050">
            <a:solidFill>
              <a:schemeClr val="bg2"/>
            </a:solidFill>
            <a:headEnd type="none" w="med" len="med"/>
            <a:tailEnd type="none" w="med" len="med"/>
            <a:extLst>
              <a:ext uri="{C807C97D-BFC1-408E-A445-0C87EB9F89A2}">
                <ask:lineSketchStyleProps xmlns:ask="http://schemas.microsoft.com/office/drawing/2018/sketchyshapes" sd="2925273232">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35" name="Picture 34">
            <a:extLst>
              <a:ext uri="{FF2B5EF4-FFF2-40B4-BE49-F238E27FC236}">
                <a16:creationId xmlns:a16="http://schemas.microsoft.com/office/drawing/2014/main" id="{F430FB6C-2FED-40AD-8228-F62076F1C6A4}"/>
              </a:ext>
            </a:extLst>
          </p:cNvPr>
          <p:cNvPicPr>
            <a:picLocks noChangeAspect="1"/>
          </p:cNvPicPr>
          <p:nvPr/>
        </p:nvPicPr>
        <p:blipFill>
          <a:blip r:embed="rId3"/>
          <a:stretch>
            <a:fillRect/>
          </a:stretch>
        </p:blipFill>
        <p:spPr>
          <a:xfrm>
            <a:off x="7599866" y="4736613"/>
            <a:ext cx="1543050" cy="428625"/>
          </a:xfrm>
          <a:custGeom>
            <a:avLst/>
            <a:gdLst>
              <a:gd name="connsiteX0" fmla="*/ 0 w 1543050"/>
              <a:gd name="connsiteY0" fmla="*/ 0 h 428625"/>
              <a:gd name="connsiteX1" fmla="*/ 483489 w 1543050"/>
              <a:gd name="connsiteY1" fmla="*/ 0 h 428625"/>
              <a:gd name="connsiteX2" fmla="*/ 1013269 w 1543050"/>
              <a:gd name="connsiteY2" fmla="*/ 0 h 428625"/>
              <a:gd name="connsiteX3" fmla="*/ 1543050 w 1543050"/>
              <a:gd name="connsiteY3" fmla="*/ 0 h 428625"/>
              <a:gd name="connsiteX4" fmla="*/ 1543050 w 1543050"/>
              <a:gd name="connsiteY4" fmla="*/ 428625 h 428625"/>
              <a:gd name="connsiteX5" fmla="*/ 1059561 w 1543050"/>
              <a:gd name="connsiteY5" fmla="*/ 428625 h 428625"/>
              <a:gd name="connsiteX6" fmla="*/ 529781 w 1543050"/>
              <a:gd name="connsiteY6" fmla="*/ 428625 h 428625"/>
              <a:gd name="connsiteX7" fmla="*/ 0 w 1543050"/>
              <a:gd name="connsiteY7" fmla="*/ 428625 h 428625"/>
              <a:gd name="connsiteX8" fmla="*/ 0 w 1543050"/>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428625" fill="none" extrusionOk="0">
                <a:moveTo>
                  <a:pt x="0" y="0"/>
                </a:moveTo>
                <a:cubicBezTo>
                  <a:pt x="195651" y="16923"/>
                  <a:pt x="341795" y="7364"/>
                  <a:pt x="483489" y="0"/>
                </a:cubicBezTo>
                <a:cubicBezTo>
                  <a:pt x="625183" y="-7364"/>
                  <a:pt x="781338" y="-21904"/>
                  <a:pt x="1013269" y="0"/>
                </a:cubicBezTo>
                <a:cubicBezTo>
                  <a:pt x="1245200" y="21904"/>
                  <a:pt x="1322234" y="-19442"/>
                  <a:pt x="1543050" y="0"/>
                </a:cubicBezTo>
                <a:cubicBezTo>
                  <a:pt x="1562760" y="187641"/>
                  <a:pt x="1560173" y="262857"/>
                  <a:pt x="1543050" y="428625"/>
                </a:cubicBezTo>
                <a:cubicBezTo>
                  <a:pt x="1346117" y="409431"/>
                  <a:pt x="1254582" y="445315"/>
                  <a:pt x="1059561" y="428625"/>
                </a:cubicBezTo>
                <a:cubicBezTo>
                  <a:pt x="864540" y="411935"/>
                  <a:pt x="700546" y="430864"/>
                  <a:pt x="529781" y="428625"/>
                </a:cubicBezTo>
                <a:cubicBezTo>
                  <a:pt x="359016" y="426386"/>
                  <a:pt x="222648" y="403826"/>
                  <a:pt x="0" y="428625"/>
                </a:cubicBezTo>
                <a:cubicBezTo>
                  <a:pt x="-15931" y="325805"/>
                  <a:pt x="-736" y="132847"/>
                  <a:pt x="0" y="0"/>
                </a:cubicBezTo>
                <a:close/>
              </a:path>
              <a:path w="1543050" h="428625" stroke="0" extrusionOk="0">
                <a:moveTo>
                  <a:pt x="0" y="0"/>
                </a:moveTo>
                <a:cubicBezTo>
                  <a:pt x="133071" y="-22118"/>
                  <a:pt x="329126" y="-22664"/>
                  <a:pt x="468059" y="0"/>
                </a:cubicBezTo>
                <a:cubicBezTo>
                  <a:pt x="606992" y="22664"/>
                  <a:pt x="818722" y="54"/>
                  <a:pt x="966978" y="0"/>
                </a:cubicBezTo>
                <a:cubicBezTo>
                  <a:pt x="1115234" y="-54"/>
                  <a:pt x="1326759" y="-3896"/>
                  <a:pt x="1543050" y="0"/>
                </a:cubicBezTo>
                <a:cubicBezTo>
                  <a:pt x="1535223" y="164444"/>
                  <a:pt x="1558074" y="239034"/>
                  <a:pt x="1543050" y="428625"/>
                </a:cubicBezTo>
                <a:cubicBezTo>
                  <a:pt x="1375281" y="439216"/>
                  <a:pt x="1279603" y="422012"/>
                  <a:pt x="1044131" y="428625"/>
                </a:cubicBezTo>
                <a:cubicBezTo>
                  <a:pt x="808659" y="435238"/>
                  <a:pt x="706226" y="452615"/>
                  <a:pt x="529781" y="428625"/>
                </a:cubicBezTo>
                <a:cubicBezTo>
                  <a:pt x="353336" y="404636"/>
                  <a:pt x="221289" y="415072"/>
                  <a:pt x="0" y="428625"/>
                </a:cubicBezTo>
                <a:cubicBezTo>
                  <a:pt x="3012" y="260059"/>
                  <a:pt x="17199" y="130860"/>
                  <a:pt x="0" y="0"/>
                </a:cubicBezTo>
                <a:close/>
              </a:path>
            </a:pathLst>
          </a:custGeom>
          <a:ln w="19050">
            <a:solidFill>
              <a:schemeClr val="bg2"/>
            </a:solidFill>
            <a:extLst>
              <a:ext uri="{C807C97D-BFC1-408E-A445-0C87EB9F89A2}">
                <ask:lineSketchStyleProps xmlns:ask="http://schemas.microsoft.com/office/drawing/2018/sketchyshapes" sd="3244514969">
                  <a:prstGeom prst="rect">
                    <a:avLst/>
                  </a:prstGeom>
                  <ask:type>
                    <ask:lineSketchFreehand/>
                  </ask:type>
                </ask:lineSketchStyleProps>
              </a:ext>
            </a:extLst>
          </a:ln>
        </p:spPr>
      </p:pic>
      <p:sp>
        <p:nvSpPr>
          <p:cNvPr id="36" name="Rectangle 35">
            <a:extLst>
              <a:ext uri="{FF2B5EF4-FFF2-40B4-BE49-F238E27FC236}">
                <a16:creationId xmlns:a16="http://schemas.microsoft.com/office/drawing/2014/main" id="{C22E5106-1EAE-4ECE-8274-856C67DD9DB2}"/>
              </a:ext>
            </a:extLst>
          </p:cNvPr>
          <p:cNvSpPr/>
          <p:nvPr/>
        </p:nvSpPr>
        <p:spPr>
          <a:xfrm>
            <a:off x="8066591" y="2486753"/>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40281" y="-26308"/>
                  <a:pt x="354942" y="6858"/>
                  <a:pt x="572772" y="0"/>
                </a:cubicBezTo>
                <a:cubicBezTo>
                  <a:pt x="568125" y="139532"/>
                  <a:pt x="574973" y="265045"/>
                  <a:pt x="572772" y="360680"/>
                </a:cubicBezTo>
                <a:cubicBezTo>
                  <a:pt x="399127" y="334423"/>
                  <a:pt x="151136" y="346008"/>
                  <a:pt x="0" y="360680"/>
                </a:cubicBezTo>
                <a:cubicBezTo>
                  <a:pt x="14558" y="226869"/>
                  <a:pt x="6635" y="157050"/>
                  <a:pt x="0" y="0"/>
                </a:cubicBezTo>
                <a:close/>
              </a:path>
              <a:path w="572772" h="360680" stroke="0" extrusionOk="0">
                <a:moveTo>
                  <a:pt x="0" y="0"/>
                </a:moveTo>
                <a:cubicBezTo>
                  <a:pt x="216301" y="-8809"/>
                  <a:pt x="303691" y="16398"/>
                  <a:pt x="572772" y="0"/>
                </a:cubicBezTo>
                <a:cubicBezTo>
                  <a:pt x="590289" y="119909"/>
                  <a:pt x="558238" y="267315"/>
                  <a:pt x="572772" y="360680"/>
                </a:cubicBezTo>
                <a:cubicBezTo>
                  <a:pt x="427685" y="336699"/>
                  <a:pt x="244189" y="348477"/>
                  <a:pt x="0" y="360680"/>
                </a:cubicBezTo>
                <a:cubicBezTo>
                  <a:pt x="-8263" y="249346"/>
                  <a:pt x="-2401" y="91200"/>
                  <a:pt x="0" y="0"/>
                </a:cubicBezTo>
                <a:close/>
              </a:path>
            </a:pathLst>
          </a:custGeom>
          <a:ln w="19050">
            <a:solidFill>
              <a:schemeClr val="bg2"/>
            </a:solidFill>
            <a:extLst>
              <a:ext uri="{C807C97D-BFC1-408E-A445-0C87EB9F89A2}">
                <ask:lineSketchStyleProps xmlns:ask="http://schemas.microsoft.com/office/drawing/2018/sketchyshapes" sd="18192708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37" name="Rectangle 36">
            <a:extLst>
              <a:ext uri="{FF2B5EF4-FFF2-40B4-BE49-F238E27FC236}">
                <a16:creationId xmlns:a16="http://schemas.microsoft.com/office/drawing/2014/main" id="{052DE90F-D51C-4A28-8628-7C0F35E986FF}"/>
              </a:ext>
            </a:extLst>
          </p:cNvPr>
          <p:cNvSpPr/>
          <p:nvPr/>
        </p:nvSpPr>
        <p:spPr>
          <a:xfrm>
            <a:off x="8435207" y="3505727"/>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56248" y="15738"/>
                  <a:pt x="359474" y="-8155"/>
                  <a:pt x="572772" y="0"/>
                </a:cubicBezTo>
                <a:cubicBezTo>
                  <a:pt x="586143" y="122258"/>
                  <a:pt x="576305" y="206090"/>
                  <a:pt x="572772" y="360680"/>
                </a:cubicBezTo>
                <a:cubicBezTo>
                  <a:pt x="320790" y="356229"/>
                  <a:pt x="161023" y="370161"/>
                  <a:pt x="0" y="360680"/>
                </a:cubicBezTo>
                <a:cubicBezTo>
                  <a:pt x="15095" y="219305"/>
                  <a:pt x="1855" y="101092"/>
                  <a:pt x="0" y="0"/>
                </a:cubicBezTo>
                <a:close/>
              </a:path>
              <a:path w="572772" h="360680" stroke="0" extrusionOk="0">
                <a:moveTo>
                  <a:pt x="0" y="0"/>
                </a:moveTo>
                <a:cubicBezTo>
                  <a:pt x="120096" y="10546"/>
                  <a:pt x="328326" y="20212"/>
                  <a:pt x="572772" y="0"/>
                </a:cubicBezTo>
                <a:cubicBezTo>
                  <a:pt x="582621" y="110710"/>
                  <a:pt x="568301" y="194785"/>
                  <a:pt x="572772" y="360680"/>
                </a:cubicBezTo>
                <a:cubicBezTo>
                  <a:pt x="309975" y="368732"/>
                  <a:pt x="169189" y="362234"/>
                  <a:pt x="0" y="360680"/>
                </a:cubicBezTo>
                <a:cubicBezTo>
                  <a:pt x="7396" y="226707"/>
                  <a:pt x="4306" y="105733"/>
                  <a:pt x="0" y="0"/>
                </a:cubicBezTo>
                <a:close/>
              </a:path>
            </a:pathLst>
          </a:custGeom>
          <a:ln w="19050">
            <a:solidFill>
              <a:schemeClr val="bg2"/>
            </a:solidFill>
            <a:extLst>
              <a:ext uri="{C807C97D-BFC1-408E-A445-0C87EB9F89A2}">
                <ask:lineSketchStyleProps xmlns:ask="http://schemas.microsoft.com/office/drawing/2018/sketchyshapes" sd="3076756971">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8" name="Rectangle 37">
            <a:extLst>
              <a:ext uri="{FF2B5EF4-FFF2-40B4-BE49-F238E27FC236}">
                <a16:creationId xmlns:a16="http://schemas.microsoft.com/office/drawing/2014/main" id="{E1DF3CE5-D778-4669-B4CD-46A2CA0D1F0E}"/>
              </a:ext>
            </a:extLst>
          </p:cNvPr>
          <p:cNvSpPr/>
          <p:nvPr/>
        </p:nvSpPr>
        <p:spPr>
          <a:xfrm>
            <a:off x="7774488" y="3513982"/>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18671" y="18810"/>
                  <a:pt x="390155" y="-8991"/>
                  <a:pt x="572772" y="0"/>
                </a:cubicBezTo>
                <a:cubicBezTo>
                  <a:pt x="581508" y="100504"/>
                  <a:pt x="585985" y="222551"/>
                  <a:pt x="572772" y="360680"/>
                </a:cubicBezTo>
                <a:cubicBezTo>
                  <a:pt x="318307" y="356772"/>
                  <a:pt x="205239" y="369289"/>
                  <a:pt x="0" y="360680"/>
                </a:cubicBezTo>
                <a:cubicBezTo>
                  <a:pt x="17650" y="244921"/>
                  <a:pt x="16862" y="166995"/>
                  <a:pt x="0" y="0"/>
                </a:cubicBezTo>
                <a:close/>
              </a:path>
              <a:path w="572772" h="360680" stroke="0" extrusionOk="0">
                <a:moveTo>
                  <a:pt x="0" y="0"/>
                </a:moveTo>
                <a:cubicBezTo>
                  <a:pt x="233574" y="-385"/>
                  <a:pt x="297183" y="26273"/>
                  <a:pt x="572772" y="0"/>
                </a:cubicBezTo>
                <a:cubicBezTo>
                  <a:pt x="576334" y="86135"/>
                  <a:pt x="565554" y="251579"/>
                  <a:pt x="572772" y="360680"/>
                </a:cubicBezTo>
                <a:cubicBezTo>
                  <a:pt x="392987" y="351152"/>
                  <a:pt x="266657" y="388772"/>
                  <a:pt x="0" y="360680"/>
                </a:cubicBezTo>
                <a:cubicBezTo>
                  <a:pt x="-11494" y="257847"/>
                  <a:pt x="14068" y="100615"/>
                  <a:pt x="0" y="0"/>
                </a:cubicBezTo>
                <a:close/>
              </a:path>
            </a:pathLst>
          </a:custGeom>
          <a:ln w="19050">
            <a:solidFill>
              <a:schemeClr val="bg2"/>
            </a:solidFill>
            <a:extLst>
              <a:ext uri="{C807C97D-BFC1-408E-A445-0C87EB9F89A2}">
                <ask:lineSketchStyleProps xmlns:ask="http://schemas.microsoft.com/office/drawing/2018/sketchyshapes" sd="3825863664">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9" name="Rectangle 38">
            <a:extLst>
              <a:ext uri="{FF2B5EF4-FFF2-40B4-BE49-F238E27FC236}">
                <a16:creationId xmlns:a16="http://schemas.microsoft.com/office/drawing/2014/main" id="{BA95F19F-688E-4E18-B4C1-CAEFC9FD6C83}"/>
              </a:ext>
            </a:extLst>
          </p:cNvPr>
          <p:cNvSpPr/>
          <p:nvPr/>
        </p:nvSpPr>
        <p:spPr>
          <a:xfrm>
            <a:off x="8427904" y="3020647"/>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87161" y="-24322"/>
                  <a:pt x="434699" y="16261"/>
                  <a:pt x="572772" y="0"/>
                </a:cubicBezTo>
                <a:cubicBezTo>
                  <a:pt x="589501" y="79637"/>
                  <a:pt x="577068" y="250049"/>
                  <a:pt x="572772" y="360680"/>
                </a:cubicBezTo>
                <a:cubicBezTo>
                  <a:pt x="399251" y="340689"/>
                  <a:pt x="195685" y="372980"/>
                  <a:pt x="0" y="360680"/>
                </a:cubicBezTo>
                <a:cubicBezTo>
                  <a:pt x="10636" y="246427"/>
                  <a:pt x="14684" y="139436"/>
                  <a:pt x="0" y="0"/>
                </a:cubicBezTo>
                <a:close/>
              </a:path>
              <a:path w="572772" h="360680" stroke="0" extrusionOk="0">
                <a:moveTo>
                  <a:pt x="0" y="0"/>
                </a:moveTo>
                <a:cubicBezTo>
                  <a:pt x="273710" y="27795"/>
                  <a:pt x="317612" y="-12932"/>
                  <a:pt x="572772" y="0"/>
                </a:cubicBezTo>
                <a:cubicBezTo>
                  <a:pt x="558969" y="137665"/>
                  <a:pt x="569285" y="197864"/>
                  <a:pt x="572772" y="360680"/>
                </a:cubicBezTo>
                <a:cubicBezTo>
                  <a:pt x="411197" y="382588"/>
                  <a:pt x="121018" y="335439"/>
                  <a:pt x="0" y="360680"/>
                </a:cubicBezTo>
                <a:cubicBezTo>
                  <a:pt x="-8276" y="219985"/>
                  <a:pt x="16607" y="149213"/>
                  <a:pt x="0" y="0"/>
                </a:cubicBezTo>
                <a:close/>
              </a:path>
            </a:pathLst>
          </a:custGeom>
          <a:ln w="19050">
            <a:solidFill>
              <a:schemeClr val="bg2"/>
            </a:solidFill>
            <a:extLst>
              <a:ext uri="{C807C97D-BFC1-408E-A445-0C87EB9F89A2}">
                <ask:lineSketchStyleProps xmlns:ask="http://schemas.microsoft.com/office/drawing/2018/sketchyshapes" sd="2528419986">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0" name="Rectangle 39">
            <a:extLst>
              <a:ext uri="{FF2B5EF4-FFF2-40B4-BE49-F238E27FC236}">
                <a16:creationId xmlns:a16="http://schemas.microsoft.com/office/drawing/2014/main" id="{5309E801-235B-4FA7-A940-B58798592447}"/>
              </a:ext>
            </a:extLst>
          </p:cNvPr>
          <p:cNvSpPr/>
          <p:nvPr/>
        </p:nvSpPr>
        <p:spPr>
          <a:xfrm>
            <a:off x="7770044" y="3028902"/>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36833" y="21435"/>
                  <a:pt x="431058" y="-12143"/>
                  <a:pt x="572772" y="0"/>
                </a:cubicBezTo>
                <a:cubicBezTo>
                  <a:pt x="584553" y="122986"/>
                  <a:pt x="570703" y="281977"/>
                  <a:pt x="572772" y="360680"/>
                </a:cubicBezTo>
                <a:cubicBezTo>
                  <a:pt x="433074" y="361054"/>
                  <a:pt x="264650" y="355751"/>
                  <a:pt x="0" y="360680"/>
                </a:cubicBezTo>
                <a:cubicBezTo>
                  <a:pt x="-298" y="189664"/>
                  <a:pt x="-4000" y="98416"/>
                  <a:pt x="0" y="0"/>
                </a:cubicBezTo>
                <a:close/>
              </a:path>
              <a:path w="572772" h="360680" stroke="0" extrusionOk="0">
                <a:moveTo>
                  <a:pt x="0" y="0"/>
                </a:moveTo>
                <a:cubicBezTo>
                  <a:pt x="116559" y="18141"/>
                  <a:pt x="434826" y="25549"/>
                  <a:pt x="572772" y="0"/>
                </a:cubicBezTo>
                <a:cubicBezTo>
                  <a:pt x="573298" y="124210"/>
                  <a:pt x="585287" y="208454"/>
                  <a:pt x="572772" y="360680"/>
                </a:cubicBezTo>
                <a:cubicBezTo>
                  <a:pt x="299058" y="332525"/>
                  <a:pt x="207942" y="358799"/>
                  <a:pt x="0" y="360680"/>
                </a:cubicBezTo>
                <a:cubicBezTo>
                  <a:pt x="-4679" y="267821"/>
                  <a:pt x="6701" y="134449"/>
                  <a:pt x="0" y="0"/>
                </a:cubicBezTo>
                <a:close/>
              </a:path>
            </a:pathLst>
          </a:custGeom>
          <a:ln w="19050">
            <a:solidFill>
              <a:schemeClr val="bg2"/>
            </a:solidFill>
            <a:extLst>
              <a:ext uri="{C807C97D-BFC1-408E-A445-0C87EB9F89A2}">
                <ask:lineSketchStyleProps xmlns:ask="http://schemas.microsoft.com/office/drawing/2018/sketchyshapes" sd="331399286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1" name="TextBox 40">
            <a:extLst>
              <a:ext uri="{FF2B5EF4-FFF2-40B4-BE49-F238E27FC236}">
                <a16:creationId xmlns:a16="http://schemas.microsoft.com/office/drawing/2014/main" id="{69F92777-65A8-441E-991E-B4C0B0BF98E0}"/>
              </a:ext>
            </a:extLst>
          </p:cNvPr>
          <p:cNvSpPr txBox="1"/>
          <p:nvPr/>
        </p:nvSpPr>
        <p:spPr>
          <a:xfrm>
            <a:off x="7795764" y="4147950"/>
            <a:ext cx="1114425" cy="338554"/>
          </a:xfrm>
          <a:custGeom>
            <a:avLst/>
            <a:gdLst>
              <a:gd name="connsiteX0" fmla="*/ 0 w 1114425"/>
              <a:gd name="connsiteY0" fmla="*/ 0 h 338554"/>
              <a:gd name="connsiteX1" fmla="*/ 579501 w 1114425"/>
              <a:gd name="connsiteY1" fmla="*/ 0 h 338554"/>
              <a:gd name="connsiteX2" fmla="*/ 1114425 w 1114425"/>
              <a:gd name="connsiteY2" fmla="*/ 0 h 338554"/>
              <a:gd name="connsiteX3" fmla="*/ 1114425 w 1114425"/>
              <a:gd name="connsiteY3" fmla="*/ 338554 h 338554"/>
              <a:gd name="connsiteX4" fmla="*/ 579501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267248" y="-8326"/>
                  <a:pt x="359168" y="-12640"/>
                  <a:pt x="579501" y="0"/>
                </a:cubicBezTo>
                <a:cubicBezTo>
                  <a:pt x="799834" y="12640"/>
                  <a:pt x="947684" y="24517"/>
                  <a:pt x="1114425" y="0"/>
                </a:cubicBezTo>
                <a:cubicBezTo>
                  <a:pt x="1124562" y="155176"/>
                  <a:pt x="1097592" y="216815"/>
                  <a:pt x="1114425" y="338554"/>
                </a:cubicBezTo>
                <a:cubicBezTo>
                  <a:pt x="976442" y="327231"/>
                  <a:pt x="766536" y="356313"/>
                  <a:pt x="579501" y="338554"/>
                </a:cubicBezTo>
                <a:cubicBezTo>
                  <a:pt x="392466" y="320795"/>
                  <a:pt x="181522" y="316799"/>
                  <a:pt x="0" y="338554"/>
                </a:cubicBezTo>
                <a:cubicBezTo>
                  <a:pt x="8055" y="205589"/>
                  <a:pt x="11218" y="71443"/>
                  <a:pt x="0" y="0"/>
                </a:cubicBezTo>
                <a:close/>
              </a:path>
              <a:path w="1114425" h="338554" stroke="0" extrusionOk="0">
                <a:moveTo>
                  <a:pt x="0" y="0"/>
                </a:moveTo>
                <a:cubicBezTo>
                  <a:pt x="223578" y="6567"/>
                  <a:pt x="328650" y="25211"/>
                  <a:pt x="523780" y="0"/>
                </a:cubicBezTo>
                <a:cubicBezTo>
                  <a:pt x="718910" y="-25211"/>
                  <a:pt x="977271" y="-26567"/>
                  <a:pt x="1114425" y="0"/>
                </a:cubicBezTo>
                <a:cubicBezTo>
                  <a:pt x="1098275" y="85034"/>
                  <a:pt x="1118656" y="214548"/>
                  <a:pt x="1114425" y="338554"/>
                </a:cubicBezTo>
                <a:cubicBezTo>
                  <a:pt x="861855" y="339729"/>
                  <a:pt x="812819" y="353351"/>
                  <a:pt x="579501" y="338554"/>
                </a:cubicBezTo>
                <a:cubicBezTo>
                  <a:pt x="346183" y="323757"/>
                  <a:pt x="190883" y="363781"/>
                  <a:pt x="0" y="338554"/>
                </a:cubicBezTo>
                <a:cubicBezTo>
                  <a:pt x="14746" y="211039"/>
                  <a:pt x="-4474" y="74162"/>
                  <a:pt x="0" y="0"/>
                </a:cubicBezTo>
                <a:close/>
              </a:path>
            </a:pathLst>
          </a:custGeom>
          <a:ln w="19050">
            <a:solidFill>
              <a:schemeClr val="bg2"/>
            </a:solidFill>
            <a:extLst>
              <a:ext uri="{C807C97D-BFC1-408E-A445-0C87EB9F89A2}">
                <ask:lineSketchStyleProps xmlns:ask="http://schemas.microsoft.com/office/drawing/2018/sketchyshapes" sd="37324650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42" name="Rectangle: Rounded Corners 41">
            <a:extLst>
              <a:ext uri="{FF2B5EF4-FFF2-40B4-BE49-F238E27FC236}">
                <a16:creationId xmlns:a16="http://schemas.microsoft.com/office/drawing/2014/main" id="{750526BF-17F2-47AB-A45B-DB2C721E5B18}"/>
              </a:ext>
            </a:extLst>
          </p:cNvPr>
          <p:cNvSpPr/>
          <p:nvPr/>
        </p:nvSpPr>
        <p:spPr>
          <a:xfrm>
            <a:off x="5736545" y="2328562"/>
            <a:ext cx="1543050" cy="2266505"/>
          </a:xfrm>
          <a:custGeom>
            <a:avLst/>
            <a:gdLst>
              <a:gd name="connsiteX0" fmla="*/ 0 w 1543050"/>
              <a:gd name="connsiteY0" fmla="*/ 257180 h 2266505"/>
              <a:gd name="connsiteX1" fmla="*/ 257180 w 1543050"/>
              <a:gd name="connsiteY1" fmla="*/ 0 h 2266505"/>
              <a:gd name="connsiteX2" fmla="*/ 761238 w 1543050"/>
              <a:gd name="connsiteY2" fmla="*/ 0 h 2266505"/>
              <a:gd name="connsiteX3" fmla="*/ 1285870 w 1543050"/>
              <a:gd name="connsiteY3" fmla="*/ 0 h 2266505"/>
              <a:gd name="connsiteX4" fmla="*/ 1543050 w 1543050"/>
              <a:gd name="connsiteY4" fmla="*/ 257180 h 2266505"/>
              <a:gd name="connsiteX5" fmla="*/ 1543050 w 1543050"/>
              <a:gd name="connsiteY5" fmla="*/ 806185 h 2266505"/>
              <a:gd name="connsiteX6" fmla="*/ 1543050 w 1543050"/>
              <a:gd name="connsiteY6" fmla="*/ 1390234 h 2266505"/>
              <a:gd name="connsiteX7" fmla="*/ 1543050 w 1543050"/>
              <a:gd name="connsiteY7" fmla="*/ 2009325 h 2266505"/>
              <a:gd name="connsiteX8" fmla="*/ 1285870 w 1543050"/>
              <a:gd name="connsiteY8" fmla="*/ 2266505 h 2266505"/>
              <a:gd name="connsiteX9" fmla="*/ 771525 w 1543050"/>
              <a:gd name="connsiteY9" fmla="*/ 2266505 h 2266505"/>
              <a:gd name="connsiteX10" fmla="*/ 257180 w 1543050"/>
              <a:gd name="connsiteY10" fmla="*/ 2266505 h 2266505"/>
              <a:gd name="connsiteX11" fmla="*/ 0 w 1543050"/>
              <a:gd name="connsiteY11" fmla="*/ 2009325 h 2266505"/>
              <a:gd name="connsiteX12" fmla="*/ 0 w 1543050"/>
              <a:gd name="connsiteY12" fmla="*/ 1477841 h 2266505"/>
              <a:gd name="connsiteX13" fmla="*/ 0 w 1543050"/>
              <a:gd name="connsiteY13" fmla="*/ 911314 h 2266505"/>
              <a:gd name="connsiteX14" fmla="*/ 0 w 1543050"/>
              <a:gd name="connsiteY14" fmla="*/ 257180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66505" fill="none" extrusionOk="0">
                <a:moveTo>
                  <a:pt x="0" y="257180"/>
                </a:moveTo>
                <a:cubicBezTo>
                  <a:pt x="-6189" y="130926"/>
                  <a:pt x="98477" y="17411"/>
                  <a:pt x="257180" y="0"/>
                </a:cubicBezTo>
                <a:cubicBezTo>
                  <a:pt x="432345" y="2780"/>
                  <a:pt x="615974" y="20671"/>
                  <a:pt x="761238" y="0"/>
                </a:cubicBezTo>
                <a:cubicBezTo>
                  <a:pt x="906502" y="-20671"/>
                  <a:pt x="1149388" y="-21661"/>
                  <a:pt x="1285870" y="0"/>
                </a:cubicBezTo>
                <a:cubicBezTo>
                  <a:pt x="1426749" y="11059"/>
                  <a:pt x="1557380" y="101139"/>
                  <a:pt x="1543050" y="257180"/>
                </a:cubicBezTo>
                <a:cubicBezTo>
                  <a:pt x="1565745" y="394774"/>
                  <a:pt x="1535584" y="625336"/>
                  <a:pt x="1543050" y="806185"/>
                </a:cubicBezTo>
                <a:cubicBezTo>
                  <a:pt x="1550516" y="987035"/>
                  <a:pt x="1561075" y="1134546"/>
                  <a:pt x="1543050" y="1390234"/>
                </a:cubicBezTo>
                <a:cubicBezTo>
                  <a:pt x="1525025" y="1645922"/>
                  <a:pt x="1519949" y="1841079"/>
                  <a:pt x="1543050" y="2009325"/>
                </a:cubicBezTo>
                <a:cubicBezTo>
                  <a:pt x="1560024" y="2144391"/>
                  <a:pt x="1426979" y="2277095"/>
                  <a:pt x="1285870" y="2266505"/>
                </a:cubicBezTo>
                <a:cubicBezTo>
                  <a:pt x="1169931" y="2268544"/>
                  <a:pt x="1010199" y="2279197"/>
                  <a:pt x="771525" y="2266505"/>
                </a:cubicBezTo>
                <a:cubicBezTo>
                  <a:pt x="532851" y="2253813"/>
                  <a:pt x="457135" y="2256434"/>
                  <a:pt x="257180" y="2266505"/>
                </a:cubicBezTo>
                <a:cubicBezTo>
                  <a:pt x="140386" y="2277046"/>
                  <a:pt x="-29552" y="2148354"/>
                  <a:pt x="0" y="2009325"/>
                </a:cubicBezTo>
                <a:cubicBezTo>
                  <a:pt x="-11163" y="1847513"/>
                  <a:pt x="-13706" y="1593318"/>
                  <a:pt x="0" y="1477841"/>
                </a:cubicBezTo>
                <a:cubicBezTo>
                  <a:pt x="13706" y="1362364"/>
                  <a:pt x="-23224" y="1095420"/>
                  <a:pt x="0" y="911314"/>
                </a:cubicBezTo>
                <a:cubicBezTo>
                  <a:pt x="23224" y="727208"/>
                  <a:pt x="-27108" y="483721"/>
                  <a:pt x="0" y="257180"/>
                </a:cubicBezTo>
                <a:close/>
              </a:path>
              <a:path w="1543050" h="2266505" stroke="0" extrusionOk="0">
                <a:moveTo>
                  <a:pt x="0" y="257180"/>
                </a:moveTo>
                <a:cubicBezTo>
                  <a:pt x="-2124" y="118246"/>
                  <a:pt x="117812" y="-13403"/>
                  <a:pt x="257180" y="0"/>
                </a:cubicBezTo>
                <a:cubicBezTo>
                  <a:pt x="365399" y="23370"/>
                  <a:pt x="578524" y="14790"/>
                  <a:pt x="771525" y="0"/>
                </a:cubicBezTo>
                <a:cubicBezTo>
                  <a:pt x="964527" y="-14790"/>
                  <a:pt x="1034148" y="19806"/>
                  <a:pt x="1285870" y="0"/>
                </a:cubicBezTo>
                <a:cubicBezTo>
                  <a:pt x="1425096" y="-3574"/>
                  <a:pt x="1553714" y="123367"/>
                  <a:pt x="1543050" y="257180"/>
                </a:cubicBezTo>
                <a:cubicBezTo>
                  <a:pt x="1551395" y="527254"/>
                  <a:pt x="1532214" y="671266"/>
                  <a:pt x="1543050" y="806185"/>
                </a:cubicBezTo>
                <a:cubicBezTo>
                  <a:pt x="1553886" y="941104"/>
                  <a:pt x="1547510" y="1223143"/>
                  <a:pt x="1543050" y="1337669"/>
                </a:cubicBezTo>
                <a:cubicBezTo>
                  <a:pt x="1538590" y="1452195"/>
                  <a:pt x="1547586" y="1750571"/>
                  <a:pt x="1543050" y="2009325"/>
                </a:cubicBezTo>
                <a:cubicBezTo>
                  <a:pt x="1571695" y="2133430"/>
                  <a:pt x="1415614" y="2280376"/>
                  <a:pt x="1285870" y="2266505"/>
                </a:cubicBezTo>
                <a:cubicBezTo>
                  <a:pt x="1022728" y="2282445"/>
                  <a:pt x="875869" y="2257087"/>
                  <a:pt x="750951" y="2266505"/>
                </a:cubicBezTo>
                <a:cubicBezTo>
                  <a:pt x="626033" y="2275923"/>
                  <a:pt x="422320" y="2288263"/>
                  <a:pt x="257180" y="2266505"/>
                </a:cubicBezTo>
                <a:cubicBezTo>
                  <a:pt x="124875" y="2300516"/>
                  <a:pt x="3328" y="2155927"/>
                  <a:pt x="0" y="2009325"/>
                </a:cubicBezTo>
                <a:cubicBezTo>
                  <a:pt x="29750" y="1756744"/>
                  <a:pt x="-22430" y="1611905"/>
                  <a:pt x="0" y="1390234"/>
                </a:cubicBezTo>
                <a:cubicBezTo>
                  <a:pt x="22430" y="1168563"/>
                  <a:pt x="-24486" y="1066153"/>
                  <a:pt x="0" y="858750"/>
                </a:cubicBezTo>
                <a:cubicBezTo>
                  <a:pt x="24486" y="651347"/>
                  <a:pt x="-15723" y="485361"/>
                  <a:pt x="0" y="257180"/>
                </a:cubicBezTo>
                <a:close/>
              </a:path>
            </a:pathLst>
          </a:custGeom>
          <a:ln w="19050">
            <a:solidFill>
              <a:schemeClr val="bg2"/>
            </a:solidFill>
            <a:headEnd type="none" w="med" len="med"/>
            <a:tailEnd type="none" w="med" len="med"/>
            <a:extLst>
              <a:ext uri="{C807C97D-BFC1-408E-A445-0C87EB9F89A2}">
                <ask:lineSketchStyleProps xmlns:ask="http://schemas.microsoft.com/office/drawing/2018/sketchyshapes" sd="1667308741">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43" name="Picture 42">
            <a:extLst>
              <a:ext uri="{FF2B5EF4-FFF2-40B4-BE49-F238E27FC236}">
                <a16:creationId xmlns:a16="http://schemas.microsoft.com/office/drawing/2014/main" id="{2C774183-0FFC-49A6-A1FB-5DF1DEA7FB29}"/>
              </a:ext>
            </a:extLst>
          </p:cNvPr>
          <p:cNvPicPr>
            <a:picLocks noChangeAspect="1"/>
          </p:cNvPicPr>
          <p:nvPr/>
        </p:nvPicPr>
        <p:blipFill>
          <a:blip r:embed="rId3"/>
          <a:stretch>
            <a:fillRect/>
          </a:stretch>
        </p:blipFill>
        <p:spPr>
          <a:xfrm>
            <a:off x="5754959" y="4736613"/>
            <a:ext cx="1543050" cy="428625"/>
          </a:xfrm>
          <a:custGeom>
            <a:avLst/>
            <a:gdLst>
              <a:gd name="connsiteX0" fmla="*/ 0 w 1543050"/>
              <a:gd name="connsiteY0" fmla="*/ 0 h 428625"/>
              <a:gd name="connsiteX1" fmla="*/ 498919 w 1543050"/>
              <a:gd name="connsiteY1" fmla="*/ 0 h 428625"/>
              <a:gd name="connsiteX2" fmla="*/ 1013269 w 1543050"/>
              <a:gd name="connsiteY2" fmla="*/ 0 h 428625"/>
              <a:gd name="connsiteX3" fmla="*/ 1543050 w 1543050"/>
              <a:gd name="connsiteY3" fmla="*/ 0 h 428625"/>
              <a:gd name="connsiteX4" fmla="*/ 1543050 w 1543050"/>
              <a:gd name="connsiteY4" fmla="*/ 428625 h 428625"/>
              <a:gd name="connsiteX5" fmla="*/ 1013270 w 1543050"/>
              <a:gd name="connsiteY5" fmla="*/ 428625 h 428625"/>
              <a:gd name="connsiteX6" fmla="*/ 545211 w 1543050"/>
              <a:gd name="connsiteY6" fmla="*/ 428625 h 428625"/>
              <a:gd name="connsiteX7" fmla="*/ 0 w 1543050"/>
              <a:gd name="connsiteY7" fmla="*/ 428625 h 428625"/>
              <a:gd name="connsiteX8" fmla="*/ 0 w 1543050"/>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428625" fill="none" extrusionOk="0">
                <a:moveTo>
                  <a:pt x="0" y="0"/>
                </a:moveTo>
                <a:cubicBezTo>
                  <a:pt x="240084" y="-3800"/>
                  <a:pt x="341150" y="2552"/>
                  <a:pt x="498919" y="0"/>
                </a:cubicBezTo>
                <a:cubicBezTo>
                  <a:pt x="656688" y="-2552"/>
                  <a:pt x="806196" y="-2554"/>
                  <a:pt x="1013269" y="0"/>
                </a:cubicBezTo>
                <a:cubicBezTo>
                  <a:pt x="1220342" y="2554"/>
                  <a:pt x="1402798" y="1155"/>
                  <a:pt x="1543050" y="0"/>
                </a:cubicBezTo>
                <a:cubicBezTo>
                  <a:pt x="1554073" y="101097"/>
                  <a:pt x="1534640" y="225823"/>
                  <a:pt x="1543050" y="428625"/>
                </a:cubicBezTo>
                <a:cubicBezTo>
                  <a:pt x="1308608" y="403310"/>
                  <a:pt x="1168055" y="412965"/>
                  <a:pt x="1013270" y="428625"/>
                </a:cubicBezTo>
                <a:cubicBezTo>
                  <a:pt x="858485" y="444285"/>
                  <a:pt x="741920" y="422847"/>
                  <a:pt x="545211" y="428625"/>
                </a:cubicBezTo>
                <a:cubicBezTo>
                  <a:pt x="348502" y="434403"/>
                  <a:pt x="233309" y="436665"/>
                  <a:pt x="0" y="428625"/>
                </a:cubicBezTo>
                <a:cubicBezTo>
                  <a:pt x="-8095" y="219102"/>
                  <a:pt x="4037" y="138715"/>
                  <a:pt x="0" y="0"/>
                </a:cubicBezTo>
                <a:close/>
              </a:path>
              <a:path w="1543050" h="428625" stroke="0" extrusionOk="0">
                <a:moveTo>
                  <a:pt x="0" y="0"/>
                </a:moveTo>
                <a:cubicBezTo>
                  <a:pt x="208408" y="-24082"/>
                  <a:pt x="407914" y="24382"/>
                  <a:pt x="514350" y="0"/>
                </a:cubicBezTo>
                <a:cubicBezTo>
                  <a:pt x="620786" y="-24382"/>
                  <a:pt x="771760" y="-11104"/>
                  <a:pt x="997839" y="0"/>
                </a:cubicBezTo>
                <a:cubicBezTo>
                  <a:pt x="1223918" y="11104"/>
                  <a:pt x="1420156" y="10636"/>
                  <a:pt x="1543050" y="0"/>
                </a:cubicBezTo>
                <a:cubicBezTo>
                  <a:pt x="1548185" y="96114"/>
                  <a:pt x="1537401" y="322754"/>
                  <a:pt x="1543050" y="428625"/>
                </a:cubicBezTo>
                <a:cubicBezTo>
                  <a:pt x="1426326" y="434068"/>
                  <a:pt x="1222186" y="411430"/>
                  <a:pt x="1013270" y="428625"/>
                </a:cubicBezTo>
                <a:cubicBezTo>
                  <a:pt x="804354" y="445820"/>
                  <a:pt x="679597" y="413778"/>
                  <a:pt x="529781" y="428625"/>
                </a:cubicBezTo>
                <a:cubicBezTo>
                  <a:pt x="379965" y="443472"/>
                  <a:pt x="254535" y="423292"/>
                  <a:pt x="0" y="428625"/>
                </a:cubicBezTo>
                <a:cubicBezTo>
                  <a:pt x="-461" y="290491"/>
                  <a:pt x="10053" y="98801"/>
                  <a:pt x="0" y="0"/>
                </a:cubicBezTo>
                <a:close/>
              </a:path>
            </a:pathLst>
          </a:custGeom>
          <a:ln w="19050">
            <a:solidFill>
              <a:schemeClr val="bg2"/>
            </a:solidFill>
            <a:extLst>
              <a:ext uri="{C807C97D-BFC1-408E-A445-0C87EB9F89A2}">
                <ask:lineSketchStyleProps xmlns:ask="http://schemas.microsoft.com/office/drawing/2018/sketchyshapes" sd="2184864753">
                  <a:prstGeom prst="rect">
                    <a:avLst/>
                  </a:prstGeom>
                  <ask:type>
                    <ask:lineSketchFreehand/>
                  </ask:type>
                </ask:lineSketchStyleProps>
              </a:ext>
            </a:extLst>
          </a:ln>
        </p:spPr>
      </p:pic>
      <p:sp>
        <p:nvSpPr>
          <p:cNvPr id="44" name="Rectangle 43">
            <a:extLst>
              <a:ext uri="{FF2B5EF4-FFF2-40B4-BE49-F238E27FC236}">
                <a16:creationId xmlns:a16="http://schemas.microsoft.com/office/drawing/2014/main" id="{9CFFBB67-6DAC-4DC1-9D6E-27235D01E5FF}"/>
              </a:ext>
            </a:extLst>
          </p:cNvPr>
          <p:cNvSpPr/>
          <p:nvPr/>
        </p:nvSpPr>
        <p:spPr>
          <a:xfrm>
            <a:off x="6221684" y="2486753"/>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41215" y="-15"/>
                  <a:pt x="435873" y="-16772"/>
                  <a:pt x="572772" y="0"/>
                </a:cubicBezTo>
                <a:cubicBezTo>
                  <a:pt x="566821" y="85971"/>
                  <a:pt x="558283" y="208734"/>
                  <a:pt x="572772" y="360680"/>
                </a:cubicBezTo>
                <a:cubicBezTo>
                  <a:pt x="426967" y="340944"/>
                  <a:pt x="190756" y="377044"/>
                  <a:pt x="0" y="360680"/>
                </a:cubicBezTo>
                <a:cubicBezTo>
                  <a:pt x="-13907" y="198803"/>
                  <a:pt x="2391" y="158229"/>
                  <a:pt x="0" y="0"/>
                </a:cubicBezTo>
                <a:close/>
              </a:path>
              <a:path w="572772" h="360680" stroke="0" extrusionOk="0">
                <a:moveTo>
                  <a:pt x="0" y="0"/>
                </a:moveTo>
                <a:cubicBezTo>
                  <a:pt x="203084" y="4332"/>
                  <a:pt x="455299" y="-20365"/>
                  <a:pt x="572772" y="0"/>
                </a:cubicBezTo>
                <a:cubicBezTo>
                  <a:pt x="580396" y="102382"/>
                  <a:pt x="581716" y="279890"/>
                  <a:pt x="572772" y="360680"/>
                </a:cubicBezTo>
                <a:cubicBezTo>
                  <a:pt x="360136" y="384638"/>
                  <a:pt x="229297" y="382176"/>
                  <a:pt x="0" y="360680"/>
                </a:cubicBezTo>
                <a:cubicBezTo>
                  <a:pt x="9584" y="216849"/>
                  <a:pt x="-1129" y="156974"/>
                  <a:pt x="0" y="0"/>
                </a:cubicBezTo>
                <a:close/>
              </a:path>
            </a:pathLst>
          </a:custGeom>
          <a:ln w="19050">
            <a:solidFill>
              <a:schemeClr val="bg2"/>
            </a:solidFill>
            <a:extLst>
              <a:ext uri="{C807C97D-BFC1-408E-A445-0C87EB9F89A2}">
                <ask:lineSketchStyleProps xmlns:ask="http://schemas.microsoft.com/office/drawing/2018/sketchyshapes" sd="218362932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45" name="Rectangle 44">
            <a:extLst>
              <a:ext uri="{FF2B5EF4-FFF2-40B4-BE49-F238E27FC236}">
                <a16:creationId xmlns:a16="http://schemas.microsoft.com/office/drawing/2014/main" id="{99F4B41A-243F-457A-BFDA-62EBA1639FAF}"/>
              </a:ext>
            </a:extLst>
          </p:cNvPr>
          <p:cNvSpPr/>
          <p:nvPr/>
        </p:nvSpPr>
        <p:spPr>
          <a:xfrm>
            <a:off x="6590300" y="3505727"/>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31543" y="-636"/>
                  <a:pt x="341644" y="10391"/>
                  <a:pt x="572772" y="0"/>
                </a:cubicBezTo>
                <a:cubicBezTo>
                  <a:pt x="580929" y="102790"/>
                  <a:pt x="574083" y="244181"/>
                  <a:pt x="572772" y="360680"/>
                </a:cubicBezTo>
                <a:cubicBezTo>
                  <a:pt x="409244" y="382583"/>
                  <a:pt x="172215" y="372389"/>
                  <a:pt x="0" y="360680"/>
                </a:cubicBezTo>
                <a:cubicBezTo>
                  <a:pt x="-3970" y="185222"/>
                  <a:pt x="-7713" y="117530"/>
                  <a:pt x="0" y="0"/>
                </a:cubicBezTo>
                <a:close/>
              </a:path>
              <a:path w="572772" h="360680" stroke="0" extrusionOk="0">
                <a:moveTo>
                  <a:pt x="0" y="0"/>
                </a:moveTo>
                <a:cubicBezTo>
                  <a:pt x="121873" y="24807"/>
                  <a:pt x="448391" y="25932"/>
                  <a:pt x="572772" y="0"/>
                </a:cubicBezTo>
                <a:cubicBezTo>
                  <a:pt x="581750" y="142504"/>
                  <a:pt x="564824" y="213305"/>
                  <a:pt x="572772" y="360680"/>
                </a:cubicBezTo>
                <a:cubicBezTo>
                  <a:pt x="401229" y="353010"/>
                  <a:pt x="193274" y="371608"/>
                  <a:pt x="0" y="360680"/>
                </a:cubicBezTo>
                <a:cubicBezTo>
                  <a:pt x="-16847" y="278214"/>
                  <a:pt x="15897" y="88948"/>
                  <a:pt x="0" y="0"/>
                </a:cubicBezTo>
                <a:close/>
              </a:path>
            </a:pathLst>
          </a:custGeom>
          <a:ln w="19050">
            <a:solidFill>
              <a:schemeClr val="bg2"/>
            </a:solidFill>
            <a:extLst>
              <a:ext uri="{C807C97D-BFC1-408E-A445-0C87EB9F89A2}">
                <ask:lineSketchStyleProps xmlns:ask="http://schemas.microsoft.com/office/drawing/2018/sketchyshapes" sd="2370923514">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6" name="Rectangle 45">
            <a:extLst>
              <a:ext uri="{FF2B5EF4-FFF2-40B4-BE49-F238E27FC236}">
                <a16:creationId xmlns:a16="http://schemas.microsoft.com/office/drawing/2014/main" id="{70443A2A-C653-4655-9DCC-BF8F00E0C2E3}"/>
              </a:ext>
            </a:extLst>
          </p:cNvPr>
          <p:cNvSpPr/>
          <p:nvPr/>
        </p:nvSpPr>
        <p:spPr>
          <a:xfrm>
            <a:off x="5929581" y="3513982"/>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67648" y="-6711"/>
                  <a:pt x="333759" y="6908"/>
                  <a:pt x="572772" y="0"/>
                </a:cubicBezTo>
                <a:cubicBezTo>
                  <a:pt x="571121" y="73991"/>
                  <a:pt x="579935" y="198554"/>
                  <a:pt x="572772" y="360680"/>
                </a:cubicBezTo>
                <a:cubicBezTo>
                  <a:pt x="367085" y="385226"/>
                  <a:pt x="178775" y="382243"/>
                  <a:pt x="0" y="360680"/>
                </a:cubicBezTo>
                <a:cubicBezTo>
                  <a:pt x="4521" y="270789"/>
                  <a:pt x="16949" y="110767"/>
                  <a:pt x="0" y="0"/>
                </a:cubicBezTo>
                <a:close/>
              </a:path>
              <a:path w="572772" h="360680" stroke="0" extrusionOk="0">
                <a:moveTo>
                  <a:pt x="0" y="0"/>
                </a:moveTo>
                <a:cubicBezTo>
                  <a:pt x="133577" y="5937"/>
                  <a:pt x="360396" y="-19686"/>
                  <a:pt x="572772" y="0"/>
                </a:cubicBezTo>
                <a:cubicBezTo>
                  <a:pt x="576752" y="85204"/>
                  <a:pt x="575771" y="191607"/>
                  <a:pt x="572772" y="360680"/>
                </a:cubicBezTo>
                <a:cubicBezTo>
                  <a:pt x="382730" y="372756"/>
                  <a:pt x="134185" y="357197"/>
                  <a:pt x="0" y="360680"/>
                </a:cubicBezTo>
                <a:cubicBezTo>
                  <a:pt x="-16686" y="214216"/>
                  <a:pt x="4078" y="80633"/>
                  <a:pt x="0" y="0"/>
                </a:cubicBezTo>
                <a:close/>
              </a:path>
            </a:pathLst>
          </a:custGeom>
          <a:ln w="19050">
            <a:solidFill>
              <a:schemeClr val="bg2"/>
            </a:solidFill>
            <a:extLst>
              <a:ext uri="{C807C97D-BFC1-408E-A445-0C87EB9F89A2}">
                <ask:lineSketchStyleProps xmlns:ask="http://schemas.microsoft.com/office/drawing/2018/sketchyshapes" sd="337821599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7" name="Rectangle 46">
            <a:extLst>
              <a:ext uri="{FF2B5EF4-FFF2-40B4-BE49-F238E27FC236}">
                <a16:creationId xmlns:a16="http://schemas.microsoft.com/office/drawing/2014/main" id="{E24090E5-2319-4EA1-B5FF-8EE5DF6E956C}"/>
              </a:ext>
            </a:extLst>
          </p:cNvPr>
          <p:cNvSpPr/>
          <p:nvPr/>
        </p:nvSpPr>
        <p:spPr>
          <a:xfrm>
            <a:off x="6582997" y="3020647"/>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45783" y="-25097"/>
                  <a:pt x="419209" y="-23928"/>
                  <a:pt x="572772" y="0"/>
                </a:cubicBezTo>
                <a:cubicBezTo>
                  <a:pt x="581020" y="128221"/>
                  <a:pt x="562225" y="222331"/>
                  <a:pt x="572772" y="360680"/>
                </a:cubicBezTo>
                <a:cubicBezTo>
                  <a:pt x="350467" y="378987"/>
                  <a:pt x="176798" y="349738"/>
                  <a:pt x="0" y="360680"/>
                </a:cubicBezTo>
                <a:cubicBezTo>
                  <a:pt x="4595" y="230660"/>
                  <a:pt x="-7517" y="177626"/>
                  <a:pt x="0" y="0"/>
                </a:cubicBezTo>
                <a:close/>
              </a:path>
              <a:path w="572772" h="360680" stroke="0" extrusionOk="0">
                <a:moveTo>
                  <a:pt x="0" y="0"/>
                </a:moveTo>
                <a:cubicBezTo>
                  <a:pt x="235489" y="16629"/>
                  <a:pt x="330675" y="-15683"/>
                  <a:pt x="572772" y="0"/>
                </a:cubicBezTo>
                <a:cubicBezTo>
                  <a:pt x="570624" y="83712"/>
                  <a:pt x="572849" y="227670"/>
                  <a:pt x="572772" y="360680"/>
                </a:cubicBezTo>
                <a:cubicBezTo>
                  <a:pt x="327556" y="357615"/>
                  <a:pt x="118048" y="387569"/>
                  <a:pt x="0" y="360680"/>
                </a:cubicBezTo>
                <a:cubicBezTo>
                  <a:pt x="17044" y="181479"/>
                  <a:pt x="8547" y="125225"/>
                  <a:pt x="0" y="0"/>
                </a:cubicBezTo>
                <a:close/>
              </a:path>
            </a:pathLst>
          </a:custGeom>
          <a:ln w="19050">
            <a:solidFill>
              <a:schemeClr val="bg2"/>
            </a:solidFill>
            <a:extLst>
              <a:ext uri="{C807C97D-BFC1-408E-A445-0C87EB9F89A2}">
                <ask:lineSketchStyleProps xmlns:ask="http://schemas.microsoft.com/office/drawing/2018/sketchyshapes" sd="308982264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8" name="Rectangle 47">
            <a:extLst>
              <a:ext uri="{FF2B5EF4-FFF2-40B4-BE49-F238E27FC236}">
                <a16:creationId xmlns:a16="http://schemas.microsoft.com/office/drawing/2014/main" id="{CD116953-36F4-4AD1-AAE8-05304D8F3203}"/>
              </a:ext>
            </a:extLst>
          </p:cNvPr>
          <p:cNvSpPr/>
          <p:nvPr/>
        </p:nvSpPr>
        <p:spPr>
          <a:xfrm>
            <a:off x="5925137" y="3028902"/>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58025" y="-7462"/>
                  <a:pt x="372391" y="3000"/>
                  <a:pt x="572772" y="0"/>
                </a:cubicBezTo>
                <a:cubicBezTo>
                  <a:pt x="584235" y="151067"/>
                  <a:pt x="569907" y="253207"/>
                  <a:pt x="572772" y="360680"/>
                </a:cubicBezTo>
                <a:cubicBezTo>
                  <a:pt x="349818" y="377659"/>
                  <a:pt x="164941" y="381642"/>
                  <a:pt x="0" y="360680"/>
                </a:cubicBezTo>
                <a:cubicBezTo>
                  <a:pt x="8498" y="205162"/>
                  <a:pt x="-2692" y="74348"/>
                  <a:pt x="0" y="0"/>
                </a:cubicBezTo>
                <a:close/>
              </a:path>
              <a:path w="572772" h="360680" stroke="0" extrusionOk="0">
                <a:moveTo>
                  <a:pt x="0" y="0"/>
                </a:moveTo>
                <a:cubicBezTo>
                  <a:pt x="173828" y="-14298"/>
                  <a:pt x="453414" y="-23148"/>
                  <a:pt x="572772" y="0"/>
                </a:cubicBezTo>
                <a:cubicBezTo>
                  <a:pt x="572166" y="92276"/>
                  <a:pt x="567481" y="247872"/>
                  <a:pt x="572772" y="360680"/>
                </a:cubicBezTo>
                <a:cubicBezTo>
                  <a:pt x="417540" y="383208"/>
                  <a:pt x="226600" y="377715"/>
                  <a:pt x="0" y="360680"/>
                </a:cubicBezTo>
                <a:cubicBezTo>
                  <a:pt x="3102" y="242796"/>
                  <a:pt x="16612" y="117604"/>
                  <a:pt x="0" y="0"/>
                </a:cubicBezTo>
                <a:close/>
              </a:path>
            </a:pathLst>
          </a:custGeom>
          <a:ln w="19050">
            <a:solidFill>
              <a:schemeClr val="bg2"/>
            </a:solidFill>
            <a:extLst>
              <a:ext uri="{C807C97D-BFC1-408E-A445-0C87EB9F89A2}">
                <ask:lineSketchStyleProps xmlns:ask="http://schemas.microsoft.com/office/drawing/2018/sketchyshapes" sd="93311319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9" name="TextBox 48">
            <a:extLst>
              <a:ext uri="{FF2B5EF4-FFF2-40B4-BE49-F238E27FC236}">
                <a16:creationId xmlns:a16="http://schemas.microsoft.com/office/drawing/2014/main" id="{728CD7BE-F6B6-45FE-BF8F-EBBDD36BFB2C}"/>
              </a:ext>
            </a:extLst>
          </p:cNvPr>
          <p:cNvSpPr txBox="1"/>
          <p:nvPr/>
        </p:nvSpPr>
        <p:spPr>
          <a:xfrm>
            <a:off x="5950857" y="4147950"/>
            <a:ext cx="1114425" cy="338554"/>
          </a:xfrm>
          <a:custGeom>
            <a:avLst/>
            <a:gdLst>
              <a:gd name="connsiteX0" fmla="*/ 0 w 1114425"/>
              <a:gd name="connsiteY0" fmla="*/ 0 h 338554"/>
              <a:gd name="connsiteX1" fmla="*/ 557213 w 1114425"/>
              <a:gd name="connsiteY1" fmla="*/ 0 h 338554"/>
              <a:gd name="connsiteX2" fmla="*/ 1114425 w 1114425"/>
              <a:gd name="connsiteY2" fmla="*/ 0 h 338554"/>
              <a:gd name="connsiteX3" fmla="*/ 1114425 w 1114425"/>
              <a:gd name="connsiteY3" fmla="*/ 338554 h 338554"/>
              <a:gd name="connsiteX4" fmla="*/ 557213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155070" y="25987"/>
                  <a:pt x="332635" y="-11379"/>
                  <a:pt x="557213" y="0"/>
                </a:cubicBezTo>
                <a:cubicBezTo>
                  <a:pt x="781791" y="11379"/>
                  <a:pt x="867259" y="-26227"/>
                  <a:pt x="1114425" y="0"/>
                </a:cubicBezTo>
                <a:cubicBezTo>
                  <a:pt x="1106908" y="167762"/>
                  <a:pt x="1122527" y="242493"/>
                  <a:pt x="1114425" y="338554"/>
                </a:cubicBezTo>
                <a:cubicBezTo>
                  <a:pt x="968647" y="339744"/>
                  <a:pt x="679427" y="319772"/>
                  <a:pt x="557213" y="338554"/>
                </a:cubicBezTo>
                <a:cubicBezTo>
                  <a:pt x="434999" y="357336"/>
                  <a:pt x="187045" y="340528"/>
                  <a:pt x="0" y="338554"/>
                </a:cubicBezTo>
                <a:cubicBezTo>
                  <a:pt x="14505" y="183196"/>
                  <a:pt x="3810" y="155979"/>
                  <a:pt x="0" y="0"/>
                </a:cubicBezTo>
                <a:close/>
              </a:path>
              <a:path w="1114425" h="338554" stroke="0" extrusionOk="0">
                <a:moveTo>
                  <a:pt x="0" y="0"/>
                </a:moveTo>
                <a:cubicBezTo>
                  <a:pt x="203418" y="360"/>
                  <a:pt x="444544" y="24675"/>
                  <a:pt x="579501" y="0"/>
                </a:cubicBezTo>
                <a:cubicBezTo>
                  <a:pt x="714458" y="-24675"/>
                  <a:pt x="956494" y="-10278"/>
                  <a:pt x="1114425" y="0"/>
                </a:cubicBezTo>
                <a:cubicBezTo>
                  <a:pt x="1128741" y="146494"/>
                  <a:pt x="1128688" y="229799"/>
                  <a:pt x="1114425" y="338554"/>
                </a:cubicBezTo>
                <a:cubicBezTo>
                  <a:pt x="900562" y="348481"/>
                  <a:pt x="704137" y="354083"/>
                  <a:pt x="579501" y="338554"/>
                </a:cubicBezTo>
                <a:cubicBezTo>
                  <a:pt x="454865" y="323025"/>
                  <a:pt x="199177" y="328835"/>
                  <a:pt x="0" y="338554"/>
                </a:cubicBezTo>
                <a:cubicBezTo>
                  <a:pt x="-1318" y="198178"/>
                  <a:pt x="-9650" y="143701"/>
                  <a:pt x="0" y="0"/>
                </a:cubicBezTo>
                <a:close/>
              </a:path>
            </a:pathLst>
          </a:custGeom>
          <a:ln w="19050">
            <a:solidFill>
              <a:schemeClr val="bg2"/>
            </a:solidFill>
            <a:extLst>
              <a:ext uri="{C807C97D-BFC1-408E-A445-0C87EB9F89A2}">
                <ask:lineSketchStyleProps xmlns:ask="http://schemas.microsoft.com/office/drawing/2018/sketchyshapes" sd="367142290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50" name="Rectangle: Rounded Corners 49">
            <a:extLst>
              <a:ext uri="{FF2B5EF4-FFF2-40B4-BE49-F238E27FC236}">
                <a16:creationId xmlns:a16="http://schemas.microsoft.com/office/drawing/2014/main" id="{A6EF1EA0-E2F4-452F-93E1-63EF2DA89CCE}"/>
              </a:ext>
            </a:extLst>
          </p:cNvPr>
          <p:cNvSpPr/>
          <p:nvPr/>
        </p:nvSpPr>
        <p:spPr>
          <a:xfrm>
            <a:off x="10094816" y="2294003"/>
            <a:ext cx="1543050" cy="2242976"/>
          </a:xfrm>
          <a:custGeom>
            <a:avLst/>
            <a:gdLst>
              <a:gd name="connsiteX0" fmla="*/ 0 w 1543050"/>
              <a:gd name="connsiteY0" fmla="*/ 257180 h 2242976"/>
              <a:gd name="connsiteX1" fmla="*/ 257180 w 1543050"/>
              <a:gd name="connsiteY1" fmla="*/ 0 h 2242976"/>
              <a:gd name="connsiteX2" fmla="*/ 740664 w 1543050"/>
              <a:gd name="connsiteY2" fmla="*/ 0 h 2242976"/>
              <a:gd name="connsiteX3" fmla="*/ 1285870 w 1543050"/>
              <a:gd name="connsiteY3" fmla="*/ 0 h 2242976"/>
              <a:gd name="connsiteX4" fmla="*/ 1543050 w 1543050"/>
              <a:gd name="connsiteY4" fmla="*/ 257180 h 2242976"/>
              <a:gd name="connsiteX5" fmla="*/ 1543050 w 1543050"/>
              <a:gd name="connsiteY5" fmla="*/ 850671 h 2242976"/>
              <a:gd name="connsiteX6" fmla="*/ 1543050 w 1543050"/>
              <a:gd name="connsiteY6" fmla="*/ 1461449 h 2242976"/>
              <a:gd name="connsiteX7" fmla="*/ 1543050 w 1543050"/>
              <a:gd name="connsiteY7" fmla="*/ 1985796 h 2242976"/>
              <a:gd name="connsiteX8" fmla="*/ 1285870 w 1543050"/>
              <a:gd name="connsiteY8" fmla="*/ 2242976 h 2242976"/>
              <a:gd name="connsiteX9" fmla="*/ 761238 w 1543050"/>
              <a:gd name="connsiteY9" fmla="*/ 2242976 h 2242976"/>
              <a:gd name="connsiteX10" fmla="*/ 257180 w 1543050"/>
              <a:gd name="connsiteY10" fmla="*/ 2242976 h 2242976"/>
              <a:gd name="connsiteX11" fmla="*/ 0 w 1543050"/>
              <a:gd name="connsiteY11" fmla="*/ 1985796 h 2242976"/>
              <a:gd name="connsiteX12" fmla="*/ 0 w 1543050"/>
              <a:gd name="connsiteY12" fmla="*/ 1409591 h 2242976"/>
              <a:gd name="connsiteX13" fmla="*/ 0 w 1543050"/>
              <a:gd name="connsiteY13" fmla="*/ 850671 h 2242976"/>
              <a:gd name="connsiteX14" fmla="*/ 0 w 1543050"/>
              <a:gd name="connsiteY14" fmla="*/ 257180 h 22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42976" fill="none" extrusionOk="0">
                <a:moveTo>
                  <a:pt x="0" y="257180"/>
                </a:moveTo>
                <a:cubicBezTo>
                  <a:pt x="222" y="102999"/>
                  <a:pt x="130591" y="18867"/>
                  <a:pt x="257180" y="0"/>
                </a:cubicBezTo>
                <a:cubicBezTo>
                  <a:pt x="423429" y="24155"/>
                  <a:pt x="509515" y="20107"/>
                  <a:pt x="740664" y="0"/>
                </a:cubicBezTo>
                <a:cubicBezTo>
                  <a:pt x="971813" y="-20107"/>
                  <a:pt x="1176804" y="-5359"/>
                  <a:pt x="1285870" y="0"/>
                </a:cubicBezTo>
                <a:cubicBezTo>
                  <a:pt x="1430281" y="5194"/>
                  <a:pt x="1543878" y="109471"/>
                  <a:pt x="1543050" y="257180"/>
                </a:cubicBezTo>
                <a:cubicBezTo>
                  <a:pt x="1567167" y="405043"/>
                  <a:pt x="1554086" y="687103"/>
                  <a:pt x="1543050" y="850671"/>
                </a:cubicBezTo>
                <a:cubicBezTo>
                  <a:pt x="1532014" y="1014239"/>
                  <a:pt x="1562012" y="1249320"/>
                  <a:pt x="1543050" y="1461449"/>
                </a:cubicBezTo>
                <a:cubicBezTo>
                  <a:pt x="1524088" y="1673578"/>
                  <a:pt x="1546452" y="1833711"/>
                  <a:pt x="1543050" y="1985796"/>
                </a:cubicBezTo>
                <a:cubicBezTo>
                  <a:pt x="1536944" y="2118065"/>
                  <a:pt x="1443934" y="2265997"/>
                  <a:pt x="1285870" y="2242976"/>
                </a:cubicBezTo>
                <a:cubicBezTo>
                  <a:pt x="1080469" y="2252057"/>
                  <a:pt x="903663" y="2222036"/>
                  <a:pt x="761238" y="2242976"/>
                </a:cubicBezTo>
                <a:cubicBezTo>
                  <a:pt x="618813" y="2263916"/>
                  <a:pt x="480271" y="2244045"/>
                  <a:pt x="257180" y="2242976"/>
                </a:cubicBezTo>
                <a:cubicBezTo>
                  <a:pt x="124184" y="2247762"/>
                  <a:pt x="17840" y="2109198"/>
                  <a:pt x="0" y="1985796"/>
                </a:cubicBezTo>
                <a:cubicBezTo>
                  <a:pt x="3407" y="1856757"/>
                  <a:pt x="-10979" y="1573780"/>
                  <a:pt x="0" y="1409591"/>
                </a:cubicBezTo>
                <a:cubicBezTo>
                  <a:pt x="10979" y="1245403"/>
                  <a:pt x="27482" y="1001203"/>
                  <a:pt x="0" y="850671"/>
                </a:cubicBezTo>
                <a:cubicBezTo>
                  <a:pt x="-27482" y="700139"/>
                  <a:pt x="-5993" y="481592"/>
                  <a:pt x="0" y="257180"/>
                </a:cubicBezTo>
                <a:close/>
              </a:path>
              <a:path w="1543050" h="2242976" stroke="0" extrusionOk="0">
                <a:moveTo>
                  <a:pt x="0" y="257180"/>
                </a:moveTo>
                <a:cubicBezTo>
                  <a:pt x="15890" y="105720"/>
                  <a:pt x="145741" y="12958"/>
                  <a:pt x="257180" y="0"/>
                </a:cubicBezTo>
                <a:cubicBezTo>
                  <a:pt x="465414" y="4842"/>
                  <a:pt x="549656" y="-23325"/>
                  <a:pt x="761238" y="0"/>
                </a:cubicBezTo>
                <a:cubicBezTo>
                  <a:pt x="972820" y="23325"/>
                  <a:pt x="1071567" y="13426"/>
                  <a:pt x="1285870" y="0"/>
                </a:cubicBezTo>
                <a:cubicBezTo>
                  <a:pt x="1435491" y="8339"/>
                  <a:pt x="1559862" y="113140"/>
                  <a:pt x="1543050" y="257180"/>
                </a:cubicBezTo>
                <a:cubicBezTo>
                  <a:pt x="1536791" y="413878"/>
                  <a:pt x="1549844" y="685592"/>
                  <a:pt x="1543050" y="798813"/>
                </a:cubicBezTo>
                <a:cubicBezTo>
                  <a:pt x="1536256" y="912034"/>
                  <a:pt x="1556544" y="1128878"/>
                  <a:pt x="1543050" y="1392305"/>
                </a:cubicBezTo>
                <a:cubicBezTo>
                  <a:pt x="1529556" y="1655732"/>
                  <a:pt x="1530593" y="1754409"/>
                  <a:pt x="1543050" y="1985796"/>
                </a:cubicBezTo>
                <a:cubicBezTo>
                  <a:pt x="1542600" y="2132568"/>
                  <a:pt x="1434635" y="2232545"/>
                  <a:pt x="1285870" y="2242976"/>
                </a:cubicBezTo>
                <a:cubicBezTo>
                  <a:pt x="1144414" y="2222564"/>
                  <a:pt x="995716" y="2236901"/>
                  <a:pt x="802386" y="2242976"/>
                </a:cubicBezTo>
                <a:cubicBezTo>
                  <a:pt x="609056" y="2249051"/>
                  <a:pt x="440037" y="2259149"/>
                  <a:pt x="257180" y="2242976"/>
                </a:cubicBezTo>
                <a:cubicBezTo>
                  <a:pt x="113491" y="2251770"/>
                  <a:pt x="-1071" y="2162540"/>
                  <a:pt x="0" y="1985796"/>
                </a:cubicBezTo>
                <a:cubicBezTo>
                  <a:pt x="-10721" y="1751044"/>
                  <a:pt x="-4283" y="1652507"/>
                  <a:pt x="0" y="1392305"/>
                </a:cubicBezTo>
                <a:cubicBezTo>
                  <a:pt x="4283" y="1132103"/>
                  <a:pt x="11515" y="954764"/>
                  <a:pt x="0" y="798813"/>
                </a:cubicBezTo>
                <a:cubicBezTo>
                  <a:pt x="-11515" y="642862"/>
                  <a:pt x="26576" y="507651"/>
                  <a:pt x="0" y="257180"/>
                </a:cubicBezTo>
                <a:close/>
              </a:path>
            </a:pathLst>
          </a:custGeom>
          <a:ln w="19050">
            <a:solidFill>
              <a:schemeClr val="bg2"/>
            </a:solidFill>
            <a:headEnd type="none" w="med" len="med"/>
            <a:tailEnd type="none" w="med" len="med"/>
            <a:extLst>
              <a:ext uri="{C807C97D-BFC1-408E-A445-0C87EB9F89A2}">
                <ask:lineSketchStyleProps xmlns:ask="http://schemas.microsoft.com/office/drawing/2018/sketchyshapes" sd="3043931641">
                  <a:prstGeom prst="roundRect">
                    <a:avLst/>
                  </a:prstGeom>
                  <ask:type>
                    <ask:lineSketchFreehand/>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solidFill>
                <a:schemeClr val="bg2"/>
              </a:solidFill>
            </a:endParaRPr>
          </a:p>
        </p:txBody>
      </p:sp>
      <p:pic>
        <p:nvPicPr>
          <p:cNvPr id="51" name="Picture 50">
            <a:extLst>
              <a:ext uri="{FF2B5EF4-FFF2-40B4-BE49-F238E27FC236}">
                <a16:creationId xmlns:a16="http://schemas.microsoft.com/office/drawing/2014/main" id="{9DD2CD17-A60F-4E6F-ABED-604B6586C4E6}"/>
              </a:ext>
            </a:extLst>
          </p:cNvPr>
          <p:cNvPicPr>
            <a:picLocks noChangeAspect="1"/>
          </p:cNvPicPr>
          <p:nvPr/>
        </p:nvPicPr>
        <p:blipFill>
          <a:blip r:embed="rId3"/>
          <a:stretch>
            <a:fillRect/>
          </a:stretch>
        </p:blipFill>
        <p:spPr>
          <a:xfrm>
            <a:off x="10113230" y="4678524"/>
            <a:ext cx="1543050" cy="428625"/>
          </a:xfrm>
          <a:custGeom>
            <a:avLst/>
            <a:gdLst>
              <a:gd name="connsiteX0" fmla="*/ 0 w 1543050"/>
              <a:gd name="connsiteY0" fmla="*/ 0 h 428625"/>
              <a:gd name="connsiteX1" fmla="*/ 545211 w 1543050"/>
              <a:gd name="connsiteY1" fmla="*/ 0 h 428625"/>
              <a:gd name="connsiteX2" fmla="*/ 1074992 w 1543050"/>
              <a:gd name="connsiteY2" fmla="*/ 0 h 428625"/>
              <a:gd name="connsiteX3" fmla="*/ 1543050 w 1543050"/>
              <a:gd name="connsiteY3" fmla="*/ 0 h 428625"/>
              <a:gd name="connsiteX4" fmla="*/ 1543050 w 1543050"/>
              <a:gd name="connsiteY4" fmla="*/ 428625 h 428625"/>
              <a:gd name="connsiteX5" fmla="*/ 1059561 w 1543050"/>
              <a:gd name="connsiteY5" fmla="*/ 428625 h 428625"/>
              <a:gd name="connsiteX6" fmla="*/ 545211 w 1543050"/>
              <a:gd name="connsiteY6" fmla="*/ 428625 h 428625"/>
              <a:gd name="connsiteX7" fmla="*/ 0 w 1543050"/>
              <a:gd name="connsiteY7" fmla="*/ 428625 h 428625"/>
              <a:gd name="connsiteX8" fmla="*/ 0 w 1543050"/>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428625" fill="none" extrusionOk="0">
                <a:moveTo>
                  <a:pt x="0" y="0"/>
                </a:moveTo>
                <a:cubicBezTo>
                  <a:pt x="210114" y="14905"/>
                  <a:pt x="309675" y="-5294"/>
                  <a:pt x="545211" y="0"/>
                </a:cubicBezTo>
                <a:cubicBezTo>
                  <a:pt x="780747" y="5294"/>
                  <a:pt x="916898" y="-8688"/>
                  <a:pt x="1074992" y="0"/>
                </a:cubicBezTo>
                <a:cubicBezTo>
                  <a:pt x="1233086" y="8688"/>
                  <a:pt x="1337704" y="22588"/>
                  <a:pt x="1543050" y="0"/>
                </a:cubicBezTo>
                <a:cubicBezTo>
                  <a:pt x="1557767" y="188410"/>
                  <a:pt x="1538988" y="285225"/>
                  <a:pt x="1543050" y="428625"/>
                </a:cubicBezTo>
                <a:cubicBezTo>
                  <a:pt x="1301373" y="412713"/>
                  <a:pt x="1274205" y="414953"/>
                  <a:pt x="1059561" y="428625"/>
                </a:cubicBezTo>
                <a:cubicBezTo>
                  <a:pt x="844917" y="442297"/>
                  <a:pt x="715984" y="424139"/>
                  <a:pt x="545211" y="428625"/>
                </a:cubicBezTo>
                <a:cubicBezTo>
                  <a:pt x="374438" y="433112"/>
                  <a:pt x="227436" y="426053"/>
                  <a:pt x="0" y="428625"/>
                </a:cubicBezTo>
                <a:cubicBezTo>
                  <a:pt x="-5627" y="297774"/>
                  <a:pt x="-20342" y="103976"/>
                  <a:pt x="0" y="0"/>
                </a:cubicBezTo>
                <a:close/>
              </a:path>
              <a:path w="1543050" h="428625" stroke="0" extrusionOk="0">
                <a:moveTo>
                  <a:pt x="0" y="0"/>
                </a:moveTo>
                <a:cubicBezTo>
                  <a:pt x="139661" y="6782"/>
                  <a:pt x="299161" y="-20259"/>
                  <a:pt x="529781" y="0"/>
                </a:cubicBezTo>
                <a:cubicBezTo>
                  <a:pt x="760401" y="20259"/>
                  <a:pt x="841962" y="-10364"/>
                  <a:pt x="1059561" y="0"/>
                </a:cubicBezTo>
                <a:cubicBezTo>
                  <a:pt x="1277160" y="10364"/>
                  <a:pt x="1418556" y="18942"/>
                  <a:pt x="1543050" y="0"/>
                </a:cubicBezTo>
                <a:cubicBezTo>
                  <a:pt x="1556510" y="199900"/>
                  <a:pt x="1521941" y="269552"/>
                  <a:pt x="1543050" y="428625"/>
                </a:cubicBezTo>
                <a:cubicBezTo>
                  <a:pt x="1300357" y="454278"/>
                  <a:pt x="1252068" y="408546"/>
                  <a:pt x="997839" y="428625"/>
                </a:cubicBezTo>
                <a:cubicBezTo>
                  <a:pt x="743610" y="448704"/>
                  <a:pt x="743842" y="430763"/>
                  <a:pt x="514350" y="428625"/>
                </a:cubicBezTo>
                <a:cubicBezTo>
                  <a:pt x="284858" y="426487"/>
                  <a:pt x="187015" y="428559"/>
                  <a:pt x="0" y="428625"/>
                </a:cubicBezTo>
                <a:cubicBezTo>
                  <a:pt x="20085" y="258815"/>
                  <a:pt x="-1267" y="95064"/>
                  <a:pt x="0" y="0"/>
                </a:cubicBezTo>
                <a:close/>
              </a:path>
            </a:pathLst>
          </a:custGeom>
          <a:ln w="19050">
            <a:solidFill>
              <a:schemeClr val="bg2"/>
            </a:solidFill>
            <a:extLst>
              <a:ext uri="{C807C97D-BFC1-408E-A445-0C87EB9F89A2}">
                <ask:lineSketchStyleProps xmlns:ask="http://schemas.microsoft.com/office/drawing/2018/sketchyshapes" sd="2936933611">
                  <a:prstGeom prst="rect">
                    <a:avLst/>
                  </a:prstGeom>
                  <ask:type>
                    <ask:lineSketchFreehand/>
                  </ask:type>
                </ask:lineSketchStyleProps>
              </a:ext>
            </a:extLst>
          </a:ln>
        </p:spPr>
        <p:style>
          <a:lnRef idx="3">
            <a:schemeClr val="lt1"/>
          </a:lnRef>
          <a:fillRef idx="1">
            <a:schemeClr val="accent4"/>
          </a:fillRef>
          <a:effectRef idx="1">
            <a:schemeClr val="accent4"/>
          </a:effectRef>
          <a:fontRef idx="minor">
            <a:schemeClr val="lt1"/>
          </a:fontRef>
        </p:style>
      </p:pic>
      <p:sp>
        <p:nvSpPr>
          <p:cNvPr id="52" name="Rectangle 51">
            <a:extLst>
              <a:ext uri="{FF2B5EF4-FFF2-40B4-BE49-F238E27FC236}">
                <a16:creationId xmlns:a16="http://schemas.microsoft.com/office/drawing/2014/main" id="{6A5D21F5-BA18-44A1-B224-F94304327453}"/>
              </a:ext>
            </a:extLst>
          </p:cNvPr>
          <p:cNvSpPr/>
          <p:nvPr/>
        </p:nvSpPr>
        <p:spPr>
          <a:xfrm>
            <a:off x="10579955" y="2428664"/>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56268" y="-8608"/>
                  <a:pt x="379531" y="-26846"/>
                  <a:pt x="572772" y="0"/>
                </a:cubicBezTo>
                <a:cubicBezTo>
                  <a:pt x="568493" y="110948"/>
                  <a:pt x="573609" y="281653"/>
                  <a:pt x="572772" y="360680"/>
                </a:cubicBezTo>
                <a:cubicBezTo>
                  <a:pt x="350468" y="350887"/>
                  <a:pt x="259168" y="378068"/>
                  <a:pt x="0" y="360680"/>
                </a:cubicBezTo>
                <a:cubicBezTo>
                  <a:pt x="5959" y="264748"/>
                  <a:pt x="16287" y="177967"/>
                  <a:pt x="0" y="0"/>
                </a:cubicBezTo>
                <a:close/>
              </a:path>
              <a:path w="572772" h="360680" stroke="0" extrusionOk="0">
                <a:moveTo>
                  <a:pt x="0" y="0"/>
                </a:moveTo>
                <a:cubicBezTo>
                  <a:pt x="247133" y="9519"/>
                  <a:pt x="452081" y="2610"/>
                  <a:pt x="572772" y="0"/>
                </a:cubicBezTo>
                <a:cubicBezTo>
                  <a:pt x="556725" y="161774"/>
                  <a:pt x="569891" y="271726"/>
                  <a:pt x="572772" y="360680"/>
                </a:cubicBezTo>
                <a:cubicBezTo>
                  <a:pt x="318834" y="344250"/>
                  <a:pt x="176646" y="337822"/>
                  <a:pt x="0" y="360680"/>
                </a:cubicBezTo>
                <a:cubicBezTo>
                  <a:pt x="-11478" y="251377"/>
                  <a:pt x="10838" y="127266"/>
                  <a:pt x="0" y="0"/>
                </a:cubicBezTo>
                <a:close/>
              </a:path>
            </a:pathLst>
          </a:custGeom>
          <a:ln w="19050">
            <a:solidFill>
              <a:schemeClr val="bg2"/>
            </a:solidFill>
            <a:extLst>
              <a:ext uri="{C807C97D-BFC1-408E-A445-0C87EB9F89A2}">
                <ask:lineSketchStyleProps xmlns:ask="http://schemas.microsoft.com/office/drawing/2018/sketchyshapes" sd="1562595077">
                  <a:prstGeom prst="rect">
                    <a:avLst/>
                  </a:prstGeom>
                  <ask:type>
                    <ask:lineSketchFreehand/>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53" name="Rectangle 52">
            <a:extLst>
              <a:ext uri="{FF2B5EF4-FFF2-40B4-BE49-F238E27FC236}">
                <a16:creationId xmlns:a16="http://schemas.microsoft.com/office/drawing/2014/main" id="{D2F867FC-6BA8-4037-B6D4-8BCB7A20A0CA}"/>
              </a:ext>
            </a:extLst>
          </p:cNvPr>
          <p:cNvSpPr/>
          <p:nvPr/>
        </p:nvSpPr>
        <p:spPr>
          <a:xfrm>
            <a:off x="10948571" y="3447638"/>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38475" y="23136"/>
                  <a:pt x="365217" y="-12320"/>
                  <a:pt x="572772" y="0"/>
                </a:cubicBezTo>
                <a:cubicBezTo>
                  <a:pt x="576657" y="176384"/>
                  <a:pt x="583368" y="223034"/>
                  <a:pt x="572772" y="360680"/>
                </a:cubicBezTo>
                <a:cubicBezTo>
                  <a:pt x="344636" y="383132"/>
                  <a:pt x="149226" y="337615"/>
                  <a:pt x="0" y="360680"/>
                </a:cubicBezTo>
                <a:cubicBezTo>
                  <a:pt x="6660" y="216401"/>
                  <a:pt x="8089" y="73426"/>
                  <a:pt x="0" y="0"/>
                </a:cubicBezTo>
                <a:close/>
              </a:path>
              <a:path w="572772" h="360680" stroke="0" extrusionOk="0">
                <a:moveTo>
                  <a:pt x="0" y="0"/>
                </a:moveTo>
                <a:cubicBezTo>
                  <a:pt x="197521" y="23225"/>
                  <a:pt x="302188" y="15088"/>
                  <a:pt x="572772" y="0"/>
                </a:cubicBezTo>
                <a:cubicBezTo>
                  <a:pt x="554813" y="144440"/>
                  <a:pt x="563092" y="227185"/>
                  <a:pt x="572772" y="360680"/>
                </a:cubicBezTo>
                <a:cubicBezTo>
                  <a:pt x="368240" y="379590"/>
                  <a:pt x="118127" y="340467"/>
                  <a:pt x="0" y="360680"/>
                </a:cubicBezTo>
                <a:cubicBezTo>
                  <a:pt x="12804" y="233064"/>
                  <a:pt x="8799" y="141624"/>
                  <a:pt x="0" y="0"/>
                </a:cubicBezTo>
                <a:close/>
              </a:path>
            </a:pathLst>
          </a:custGeom>
          <a:ln w="19050">
            <a:solidFill>
              <a:schemeClr val="bg2"/>
            </a:solidFill>
            <a:extLst>
              <a:ext uri="{C807C97D-BFC1-408E-A445-0C87EB9F89A2}">
                <ask:lineSketchStyleProps xmlns:ask="http://schemas.microsoft.com/office/drawing/2018/sketchyshapes" sd="3434150235">
                  <a:prstGeom prst="rect">
                    <a:avLst/>
                  </a:prstGeom>
                  <ask:type>
                    <ask:lineSketchFreehand/>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4" name="Rectangle 53">
            <a:extLst>
              <a:ext uri="{FF2B5EF4-FFF2-40B4-BE49-F238E27FC236}">
                <a16:creationId xmlns:a16="http://schemas.microsoft.com/office/drawing/2014/main" id="{6CFB6715-3B18-497B-9393-E2DF65E81791}"/>
              </a:ext>
            </a:extLst>
          </p:cNvPr>
          <p:cNvSpPr/>
          <p:nvPr/>
        </p:nvSpPr>
        <p:spPr>
          <a:xfrm>
            <a:off x="10287852" y="3455893"/>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98188" y="11672"/>
                  <a:pt x="346747" y="28030"/>
                  <a:pt x="572772" y="0"/>
                </a:cubicBezTo>
                <a:cubicBezTo>
                  <a:pt x="564966" y="122329"/>
                  <a:pt x="590316" y="239804"/>
                  <a:pt x="572772" y="360680"/>
                </a:cubicBezTo>
                <a:cubicBezTo>
                  <a:pt x="401108" y="351974"/>
                  <a:pt x="190885" y="367257"/>
                  <a:pt x="0" y="360680"/>
                </a:cubicBezTo>
                <a:cubicBezTo>
                  <a:pt x="-15775" y="250770"/>
                  <a:pt x="-11745" y="177406"/>
                  <a:pt x="0" y="0"/>
                </a:cubicBezTo>
                <a:close/>
              </a:path>
              <a:path w="572772" h="360680" stroke="0" extrusionOk="0">
                <a:moveTo>
                  <a:pt x="0" y="0"/>
                </a:moveTo>
                <a:cubicBezTo>
                  <a:pt x="234653" y="8299"/>
                  <a:pt x="316765" y="-11451"/>
                  <a:pt x="572772" y="0"/>
                </a:cubicBezTo>
                <a:cubicBezTo>
                  <a:pt x="559126" y="80269"/>
                  <a:pt x="588225" y="250219"/>
                  <a:pt x="572772" y="360680"/>
                </a:cubicBezTo>
                <a:cubicBezTo>
                  <a:pt x="454465" y="388781"/>
                  <a:pt x="266492" y="374711"/>
                  <a:pt x="0" y="360680"/>
                </a:cubicBezTo>
                <a:cubicBezTo>
                  <a:pt x="-8207" y="264044"/>
                  <a:pt x="-11658" y="72684"/>
                  <a:pt x="0" y="0"/>
                </a:cubicBezTo>
                <a:close/>
              </a:path>
            </a:pathLst>
          </a:custGeom>
          <a:ln w="19050">
            <a:solidFill>
              <a:schemeClr val="bg2"/>
            </a:solidFill>
            <a:extLst>
              <a:ext uri="{C807C97D-BFC1-408E-A445-0C87EB9F89A2}">
                <ask:lineSketchStyleProps xmlns:ask="http://schemas.microsoft.com/office/drawing/2018/sketchyshapes" sd="1944681681">
                  <a:prstGeom prst="rect">
                    <a:avLst/>
                  </a:prstGeom>
                  <ask:type>
                    <ask:lineSketchFreehand/>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5" name="Rectangle 54">
            <a:extLst>
              <a:ext uri="{FF2B5EF4-FFF2-40B4-BE49-F238E27FC236}">
                <a16:creationId xmlns:a16="http://schemas.microsoft.com/office/drawing/2014/main" id="{0B11632E-1E20-4020-866F-0CC1686EDDB7}"/>
              </a:ext>
            </a:extLst>
          </p:cNvPr>
          <p:cNvSpPr/>
          <p:nvPr/>
        </p:nvSpPr>
        <p:spPr>
          <a:xfrm>
            <a:off x="10941268" y="2962558"/>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55736" y="11252"/>
                  <a:pt x="291454" y="-13074"/>
                  <a:pt x="572772" y="0"/>
                </a:cubicBezTo>
                <a:cubicBezTo>
                  <a:pt x="559174" y="123961"/>
                  <a:pt x="589996" y="273143"/>
                  <a:pt x="572772" y="360680"/>
                </a:cubicBezTo>
                <a:cubicBezTo>
                  <a:pt x="377111" y="363111"/>
                  <a:pt x="249370" y="344482"/>
                  <a:pt x="0" y="360680"/>
                </a:cubicBezTo>
                <a:cubicBezTo>
                  <a:pt x="9760" y="197716"/>
                  <a:pt x="-16281" y="152596"/>
                  <a:pt x="0" y="0"/>
                </a:cubicBezTo>
                <a:close/>
              </a:path>
              <a:path w="572772" h="360680" stroke="0" extrusionOk="0">
                <a:moveTo>
                  <a:pt x="0" y="0"/>
                </a:moveTo>
                <a:cubicBezTo>
                  <a:pt x="183333" y="-5260"/>
                  <a:pt x="456836" y="2383"/>
                  <a:pt x="572772" y="0"/>
                </a:cubicBezTo>
                <a:cubicBezTo>
                  <a:pt x="574795" y="133021"/>
                  <a:pt x="561335" y="233502"/>
                  <a:pt x="572772" y="360680"/>
                </a:cubicBezTo>
                <a:cubicBezTo>
                  <a:pt x="329791" y="343340"/>
                  <a:pt x="234479" y="351775"/>
                  <a:pt x="0" y="360680"/>
                </a:cubicBezTo>
                <a:cubicBezTo>
                  <a:pt x="-9386" y="286892"/>
                  <a:pt x="4824" y="123335"/>
                  <a:pt x="0" y="0"/>
                </a:cubicBezTo>
                <a:close/>
              </a:path>
            </a:pathLst>
          </a:custGeom>
          <a:ln w="19050">
            <a:solidFill>
              <a:schemeClr val="bg2"/>
            </a:solidFill>
            <a:extLst>
              <a:ext uri="{C807C97D-BFC1-408E-A445-0C87EB9F89A2}">
                <ask:lineSketchStyleProps xmlns:ask="http://schemas.microsoft.com/office/drawing/2018/sketchyshapes" sd="3158588539">
                  <a:prstGeom prst="rect">
                    <a:avLst/>
                  </a:prstGeom>
                  <ask:type>
                    <ask:lineSketchFreehand/>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6" name="Rectangle 55">
            <a:extLst>
              <a:ext uri="{FF2B5EF4-FFF2-40B4-BE49-F238E27FC236}">
                <a16:creationId xmlns:a16="http://schemas.microsoft.com/office/drawing/2014/main" id="{D7B2CCC2-5B77-4F5D-968B-13361252486C}"/>
              </a:ext>
            </a:extLst>
          </p:cNvPr>
          <p:cNvSpPr/>
          <p:nvPr/>
        </p:nvSpPr>
        <p:spPr>
          <a:xfrm>
            <a:off x="10283408" y="2970813"/>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74034" y="5025"/>
                  <a:pt x="387113" y="-25613"/>
                  <a:pt x="572772" y="0"/>
                </a:cubicBezTo>
                <a:cubicBezTo>
                  <a:pt x="583091" y="158070"/>
                  <a:pt x="572136" y="262098"/>
                  <a:pt x="572772" y="360680"/>
                </a:cubicBezTo>
                <a:cubicBezTo>
                  <a:pt x="314861" y="378034"/>
                  <a:pt x="154705" y="350425"/>
                  <a:pt x="0" y="360680"/>
                </a:cubicBezTo>
                <a:cubicBezTo>
                  <a:pt x="7688" y="279031"/>
                  <a:pt x="12653" y="156019"/>
                  <a:pt x="0" y="0"/>
                </a:cubicBezTo>
                <a:close/>
              </a:path>
              <a:path w="572772" h="360680" stroke="0" extrusionOk="0">
                <a:moveTo>
                  <a:pt x="0" y="0"/>
                </a:moveTo>
                <a:cubicBezTo>
                  <a:pt x="143910" y="6596"/>
                  <a:pt x="428538" y="26436"/>
                  <a:pt x="572772" y="0"/>
                </a:cubicBezTo>
                <a:cubicBezTo>
                  <a:pt x="589729" y="88508"/>
                  <a:pt x="556444" y="257280"/>
                  <a:pt x="572772" y="360680"/>
                </a:cubicBezTo>
                <a:cubicBezTo>
                  <a:pt x="334140" y="382834"/>
                  <a:pt x="222350" y="348710"/>
                  <a:pt x="0" y="360680"/>
                </a:cubicBezTo>
                <a:cubicBezTo>
                  <a:pt x="2619" y="273424"/>
                  <a:pt x="-17662" y="103458"/>
                  <a:pt x="0" y="0"/>
                </a:cubicBezTo>
                <a:close/>
              </a:path>
            </a:pathLst>
          </a:custGeom>
          <a:ln w="19050">
            <a:solidFill>
              <a:schemeClr val="bg2"/>
            </a:solidFill>
            <a:extLst>
              <a:ext uri="{C807C97D-BFC1-408E-A445-0C87EB9F89A2}">
                <ask:lineSketchStyleProps xmlns:ask="http://schemas.microsoft.com/office/drawing/2018/sketchyshapes" sd="3554935626">
                  <a:prstGeom prst="rect">
                    <a:avLst/>
                  </a:prstGeom>
                  <ask:type>
                    <ask:lineSketchFreehand/>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7" name="TextBox 56">
            <a:extLst>
              <a:ext uri="{FF2B5EF4-FFF2-40B4-BE49-F238E27FC236}">
                <a16:creationId xmlns:a16="http://schemas.microsoft.com/office/drawing/2014/main" id="{71E5BBAA-3FEF-4705-BEFB-3E9C31B77E47}"/>
              </a:ext>
            </a:extLst>
          </p:cNvPr>
          <p:cNvSpPr txBox="1"/>
          <p:nvPr/>
        </p:nvSpPr>
        <p:spPr>
          <a:xfrm>
            <a:off x="10309128" y="4089861"/>
            <a:ext cx="1114425" cy="338554"/>
          </a:xfrm>
          <a:custGeom>
            <a:avLst/>
            <a:gdLst>
              <a:gd name="connsiteX0" fmla="*/ 0 w 1114425"/>
              <a:gd name="connsiteY0" fmla="*/ 0 h 338554"/>
              <a:gd name="connsiteX1" fmla="*/ 523780 w 1114425"/>
              <a:gd name="connsiteY1" fmla="*/ 0 h 338554"/>
              <a:gd name="connsiteX2" fmla="*/ 1114425 w 1114425"/>
              <a:gd name="connsiteY2" fmla="*/ 0 h 338554"/>
              <a:gd name="connsiteX3" fmla="*/ 1114425 w 1114425"/>
              <a:gd name="connsiteY3" fmla="*/ 338554 h 338554"/>
              <a:gd name="connsiteX4" fmla="*/ 557213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107452" y="-24208"/>
                  <a:pt x="285600" y="-4841"/>
                  <a:pt x="523780" y="0"/>
                </a:cubicBezTo>
                <a:cubicBezTo>
                  <a:pt x="761960" y="4841"/>
                  <a:pt x="940942" y="-29485"/>
                  <a:pt x="1114425" y="0"/>
                </a:cubicBezTo>
                <a:cubicBezTo>
                  <a:pt x="1120063" y="127996"/>
                  <a:pt x="1103689" y="264684"/>
                  <a:pt x="1114425" y="338554"/>
                </a:cubicBezTo>
                <a:cubicBezTo>
                  <a:pt x="981630" y="343802"/>
                  <a:pt x="807387" y="335627"/>
                  <a:pt x="557213" y="338554"/>
                </a:cubicBezTo>
                <a:cubicBezTo>
                  <a:pt x="307039" y="341481"/>
                  <a:pt x="259682" y="312517"/>
                  <a:pt x="0" y="338554"/>
                </a:cubicBezTo>
                <a:cubicBezTo>
                  <a:pt x="-3888" y="261625"/>
                  <a:pt x="-7792" y="88782"/>
                  <a:pt x="0" y="0"/>
                </a:cubicBezTo>
                <a:close/>
              </a:path>
              <a:path w="1114425" h="338554" stroke="0" extrusionOk="0">
                <a:moveTo>
                  <a:pt x="0" y="0"/>
                </a:moveTo>
                <a:cubicBezTo>
                  <a:pt x="179717" y="22231"/>
                  <a:pt x="416319" y="4303"/>
                  <a:pt x="557213" y="0"/>
                </a:cubicBezTo>
                <a:cubicBezTo>
                  <a:pt x="698107" y="-4303"/>
                  <a:pt x="926877" y="-4715"/>
                  <a:pt x="1114425" y="0"/>
                </a:cubicBezTo>
                <a:cubicBezTo>
                  <a:pt x="1112441" y="104762"/>
                  <a:pt x="1104084" y="224508"/>
                  <a:pt x="1114425" y="338554"/>
                </a:cubicBezTo>
                <a:cubicBezTo>
                  <a:pt x="858832" y="343529"/>
                  <a:pt x="731702" y="335234"/>
                  <a:pt x="590645" y="338554"/>
                </a:cubicBezTo>
                <a:cubicBezTo>
                  <a:pt x="449588" y="341874"/>
                  <a:pt x="278696" y="310471"/>
                  <a:pt x="0" y="338554"/>
                </a:cubicBezTo>
                <a:cubicBezTo>
                  <a:pt x="12588" y="235545"/>
                  <a:pt x="6240" y="128766"/>
                  <a:pt x="0" y="0"/>
                </a:cubicBezTo>
                <a:close/>
              </a:path>
            </a:pathLst>
          </a:custGeom>
          <a:ln w="19050">
            <a:solidFill>
              <a:schemeClr val="bg2"/>
            </a:solidFill>
            <a:extLst>
              <a:ext uri="{C807C97D-BFC1-408E-A445-0C87EB9F89A2}">
                <ask:lineSketchStyleProps xmlns:ask="http://schemas.microsoft.com/office/drawing/2018/sketchyshapes" sd="116684941">
                  <a:prstGeom prst="rect">
                    <a:avLst/>
                  </a:prstGeom>
                  <ask:type>
                    <ask:lineSketchFreehand/>
                  </ask:type>
                </ask:lineSketchStyleProps>
              </a:ext>
            </a:extLst>
          </a:ln>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1600" dirty="0">
                <a:solidFill>
                  <a:schemeClr val="bg2"/>
                </a:solidFill>
              </a:rPr>
              <a:t>Disk Group</a:t>
            </a:r>
          </a:p>
        </p:txBody>
      </p:sp>
      <p:sp>
        <p:nvSpPr>
          <p:cNvPr id="59" name="Arrow: Right 58">
            <a:extLst>
              <a:ext uri="{FF2B5EF4-FFF2-40B4-BE49-F238E27FC236}">
                <a16:creationId xmlns:a16="http://schemas.microsoft.com/office/drawing/2014/main" id="{625CF41A-708A-4DCC-9961-CE03957E0C07}"/>
              </a:ext>
            </a:extLst>
          </p:cNvPr>
          <p:cNvSpPr/>
          <p:nvPr/>
        </p:nvSpPr>
        <p:spPr>
          <a:xfrm>
            <a:off x="9324143" y="3196742"/>
            <a:ext cx="769284" cy="611575"/>
          </a:xfrm>
          <a:custGeom>
            <a:avLst/>
            <a:gdLst>
              <a:gd name="connsiteX0" fmla="*/ 0 w 769284"/>
              <a:gd name="connsiteY0" fmla="*/ 152894 h 611575"/>
              <a:gd name="connsiteX1" fmla="*/ 463497 w 769284"/>
              <a:gd name="connsiteY1" fmla="*/ 152894 h 611575"/>
              <a:gd name="connsiteX2" fmla="*/ 463497 w 769284"/>
              <a:gd name="connsiteY2" fmla="*/ 0 h 611575"/>
              <a:gd name="connsiteX3" fmla="*/ 769284 w 769284"/>
              <a:gd name="connsiteY3" fmla="*/ 305788 h 611575"/>
              <a:gd name="connsiteX4" fmla="*/ 463497 w 769284"/>
              <a:gd name="connsiteY4" fmla="*/ 611575 h 611575"/>
              <a:gd name="connsiteX5" fmla="*/ 463497 w 769284"/>
              <a:gd name="connsiteY5" fmla="*/ 458681 h 611575"/>
              <a:gd name="connsiteX6" fmla="*/ 0 w 769284"/>
              <a:gd name="connsiteY6" fmla="*/ 458681 h 611575"/>
              <a:gd name="connsiteX7" fmla="*/ 0 w 769284"/>
              <a:gd name="connsiteY7" fmla="*/ 152894 h 6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284" h="611575" fill="none" extrusionOk="0">
                <a:moveTo>
                  <a:pt x="0" y="152894"/>
                </a:moveTo>
                <a:cubicBezTo>
                  <a:pt x="150647" y="131457"/>
                  <a:pt x="346639" y="149097"/>
                  <a:pt x="463497" y="152894"/>
                </a:cubicBezTo>
                <a:cubicBezTo>
                  <a:pt x="468424" y="79151"/>
                  <a:pt x="462095" y="51379"/>
                  <a:pt x="463497" y="0"/>
                </a:cubicBezTo>
                <a:cubicBezTo>
                  <a:pt x="578458" y="112031"/>
                  <a:pt x="627443" y="168491"/>
                  <a:pt x="769284" y="305788"/>
                </a:cubicBezTo>
                <a:cubicBezTo>
                  <a:pt x="674658" y="426714"/>
                  <a:pt x="542991" y="548416"/>
                  <a:pt x="463497" y="611575"/>
                </a:cubicBezTo>
                <a:cubicBezTo>
                  <a:pt x="468368" y="565082"/>
                  <a:pt x="456849" y="510276"/>
                  <a:pt x="463497" y="458681"/>
                </a:cubicBezTo>
                <a:cubicBezTo>
                  <a:pt x="260554" y="469751"/>
                  <a:pt x="223236" y="442081"/>
                  <a:pt x="0" y="458681"/>
                </a:cubicBezTo>
                <a:cubicBezTo>
                  <a:pt x="5209" y="357080"/>
                  <a:pt x="9137" y="223348"/>
                  <a:pt x="0" y="152894"/>
                </a:cubicBezTo>
                <a:close/>
              </a:path>
              <a:path w="769284" h="611575" stroke="0" extrusionOk="0">
                <a:moveTo>
                  <a:pt x="0" y="152894"/>
                </a:moveTo>
                <a:cubicBezTo>
                  <a:pt x="180218" y="133929"/>
                  <a:pt x="234384" y="147175"/>
                  <a:pt x="463497" y="152894"/>
                </a:cubicBezTo>
                <a:cubicBezTo>
                  <a:pt x="462917" y="91667"/>
                  <a:pt x="465828" y="37315"/>
                  <a:pt x="463497" y="0"/>
                </a:cubicBezTo>
                <a:cubicBezTo>
                  <a:pt x="609293" y="120748"/>
                  <a:pt x="652599" y="209241"/>
                  <a:pt x="769284" y="305788"/>
                </a:cubicBezTo>
                <a:cubicBezTo>
                  <a:pt x="719967" y="381810"/>
                  <a:pt x="562312" y="537613"/>
                  <a:pt x="463497" y="611575"/>
                </a:cubicBezTo>
                <a:cubicBezTo>
                  <a:pt x="460729" y="578941"/>
                  <a:pt x="455859" y="503680"/>
                  <a:pt x="463497" y="458681"/>
                </a:cubicBezTo>
                <a:cubicBezTo>
                  <a:pt x="323367" y="479745"/>
                  <a:pt x="192150" y="439932"/>
                  <a:pt x="0" y="458681"/>
                </a:cubicBezTo>
                <a:cubicBezTo>
                  <a:pt x="10746" y="323761"/>
                  <a:pt x="-14077" y="269786"/>
                  <a:pt x="0" y="152894"/>
                </a:cubicBezTo>
                <a:close/>
              </a:path>
            </a:pathLst>
          </a:custGeom>
          <a:gradFill>
            <a:gsLst>
              <a:gs pos="0">
                <a:schemeClr val="accent1">
                  <a:lumMod val="5000"/>
                  <a:lumOff val="95000"/>
                </a:schemeClr>
              </a:gs>
              <a:gs pos="78000">
                <a:schemeClr val="accent1">
                  <a:lumMod val="45000"/>
                  <a:lumOff val="55000"/>
                </a:schemeClr>
              </a:gs>
              <a:gs pos="67000">
                <a:schemeClr val="accent1">
                  <a:lumMod val="45000"/>
                  <a:lumOff val="55000"/>
                </a:schemeClr>
              </a:gs>
              <a:gs pos="48000">
                <a:schemeClr val="accent1">
                  <a:lumMod val="30000"/>
                  <a:lumOff val="70000"/>
                </a:schemeClr>
              </a:gs>
            </a:gsLst>
            <a:lin ang="5400000" scaled="1"/>
          </a:gradFill>
          <a:ln w="19050">
            <a:solidFill>
              <a:schemeClr val="bg2"/>
            </a:solidFill>
            <a:extLst>
              <a:ext uri="{C807C97D-BFC1-408E-A445-0C87EB9F89A2}">
                <ask:lineSketchStyleProps xmlns:ask="http://schemas.microsoft.com/office/drawing/2018/sketchyshapes" sd="1034762014">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98330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BE63851-DB9A-4BBD-84A9-C21114EF2373}"/>
              </a:ext>
            </a:extLst>
          </p:cNvPr>
          <p:cNvSpPr>
            <a:spLocks noGrp="1"/>
          </p:cNvSpPr>
          <p:nvPr>
            <p:ph idx="14"/>
          </p:nvPr>
        </p:nvSpPr>
        <p:spPr>
          <a:xfrm>
            <a:off x="1011340" y="1674581"/>
            <a:ext cx="4872133" cy="3834311"/>
          </a:xfrm>
          <a:custGeom>
            <a:avLst/>
            <a:gdLst>
              <a:gd name="connsiteX0" fmla="*/ 0 w 4872133"/>
              <a:gd name="connsiteY0" fmla="*/ 0 h 3834311"/>
              <a:gd name="connsiteX1" fmla="*/ 4872133 w 4872133"/>
              <a:gd name="connsiteY1" fmla="*/ 0 h 3834311"/>
              <a:gd name="connsiteX2" fmla="*/ 4872133 w 4872133"/>
              <a:gd name="connsiteY2" fmla="*/ 3834311 h 3834311"/>
              <a:gd name="connsiteX3" fmla="*/ 0 w 4872133"/>
              <a:gd name="connsiteY3" fmla="*/ 3834311 h 3834311"/>
              <a:gd name="connsiteX4" fmla="*/ 0 w 4872133"/>
              <a:gd name="connsiteY4" fmla="*/ 0 h 383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133" h="3834311" fill="none" extrusionOk="0">
                <a:moveTo>
                  <a:pt x="0" y="0"/>
                </a:moveTo>
                <a:cubicBezTo>
                  <a:pt x="1993943" y="117767"/>
                  <a:pt x="2698533" y="-12975"/>
                  <a:pt x="4872133" y="0"/>
                </a:cubicBezTo>
                <a:cubicBezTo>
                  <a:pt x="4727363" y="1381436"/>
                  <a:pt x="4953361" y="2976558"/>
                  <a:pt x="4872133" y="3834311"/>
                </a:cubicBezTo>
                <a:cubicBezTo>
                  <a:pt x="3201016" y="3710030"/>
                  <a:pt x="1925319" y="3756643"/>
                  <a:pt x="0" y="3834311"/>
                </a:cubicBezTo>
                <a:cubicBezTo>
                  <a:pt x="-105440" y="2153108"/>
                  <a:pt x="165632" y="1914991"/>
                  <a:pt x="0" y="0"/>
                </a:cubicBezTo>
                <a:close/>
              </a:path>
              <a:path w="4872133" h="3834311" stroke="0" extrusionOk="0">
                <a:moveTo>
                  <a:pt x="0" y="0"/>
                </a:moveTo>
                <a:cubicBezTo>
                  <a:pt x="1828705" y="-105863"/>
                  <a:pt x="3629475" y="149237"/>
                  <a:pt x="4872133" y="0"/>
                </a:cubicBezTo>
                <a:cubicBezTo>
                  <a:pt x="4832697" y="1149824"/>
                  <a:pt x="4788549" y="2542320"/>
                  <a:pt x="4872133" y="3834311"/>
                </a:cubicBezTo>
                <a:cubicBezTo>
                  <a:pt x="3601902" y="3755004"/>
                  <a:pt x="1586099" y="3860080"/>
                  <a:pt x="0" y="3834311"/>
                </a:cubicBezTo>
                <a:cubicBezTo>
                  <a:pt x="-20015" y="3238281"/>
                  <a:pt x="-61606" y="691476"/>
                  <a:pt x="0" y="0"/>
                </a:cubicBezTo>
                <a:close/>
              </a:path>
            </a:pathLst>
          </a:custGeom>
          <a:ln w="19050">
            <a:solidFill>
              <a:schemeClr val="accent1"/>
            </a:solidFill>
            <a:prstDash val="dash"/>
            <a:extLst>
              <a:ext uri="{C807C97D-BFC1-408E-A445-0C87EB9F89A2}">
                <ask:lineSketchStyleProps xmlns:ask="http://schemas.microsoft.com/office/drawing/2018/sketchyshapes" sd="3874961114">
                  <ask:type>
                    <ask:lineSketchCurved/>
                  </ask:type>
                </ask:lineSketchStyleProps>
              </a:ext>
            </a:extLst>
          </a:ln>
        </p:spPr>
        <p:txBody>
          <a:bodyPr anchor="ctr"/>
          <a:lstStyle/>
          <a:p>
            <a:pPr marL="0" indent="0">
              <a:lnSpc>
                <a:spcPct val="125000"/>
              </a:lnSpc>
              <a:buNone/>
            </a:pPr>
            <a:r>
              <a:rPr lang="en-US" dirty="0">
                <a:solidFill>
                  <a:schemeClr val="tx1"/>
                </a:solidFill>
              </a:rPr>
              <a:t>Considerations:</a:t>
            </a:r>
          </a:p>
          <a:p>
            <a:pPr>
              <a:lnSpc>
                <a:spcPct val="125000"/>
              </a:lnSpc>
            </a:pPr>
            <a:r>
              <a:rPr lang="en-US" dirty="0">
                <a:solidFill>
                  <a:schemeClr val="tx1"/>
                </a:solidFill>
              </a:rPr>
              <a:t>Distributed or standard switches</a:t>
            </a:r>
          </a:p>
          <a:p>
            <a:pPr>
              <a:lnSpc>
                <a:spcPct val="125000"/>
              </a:lnSpc>
            </a:pPr>
            <a:r>
              <a:rPr lang="en-US" dirty="0">
                <a:solidFill>
                  <a:schemeClr val="tx1"/>
                </a:solidFill>
              </a:rPr>
              <a:t>NIC teaming and failover</a:t>
            </a:r>
          </a:p>
          <a:p>
            <a:pPr>
              <a:lnSpc>
                <a:spcPct val="125000"/>
              </a:lnSpc>
            </a:pPr>
            <a:r>
              <a:rPr lang="en-US" dirty="0">
                <a:solidFill>
                  <a:schemeClr val="tx1"/>
                </a:solidFill>
              </a:rPr>
              <a:t>Unicast support</a:t>
            </a:r>
          </a:p>
          <a:p>
            <a:pPr>
              <a:lnSpc>
                <a:spcPct val="125000"/>
              </a:lnSpc>
            </a:pPr>
            <a:r>
              <a:rPr lang="en-US" dirty="0">
                <a:solidFill>
                  <a:schemeClr val="tx1"/>
                </a:solidFill>
              </a:rPr>
              <a:t>Network I/O Control</a:t>
            </a:r>
          </a:p>
          <a:p>
            <a:pPr>
              <a:lnSpc>
                <a:spcPct val="125000"/>
              </a:lnSpc>
            </a:pPr>
            <a:r>
              <a:rPr lang="en-US" dirty="0">
                <a:solidFill>
                  <a:schemeClr val="tx1"/>
                </a:solidFill>
              </a:rPr>
              <a:t>Priority tagging and isolating vSAN traffic</a:t>
            </a:r>
          </a:p>
          <a:p>
            <a:pPr>
              <a:lnSpc>
                <a:spcPct val="125000"/>
              </a:lnSpc>
            </a:pPr>
            <a:r>
              <a:rPr lang="en-US" dirty="0">
                <a:solidFill>
                  <a:schemeClr val="tx1"/>
                </a:solidFill>
              </a:rPr>
              <a:t>Jumbo frames </a:t>
            </a:r>
          </a:p>
        </p:txBody>
      </p:sp>
      <p:sp>
        <p:nvSpPr>
          <p:cNvPr id="6" name="Title 5">
            <a:extLst>
              <a:ext uri="{FF2B5EF4-FFF2-40B4-BE49-F238E27FC236}">
                <a16:creationId xmlns:a16="http://schemas.microsoft.com/office/drawing/2014/main" id="{BE55C9B2-D9F8-4654-899B-D5032C4D5B15}"/>
              </a:ext>
            </a:extLst>
          </p:cNvPr>
          <p:cNvSpPr>
            <a:spLocks noGrp="1"/>
          </p:cNvSpPr>
          <p:nvPr>
            <p:ph type="title"/>
          </p:nvPr>
        </p:nvSpPr>
        <p:spPr>
          <a:xfrm>
            <a:off x="838200" y="365126"/>
            <a:ext cx="4560518" cy="776913"/>
          </a:xfrm>
        </p:spPr>
        <p:txBody>
          <a:bodyPr>
            <a:normAutofit fontScale="90000"/>
          </a:bodyPr>
          <a:lstStyle/>
          <a:p>
            <a:r>
              <a:rPr lang="en-US" dirty="0"/>
              <a:t>vSAN Network Design</a:t>
            </a:r>
          </a:p>
        </p:txBody>
      </p:sp>
      <p:sp>
        <p:nvSpPr>
          <p:cNvPr id="10" name="Rectangle: Rounded Corners 9">
            <a:extLst>
              <a:ext uri="{FF2B5EF4-FFF2-40B4-BE49-F238E27FC236}">
                <a16:creationId xmlns:a16="http://schemas.microsoft.com/office/drawing/2014/main" id="{E0EEBAF0-A94F-469A-900C-A34CF4E9F5DA}"/>
              </a:ext>
            </a:extLst>
          </p:cNvPr>
          <p:cNvSpPr/>
          <p:nvPr/>
        </p:nvSpPr>
        <p:spPr>
          <a:xfrm>
            <a:off x="8409593" y="2069072"/>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Picture 11">
            <a:extLst>
              <a:ext uri="{FF2B5EF4-FFF2-40B4-BE49-F238E27FC236}">
                <a16:creationId xmlns:a16="http://schemas.microsoft.com/office/drawing/2014/main" id="{A196129D-41C4-4EC5-B9A1-17F547DAB65B}"/>
              </a:ext>
            </a:extLst>
          </p:cNvPr>
          <p:cNvPicPr>
            <a:picLocks noChangeAspect="1"/>
          </p:cNvPicPr>
          <p:nvPr/>
        </p:nvPicPr>
        <p:blipFill>
          <a:blip r:embed="rId3"/>
          <a:stretch>
            <a:fillRect/>
          </a:stretch>
        </p:blipFill>
        <p:spPr>
          <a:xfrm>
            <a:off x="8428007" y="4477123"/>
            <a:ext cx="1543050" cy="428625"/>
          </a:xfrm>
          <a:prstGeom prst="rect">
            <a:avLst/>
          </a:prstGeom>
        </p:spPr>
      </p:pic>
      <p:sp>
        <p:nvSpPr>
          <p:cNvPr id="13" name="Rectangle 12">
            <a:extLst>
              <a:ext uri="{FF2B5EF4-FFF2-40B4-BE49-F238E27FC236}">
                <a16:creationId xmlns:a16="http://schemas.microsoft.com/office/drawing/2014/main" id="{25501498-700B-4F40-B1E3-C34AA8F4C31C}"/>
              </a:ext>
            </a:extLst>
          </p:cNvPr>
          <p:cNvSpPr/>
          <p:nvPr/>
        </p:nvSpPr>
        <p:spPr>
          <a:xfrm>
            <a:off x="8894732" y="2227263"/>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14" name="Rectangle 13">
            <a:extLst>
              <a:ext uri="{FF2B5EF4-FFF2-40B4-BE49-F238E27FC236}">
                <a16:creationId xmlns:a16="http://schemas.microsoft.com/office/drawing/2014/main" id="{D7523498-96EE-48E7-8759-3D1A8C559515}"/>
              </a:ext>
            </a:extLst>
          </p:cNvPr>
          <p:cNvSpPr/>
          <p:nvPr/>
        </p:nvSpPr>
        <p:spPr>
          <a:xfrm>
            <a:off x="9263348" y="324623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5" name="Rectangle 14">
            <a:extLst>
              <a:ext uri="{FF2B5EF4-FFF2-40B4-BE49-F238E27FC236}">
                <a16:creationId xmlns:a16="http://schemas.microsoft.com/office/drawing/2014/main" id="{44FEF16E-0857-4C9B-A94F-68BA3F0D7444}"/>
              </a:ext>
            </a:extLst>
          </p:cNvPr>
          <p:cNvSpPr/>
          <p:nvPr/>
        </p:nvSpPr>
        <p:spPr>
          <a:xfrm>
            <a:off x="8602629" y="325449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6" name="Rectangle 15">
            <a:extLst>
              <a:ext uri="{FF2B5EF4-FFF2-40B4-BE49-F238E27FC236}">
                <a16:creationId xmlns:a16="http://schemas.microsoft.com/office/drawing/2014/main" id="{7EB842F6-7374-4996-A4DD-6A8CA19367D8}"/>
              </a:ext>
            </a:extLst>
          </p:cNvPr>
          <p:cNvSpPr/>
          <p:nvPr/>
        </p:nvSpPr>
        <p:spPr>
          <a:xfrm>
            <a:off x="9256045" y="276115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7" name="Rectangle 16">
            <a:extLst>
              <a:ext uri="{FF2B5EF4-FFF2-40B4-BE49-F238E27FC236}">
                <a16:creationId xmlns:a16="http://schemas.microsoft.com/office/drawing/2014/main" id="{E2C9A27A-6D17-43EF-A49F-CD3FBC00C306}"/>
              </a:ext>
            </a:extLst>
          </p:cNvPr>
          <p:cNvSpPr/>
          <p:nvPr/>
        </p:nvSpPr>
        <p:spPr>
          <a:xfrm>
            <a:off x="8598185" y="276941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8" name="TextBox 17">
            <a:extLst>
              <a:ext uri="{FF2B5EF4-FFF2-40B4-BE49-F238E27FC236}">
                <a16:creationId xmlns:a16="http://schemas.microsoft.com/office/drawing/2014/main" id="{66A7E2C2-4C36-4DC6-A921-61D11F9A95A0}"/>
              </a:ext>
            </a:extLst>
          </p:cNvPr>
          <p:cNvSpPr txBox="1"/>
          <p:nvPr/>
        </p:nvSpPr>
        <p:spPr>
          <a:xfrm>
            <a:off x="8623905" y="3888460"/>
            <a:ext cx="1114425" cy="338554"/>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19" name="Rectangle: Rounded Corners 18">
            <a:extLst>
              <a:ext uri="{FF2B5EF4-FFF2-40B4-BE49-F238E27FC236}">
                <a16:creationId xmlns:a16="http://schemas.microsoft.com/office/drawing/2014/main" id="{C302A15E-9E7F-4A66-B67A-12878E293BA7}"/>
              </a:ext>
            </a:extLst>
          </p:cNvPr>
          <p:cNvSpPr/>
          <p:nvPr/>
        </p:nvSpPr>
        <p:spPr>
          <a:xfrm>
            <a:off x="10259266" y="2045534"/>
            <a:ext cx="1543050" cy="224297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20" name="Picture 19">
            <a:extLst>
              <a:ext uri="{FF2B5EF4-FFF2-40B4-BE49-F238E27FC236}">
                <a16:creationId xmlns:a16="http://schemas.microsoft.com/office/drawing/2014/main" id="{C471D490-4C52-47AB-80A1-0F5598F1DFFD}"/>
              </a:ext>
            </a:extLst>
          </p:cNvPr>
          <p:cNvPicPr>
            <a:picLocks noChangeAspect="1"/>
          </p:cNvPicPr>
          <p:nvPr/>
        </p:nvPicPr>
        <p:blipFill>
          <a:blip r:embed="rId3"/>
          <a:stretch>
            <a:fillRect/>
          </a:stretch>
        </p:blipFill>
        <p:spPr>
          <a:xfrm>
            <a:off x="10277680" y="4430055"/>
            <a:ext cx="1543050" cy="428625"/>
          </a:xfrm>
          <a:prstGeom prst="rect">
            <a:avLst/>
          </a:prstGeom>
        </p:spPr>
      </p:pic>
      <p:sp>
        <p:nvSpPr>
          <p:cNvPr id="21" name="Rectangle 20">
            <a:extLst>
              <a:ext uri="{FF2B5EF4-FFF2-40B4-BE49-F238E27FC236}">
                <a16:creationId xmlns:a16="http://schemas.microsoft.com/office/drawing/2014/main" id="{54832405-539D-46A9-A52B-06B2E8718A41}"/>
              </a:ext>
            </a:extLst>
          </p:cNvPr>
          <p:cNvSpPr/>
          <p:nvPr/>
        </p:nvSpPr>
        <p:spPr>
          <a:xfrm>
            <a:off x="10744405" y="2180195"/>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22" name="Rectangle 21">
            <a:extLst>
              <a:ext uri="{FF2B5EF4-FFF2-40B4-BE49-F238E27FC236}">
                <a16:creationId xmlns:a16="http://schemas.microsoft.com/office/drawing/2014/main" id="{06286A53-2DDD-4B5D-B20B-3899B3806CA4}"/>
              </a:ext>
            </a:extLst>
          </p:cNvPr>
          <p:cNvSpPr/>
          <p:nvPr/>
        </p:nvSpPr>
        <p:spPr>
          <a:xfrm>
            <a:off x="11113021" y="319916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3" name="Rectangle 22">
            <a:extLst>
              <a:ext uri="{FF2B5EF4-FFF2-40B4-BE49-F238E27FC236}">
                <a16:creationId xmlns:a16="http://schemas.microsoft.com/office/drawing/2014/main" id="{F335FFF5-E045-463D-9747-6417F9CCFAFA}"/>
              </a:ext>
            </a:extLst>
          </p:cNvPr>
          <p:cNvSpPr/>
          <p:nvPr/>
        </p:nvSpPr>
        <p:spPr>
          <a:xfrm>
            <a:off x="10452302" y="320742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4" name="Rectangle 23">
            <a:extLst>
              <a:ext uri="{FF2B5EF4-FFF2-40B4-BE49-F238E27FC236}">
                <a16:creationId xmlns:a16="http://schemas.microsoft.com/office/drawing/2014/main" id="{C2981087-C2FB-44C4-AD08-4CD3CEE45B34}"/>
              </a:ext>
            </a:extLst>
          </p:cNvPr>
          <p:cNvSpPr/>
          <p:nvPr/>
        </p:nvSpPr>
        <p:spPr>
          <a:xfrm>
            <a:off x="11105718" y="271408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5" name="Rectangle 24">
            <a:extLst>
              <a:ext uri="{FF2B5EF4-FFF2-40B4-BE49-F238E27FC236}">
                <a16:creationId xmlns:a16="http://schemas.microsoft.com/office/drawing/2014/main" id="{030EEF62-282E-485B-8042-78F407B462B7}"/>
              </a:ext>
            </a:extLst>
          </p:cNvPr>
          <p:cNvSpPr/>
          <p:nvPr/>
        </p:nvSpPr>
        <p:spPr>
          <a:xfrm>
            <a:off x="10447858" y="272234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6" name="TextBox 25">
            <a:extLst>
              <a:ext uri="{FF2B5EF4-FFF2-40B4-BE49-F238E27FC236}">
                <a16:creationId xmlns:a16="http://schemas.microsoft.com/office/drawing/2014/main" id="{7A102537-5CD9-48D4-91C9-D9EFC7E00A77}"/>
              </a:ext>
            </a:extLst>
          </p:cNvPr>
          <p:cNvSpPr txBox="1"/>
          <p:nvPr/>
        </p:nvSpPr>
        <p:spPr>
          <a:xfrm>
            <a:off x="10473578" y="3841392"/>
            <a:ext cx="1114425" cy="338554"/>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35" name="TextBox 34">
            <a:extLst>
              <a:ext uri="{FF2B5EF4-FFF2-40B4-BE49-F238E27FC236}">
                <a16:creationId xmlns:a16="http://schemas.microsoft.com/office/drawing/2014/main" id="{48F5919E-E1D1-42BE-AA44-05C726AECAAD}"/>
              </a:ext>
            </a:extLst>
          </p:cNvPr>
          <p:cNvSpPr txBox="1"/>
          <p:nvPr/>
        </p:nvSpPr>
        <p:spPr>
          <a:xfrm>
            <a:off x="8599050" y="5672227"/>
            <a:ext cx="1268232" cy="30777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b="1" dirty="0">
                <a:solidFill>
                  <a:schemeClr val="bg1"/>
                </a:solidFill>
              </a:rPr>
              <a:t>vSAN Network</a:t>
            </a:r>
            <a:endParaRPr lang="en-US" sz="1800" b="1" dirty="0">
              <a:solidFill>
                <a:schemeClr val="bg1"/>
              </a:solidFill>
            </a:endParaRPr>
          </a:p>
        </p:txBody>
      </p:sp>
      <p:cxnSp>
        <p:nvCxnSpPr>
          <p:cNvPr id="36" name="Straight Arrow Connector 35">
            <a:extLst>
              <a:ext uri="{FF2B5EF4-FFF2-40B4-BE49-F238E27FC236}">
                <a16:creationId xmlns:a16="http://schemas.microsoft.com/office/drawing/2014/main" id="{9D7A4C17-F8CB-4089-A655-0C54C7DFB4BF}"/>
              </a:ext>
            </a:extLst>
          </p:cNvPr>
          <p:cNvCxnSpPr>
            <a:cxnSpLocks/>
          </p:cNvCxnSpPr>
          <p:nvPr/>
        </p:nvCxnSpPr>
        <p:spPr>
          <a:xfrm>
            <a:off x="6778998" y="5362766"/>
            <a:ext cx="4899492"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03864D5D-D430-46C3-A90B-921AA0B4356A}"/>
              </a:ext>
            </a:extLst>
          </p:cNvPr>
          <p:cNvCxnSpPr>
            <a:cxnSpLocks/>
          </p:cNvCxnSpPr>
          <p:nvPr/>
        </p:nvCxnSpPr>
        <p:spPr>
          <a:xfrm flipH="1">
            <a:off x="11068255" y="4858680"/>
            <a:ext cx="1" cy="504086"/>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5733FE05-E729-4B4E-8569-B84B01CDD171}"/>
              </a:ext>
            </a:extLst>
          </p:cNvPr>
          <p:cNvCxnSpPr>
            <a:cxnSpLocks/>
          </p:cNvCxnSpPr>
          <p:nvPr/>
        </p:nvCxnSpPr>
        <p:spPr>
          <a:xfrm flipH="1">
            <a:off x="9192971" y="4850036"/>
            <a:ext cx="1" cy="504086"/>
          </a:xfrm>
          <a:prstGeom prst="line">
            <a:avLst/>
          </a:prstGeom>
          <a:ln/>
        </p:spPr>
        <p:style>
          <a:lnRef idx="3">
            <a:schemeClr val="accent1"/>
          </a:lnRef>
          <a:fillRef idx="0">
            <a:schemeClr val="accent1"/>
          </a:fillRef>
          <a:effectRef idx="2">
            <a:schemeClr val="accent1"/>
          </a:effectRef>
          <a:fontRef idx="minor">
            <a:schemeClr val="tx1"/>
          </a:fontRef>
        </p:style>
      </p:cxnSp>
      <p:sp>
        <p:nvSpPr>
          <p:cNvPr id="40" name="Rectangle: Rounded Corners 39">
            <a:extLst>
              <a:ext uri="{FF2B5EF4-FFF2-40B4-BE49-F238E27FC236}">
                <a16:creationId xmlns:a16="http://schemas.microsoft.com/office/drawing/2014/main" id="{B554A0B3-6382-4C75-A30B-36836A1DD354}"/>
              </a:ext>
            </a:extLst>
          </p:cNvPr>
          <p:cNvSpPr/>
          <p:nvPr/>
        </p:nvSpPr>
        <p:spPr>
          <a:xfrm>
            <a:off x="6564686" y="2069072"/>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41" name="Picture 40">
            <a:extLst>
              <a:ext uri="{FF2B5EF4-FFF2-40B4-BE49-F238E27FC236}">
                <a16:creationId xmlns:a16="http://schemas.microsoft.com/office/drawing/2014/main" id="{CBD509B6-BCF7-4EA6-80EE-A49AD81F6D4C}"/>
              </a:ext>
            </a:extLst>
          </p:cNvPr>
          <p:cNvPicPr>
            <a:picLocks noChangeAspect="1"/>
          </p:cNvPicPr>
          <p:nvPr/>
        </p:nvPicPr>
        <p:blipFill>
          <a:blip r:embed="rId3"/>
          <a:stretch>
            <a:fillRect/>
          </a:stretch>
        </p:blipFill>
        <p:spPr>
          <a:xfrm>
            <a:off x="6583100" y="4477123"/>
            <a:ext cx="1543050" cy="428625"/>
          </a:xfrm>
          <a:prstGeom prst="rect">
            <a:avLst/>
          </a:prstGeom>
        </p:spPr>
      </p:pic>
      <p:sp>
        <p:nvSpPr>
          <p:cNvPr id="42" name="Rectangle 41">
            <a:extLst>
              <a:ext uri="{FF2B5EF4-FFF2-40B4-BE49-F238E27FC236}">
                <a16:creationId xmlns:a16="http://schemas.microsoft.com/office/drawing/2014/main" id="{F27EC117-326B-4856-875D-06B622D075F8}"/>
              </a:ext>
            </a:extLst>
          </p:cNvPr>
          <p:cNvSpPr/>
          <p:nvPr/>
        </p:nvSpPr>
        <p:spPr>
          <a:xfrm>
            <a:off x="7049825" y="2227263"/>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43" name="Rectangle 42">
            <a:extLst>
              <a:ext uri="{FF2B5EF4-FFF2-40B4-BE49-F238E27FC236}">
                <a16:creationId xmlns:a16="http://schemas.microsoft.com/office/drawing/2014/main" id="{0CFAC8B4-108C-4FA1-A9E0-E0A46ABDDE90}"/>
              </a:ext>
            </a:extLst>
          </p:cNvPr>
          <p:cNvSpPr/>
          <p:nvPr/>
        </p:nvSpPr>
        <p:spPr>
          <a:xfrm>
            <a:off x="7418441" y="324623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4" name="Rectangle 43">
            <a:extLst>
              <a:ext uri="{FF2B5EF4-FFF2-40B4-BE49-F238E27FC236}">
                <a16:creationId xmlns:a16="http://schemas.microsoft.com/office/drawing/2014/main" id="{B90DA43D-2363-4525-9E87-FAE0473D94C0}"/>
              </a:ext>
            </a:extLst>
          </p:cNvPr>
          <p:cNvSpPr/>
          <p:nvPr/>
        </p:nvSpPr>
        <p:spPr>
          <a:xfrm>
            <a:off x="6757722" y="325449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5" name="Rectangle 44">
            <a:extLst>
              <a:ext uri="{FF2B5EF4-FFF2-40B4-BE49-F238E27FC236}">
                <a16:creationId xmlns:a16="http://schemas.microsoft.com/office/drawing/2014/main" id="{379CBA30-C8B5-42AE-AB30-F99F244D48B0}"/>
              </a:ext>
            </a:extLst>
          </p:cNvPr>
          <p:cNvSpPr/>
          <p:nvPr/>
        </p:nvSpPr>
        <p:spPr>
          <a:xfrm>
            <a:off x="7411138" y="276115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6" name="Rectangle 45">
            <a:extLst>
              <a:ext uri="{FF2B5EF4-FFF2-40B4-BE49-F238E27FC236}">
                <a16:creationId xmlns:a16="http://schemas.microsoft.com/office/drawing/2014/main" id="{A00DF67F-9313-4FA0-AD57-70EFAFF86C00}"/>
              </a:ext>
            </a:extLst>
          </p:cNvPr>
          <p:cNvSpPr/>
          <p:nvPr/>
        </p:nvSpPr>
        <p:spPr>
          <a:xfrm>
            <a:off x="6753278" y="276941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7" name="TextBox 46">
            <a:extLst>
              <a:ext uri="{FF2B5EF4-FFF2-40B4-BE49-F238E27FC236}">
                <a16:creationId xmlns:a16="http://schemas.microsoft.com/office/drawing/2014/main" id="{EE46C60A-5C4E-4C4D-BDA1-5D7B6827C5FF}"/>
              </a:ext>
            </a:extLst>
          </p:cNvPr>
          <p:cNvSpPr txBox="1"/>
          <p:nvPr/>
        </p:nvSpPr>
        <p:spPr>
          <a:xfrm>
            <a:off x="6778998" y="3888460"/>
            <a:ext cx="1114425" cy="338554"/>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cxnSp>
        <p:nvCxnSpPr>
          <p:cNvPr id="49" name="Straight Connector 48">
            <a:extLst>
              <a:ext uri="{FF2B5EF4-FFF2-40B4-BE49-F238E27FC236}">
                <a16:creationId xmlns:a16="http://schemas.microsoft.com/office/drawing/2014/main" id="{C61DB857-2402-41DA-88AB-BDB30097017E}"/>
              </a:ext>
            </a:extLst>
          </p:cNvPr>
          <p:cNvCxnSpPr>
            <a:cxnSpLocks/>
          </p:cNvCxnSpPr>
          <p:nvPr/>
        </p:nvCxnSpPr>
        <p:spPr>
          <a:xfrm flipH="1">
            <a:off x="7348064" y="4850036"/>
            <a:ext cx="1" cy="504086"/>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396810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2656DDD-83C8-4077-B727-AE3BC059C7C7}"/>
              </a:ext>
            </a:extLst>
          </p:cNvPr>
          <p:cNvSpPr>
            <a:spLocks noGrp="1"/>
          </p:cNvSpPr>
          <p:nvPr>
            <p:ph type="body" sz="quarter" idx="13"/>
          </p:nvPr>
        </p:nvSpPr>
        <p:spPr>
          <a:xfrm>
            <a:off x="1160204" y="1221396"/>
            <a:ext cx="4430301" cy="305772"/>
          </a:xfrm>
          <a:custGeom>
            <a:avLst/>
            <a:gdLst>
              <a:gd name="connsiteX0" fmla="*/ 0 w 4430301"/>
              <a:gd name="connsiteY0" fmla="*/ 0 h 305772"/>
              <a:gd name="connsiteX1" fmla="*/ 4430301 w 4430301"/>
              <a:gd name="connsiteY1" fmla="*/ 0 h 305772"/>
              <a:gd name="connsiteX2" fmla="*/ 4430301 w 4430301"/>
              <a:gd name="connsiteY2" fmla="*/ 305772 h 305772"/>
              <a:gd name="connsiteX3" fmla="*/ 0 w 4430301"/>
              <a:gd name="connsiteY3" fmla="*/ 305772 h 305772"/>
              <a:gd name="connsiteX4" fmla="*/ 0 w 4430301"/>
              <a:gd name="connsiteY4" fmla="*/ 0 h 305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1" h="305772" fill="none" extrusionOk="0">
                <a:moveTo>
                  <a:pt x="0" y="0"/>
                </a:moveTo>
                <a:cubicBezTo>
                  <a:pt x="1478294" y="-89256"/>
                  <a:pt x="2661512" y="-102751"/>
                  <a:pt x="4430301" y="0"/>
                </a:cubicBezTo>
                <a:cubicBezTo>
                  <a:pt x="4454385" y="43842"/>
                  <a:pt x="4412110" y="228059"/>
                  <a:pt x="4430301" y="305772"/>
                </a:cubicBezTo>
                <a:cubicBezTo>
                  <a:pt x="3198271" y="407444"/>
                  <a:pt x="831890" y="370697"/>
                  <a:pt x="0" y="305772"/>
                </a:cubicBezTo>
                <a:cubicBezTo>
                  <a:pt x="6063" y="170333"/>
                  <a:pt x="-8713" y="91190"/>
                  <a:pt x="0" y="0"/>
                </a:cubicBezTo>
                <a:close/>
              </a:path>
              <a:path w="4430301" h="305772" stroke="0" extrusionOk="0">
                <a:moveTo>
                  <a:pt x="0" y="0"/>
                </a:moveTo>
                <a:cubicBezTo>
                  <a:pt x="1257398" y="47392"/>
                  <a:pt x="3389345" y="-153813"/>
                  <a:pt x="4430301" y="0"/>
                </a:cubicBezTo>
                <a:cubicBezTo>
                  <a:pt x="4411640" y="39897"/>
                  <a:pt x="4447284" y="196761"/>
                  <a:pt x="4430301" y="305772"/>
                </a:cubicBezTo>
                <a:cubicBezTo>
                  <a:pt x="3803483" y="276574"/>
                  <a:pt x="1330768" y="396940"/>
                  <a:pt x="0" y="305772"/>
                </a:cubicBezTo>
                <a:cubicBezTo>
                  <a:pt x="4487" y="173561"/>
                  <a:pt x="12538" y="119687"/>
                  <a:pt x="0" y="0"/>
                </a:cubicBezTo>
                <a:close/>
              </a:path>
            </a:pathLst>
          </a:custGeom>
          <a:ln w="19050">
            <a:solidFill>
              <a:schemeClr val="accent1"/>
            </a:solidFill>
            <a:extLst>
              <a:ext uri="{C807C97D-BFC1-408E-A445-0C87EB9F89A2}">
                <ask:lineSketchStyleProps xmlns:ask="http://schemas.microsoft.com/office/drawing/2018/sketchyshapes" sd="3331382682">
                  <ask:type>
                    <ask:lineSketchCurved/>
                  </ask:type>
                </ask:lineSketchStyleProps>
              </a:ext>
            </a:extLst>
          </a:ln>
        </p:spPr>
        <p:txBody>
          <a:bodyPr>
            <a:normAutofit lnSpcReduction="10000"/>
          </a:bodyPr>
          <a:lstStyle/>
          <a:p>
            <a:r>
              <a:rPr lang="en-US" b="1" dirty="0"/>
              <a:t>vSAN Cluster Configuration Types</a:t>
            </a:r>
          </a:p>
          <a:p>
            <a:endParaRPr lang="en-US" dirty="0"/>
          </a:p>
        </p:txBody>
      </p:sp>
      <p:sp>
        <p:nvSpPr>
          <p:cNvPr id="6" name="Text Placeholder 5">
            <a:extLst>
              <a:ext uri="{FF2B5EF4-FFF2-40B4-BE49-F238E27FC236}">
                <a16:creationId xmlns:a16="http://schemas.microsoft.com/office/drawing/2014/main" id="{D6F55C68-ED26-4BF8-8CAD-DFA6FF7BE070}"/>
              </a:ext>
            </a:extLst>
          </p:cNvPr>
          <p:cNvSpPr>
            <a:spLocks noGrp="1"/>
          </p:cNvSpPr>
          <p:nvPr>
            <p:ph type="body" sz="quarter" idx="20"/>
          </p:nvPr>
        </p:nvSpPr>
        <p:spPr>
          <a:xfrm>
            <a:off x="6545715" y="1221396"/>
            <a:ext cx="4430301" cy="305772"/>
          </a:xfrm>
          <a:custGeom>
            <a:avLst/>
            <a:gdLst>
              <a:gd name="connsiteX0" fmla="*/ 0 w 4430301"/>
              <a:gd name="connsiteY0" fmla="*/ 0 h 305772"/>
              <a:gd name="connsiteX1" fmla="*/ 4430301 w 4430301"/>
              <a:gd name="connsiteY1" fmla="*/ 0 h 305772"/>
              <a:gd name="connsiteX2" fmla="*/ 4430301 w 4430301"/>
              <a:gd name="connsiteY2" fmla="*/ 305772 h 305772"/>
              <a:gd name="connsiteX3" fmla="*/ 0 w 4430301"/>
              <a:gd name="connsiteY3" fmla="*/ 305772 h 305772"/>
              <a:gd name="connsiteX4" fmla="*/ 0 w 4430301"/>
              <a:gd name="connsiteY4" fmla="*/ 0 h 305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1" h="305772" fill="none" extrusionOk="0">
                <a:moveTo>
                  <a:pt x="0" y="0"/>
                </a:moveTo>
                <a:cubicBezTo>
                  <a:pt x="1789333" y="85722"/>
                  <a:pt x="3404313" y="1911"/>
                  <a:pt x="4430301" y="0"/>
                </a:cubicBezTo>
                <a:cubicBezTo>
                  <a:pt x="4403591" y="78213"/>
                  <a:pt x="4404929" y="232414"/>
                  <a:pt x="4430301" y="305772"/>
                </a:cubicBezTo>
                <a:cubicBezTo>
                  <a:pt x="3760862" y="317889"/>
                  <a:pt x="823287" y="355400"/>
                  <a:pt x="0" y="305772"/>
                </a:cubicBezTo>
                <a:cubicBezTo>
                  <a:pt x="4886" y="181129"/>
                  <a:pt x="6953" y="95980"/>
                  <a:pt x="0" y="0"/>
                </a:cubicBezTo>
                <a:close/>
              </a:path>
              <a:path w="4430301" h="305772" stroke="0" extrusionOk="0">
                <a:moveTo>
                  <a:pt x="0" y="0"/>
                </a:moveTo>
                <a:cubicBezTo>
                  <a:pt x="1004327" y="102225"/>
                  <a:pt x="2606054" y="-84737"/>
                  <a:pt x="4430301" y="0"/>
                </a:cubicBezTo>
                <a:cubicBezTo>
                  <a:pt x="4414758" y="67733"/>
                  <a:pt x="4402911" y="211585"/>
                  <a:pt x="4430301" y="305772"/>
                </a:cubicBezTo>
                <a:cubicBezTo>
                  <a:pt x="2879375" y="299562"/>
                  <a:pt x="1731831" y="275187"/>
                  <a:pt x="0" y="305772"/>
                </a:cubicBezTo>
                <a:cubicBezTo>
                  <a:pt x="14648" y="238697"/>
                  <a:pt x="13307" y="129631"/>
                  <a:pt x="0" y="0"/>
                </a:cubicBezTo>
                <a:close/>
              </a:path>
            </a:pathLst>
          </a:custGeom>
          <a:ln w="19050">
            <a:solidFill>
              <a:schemeClr val="accent1"/>
            </a:solidFill>
            <a:extLst>
              <a:ext uri="{C807C97D-BFC1-408E-A445-0C87EB9F89A2}">
                <ask:lineSketchStyleProps xmlns:ask="http://schemas.microsoft.com/office/drawing/2018/sketchyshapes" sd="2000267719">
                  <ask:type>
                    <ask:lineSketchCurved/>
                  </ask:type>
                </ask:lineSketchStyleProps>
              </a:ext>
            </a:extLst>
          </a:ln>
        </p:spPr>
        <p:txBody>
          <a:bodyPr>
            <a:normAutofit lnSpcReduction="10000"/>
          </a:bodyPr>
          <a:lstStyle/>
          <a:p>
            <a:r>
              <a:rPr lang="en-US" b="1" dirty="0"/>
              <a:t>Preparing Esxi host </a:t>
            </a:r>
          </a:p>
          <a:p>
            <a:endParaRPr lang="en-US" dirty="0"/>
          </a:p>
        </p:txBody>
      </p:sp>
      <p:sp>
        <p:nvSpPr>
          <p:cNvPr id="2" name="Content Placeholder 1">
            <a:extLst>
              <a:ext uri="{FF2B5EF4-FFF2-40B4-BE49-F238E27FC236}">
                <a16:creationId xmlns:a16="http://schemas.microsoft.com/office/drawing/2014/main" id="{C3590C0A-651B-4859-B62A-E42A70F0289C}"/>
              </a:ext>
            </a:extLst>
          </p:cNvPr>
          <p:cNvSpPr>
            <a:spLocks noGrp="1"/>
          </p:cNvSpPr>
          <p:nvPr>
            <p:ph sz="quarter" idx="22"/>
          </p:nvPr>
        </p:nvSpPr>
        <p:spPr>
          <a:xfrm>
            <a:off x="1160203" y="1652649"/>
            <a:ext cx="4430302" cy="4259847"/>
          </a:xfrm>
          <a:custGeom>
            <a:avLst/>
            <a:gdLst>
              <a:gd name="connsiteX0" fmla="*/ 0 w 4430302"/>
              <a:gd name="connsiteY0" fmla="*/ 0 h 4259847"/>
              <a:gd name="connsiteX1" fmla="*/ 4430302 w 4430302"/>
              <a:gd name="connsiteY1" fmla="*/ 0 h 4259847"/>
              <a:gd name="connsiteX2" fmla="*/ 4430302 w 4430302"/>
              <a:gd name="connsiteY2" fmla="*/ 4259847 h 4259847"/>
              <a:gd name="connsiteX3" fmla="*/ 0 w 4430302"/>
              <a:gd name="connsiteY3" fmla="*/ 4259847 h 4259847"/>
              <a:gd name="connsiteX4" fmla="*/ 0 w 4430302"/>
              <a:gd name="connsiteY4" fmla="*/ 0 h 425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2" h="4259847" fill="none" extrusionOk="0">
                <a:moveTo>
                  <a:pt x="0" y="0"/>
                </a:moveTo>
                <a:cubicBezTo>
                  <a:pt x="544730" y="-61112"/>
                  <a:pt x="2248202" y="69896"/>
                  <a:pt x="4430302" y="0"/>
                </a:cubicBezTo>
                <a:cubicBezTo>
                  <a:pt x="4285845" y="1559323"/>
                  <a:pt x="4427961" y="3721776"/>
                  <a:pt x="4430302" y="4259847"/>
                </a:cubicBezTo>
                <a:cubicBezTo>
                  <a:pt x="2769656" y="4109761"/>
                  <a:pt x="1944145" y="4391407"/>
                  <a:pt x="0" y="4259847"/>
                </a:cubicBezTo>
                <a:cubicBezTo>
                  <a:pt x="17400" y="3138663"/>
                  <a:pt x="-89308" y="1299151"/>
                  <a:pt x="0" y="0"/>
                </a:cubicBezTo>
                <a:close/>
              </a:path>
              <a:path w="4430302" h="4259847" stroke="0" extrusionOk="0">
                <a:moveTo>
                  <a:pt x="0" y="0"/>
                </a:moveTo>
                <a:cubicBezTo>
                  <a:pt x="2142939" y="875"/>
                  <a:pt x="3744219" y="-64427"/>
                  <a:pt x="4430302" y="0"/>
                </a:cubicBezTo>
                <a:cubicBezTo>
                  <a:pt x="4505238" y="1007646"/>
                  <a:pt x="4413477" y="2526700"/>
                  <a:pt x="4430302" y="4259847"/>
                </a:cubicBezTo>
                <a:cubicBezTo>
                  <a:pt x="3500166" y="4200546"/>
                  <a:pt x="1399525" y="4316701"/>
                  <a:pt x="0" y="4259847"/>
                </a:cubicBezTo>
                <a:cubicBezTo>
                  <a:pt x="125626" y="2995329"/>
                  <a:pt x="-3090" y="1215935"/>
                  <a:pt x="0" y="0"/>
                </a:cubicBezTo>
                <a:close/>
              </a:path>
            </a:pathLst>
          </a:custGeom>
          <a:ln w="19050">
            <a:solidFill>
              <a:schemeClr val="accent1"/>
            </a:solidFill>
            <a:prstDash val="dash"/>
            <a:extLst>
              <a:ext uri="{C807C97D-BFC1-408E-A445-0C87EB9F89A2}">
                <ask:lineSketchStyleProps xmlns:ask="http://schemas.microsoft.com/office/drawing/2018/sketchyshapes" sd="644806788">
                  <ask:type>
                    <ask:lineSketchCurved/>
                  </ask:type>
                </ask:lineSketchStyleProps>
              </a:ext>
            </a:extLst>
          </a:ln>
        </p:spPr>
        <p:txBody>
          <a:bodyPr anchor="ctr"/>
          <a:lstStyle/>
          <a:p>
            <a:r>
              <a:rPr lang="en-US" dirty="0"/>
              <a:t>Single-site </a:t>
            </a:r>
            <a:r>
              <a:rPr lang="en-US" dirty="0" err="1"/>
              <a:t>vSAN</a:t>
            </a:r>
            <a:r>
              <a:rPr lang="en-US" dirty="0"/>
              <a:t> cluster</a:t>
            </a:r>
          </a:p>
          <a:p>
            <a:r>
              <a:rPr lang="en-US" dirty="0" err="1"/>
              <a:t>vSAN</a:t>
            </a:r>
            <a:r>
              <a:rPr lang="en-US" dirty="0"/>
              <a:t> stretched cluster</a:t>
            </a:r>
          </a:p>
          <a:p>
            <a:r>
              <a:rPr lang="en-US" dirty="0"/>
              <a:t>Two-node </a:t>
            </a:r>
            <a:r>
              <a:rPr lang="en-US" dirty="0" err="1"/>
              <a:t>vSAN</a:t>
            </a:r>
            <a:r>
              <a:rPr lang="en-US" dirty="0"/>
              <a:t> cluster</a:t>
            </a:r>
          </a:p>
          <a:p>
            <a:endParaRPr lang="en-US" dirty="0"/>
          </a:p>
          <a:p>
            <a:pPr marL="0" lvl="1" indent="0">
              <a:buNone/>
            </a:pPr>
            <a:endParaRPr lang="en-US" dirty="0"/>
          </a:p>
        </p:txBody>
      </p:sp>
      <p:sp>
        <p:nvSpPr>
          <p:cNvPr id="3" name="Content Placeholder 2">
            <a:extLst>
              <a:ext uri="{FF2B5EF4-FFF2-40B4-BE49-F238E27FC236}">
                <a16:creationId xmlns:a16="http://schemas.microsoft.com/office/drawing/2014/main" id="{47476DF9-DB97-49FC-BBC5-86BA632BA117}"/>
              </a:ext>
            </a:extLst>
          </p:cNvPr>
          <p:cNvSpPr>
            <a:spLocks noGrp="1"/>
          </p:cNvSpPr>
          <p:nvPr>
            <p:ph sz="quarter" idx="23"/>
          </p:nvPr>
        </p:nvSpPr>
        <p:spPr>
          <a:xfrm>
            <a:off x="6545715" y="1652649"/>
            <a:ext cx="4430302" cy="4259847"/>
          </a:xfrm>
          <a:custGeom>
            <a:avLst/>
            <a:gdLst>
              <a:gd name="connsiteX0" fmla="*/ 0 w 4430302"/>
              <a:gd name="connsiteY0" fmla="*/ 0 h 4259847"/>
              <a:gd name="connsiteX1" fmla="*/ 4430302 w 4430302"/>
              <a:gd name="connsiteY1" fmla="*/ 0 h 4259847"/>
              <a:gd name="connsiteX2" fmla="*/ 4430302 w 4430302"/>
              <a:gd name="connsiteY2" fmla="*/ 4259847 h 4259847"/>
              <a:gd name="connsiteX3" fmla="*/ 0 w 4430302"/>
              <a:gd name="connsiteY3" fmla="*/ 4259847 h 4259847"/>
              <a:gd name="connsiteX4" fmla="*/ 0 w 4430302"/>
              <a:gd name="connsiteY4" fmla="*/ 0 h 425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2" h="4259847" fill="none" extrusionOk="0">
                <a:moveTo>
                  <a:pt x="0" y="0"/>
                </a:moveTo>
                <a:cubicBezTo>
                  <a:pt x="1144706" y="-96281"/>
                  <a:pt x="3556074" y="15033"/>
                  <a:pt x="4430302" y="0"/>
                </a:cubicBezTo>
                <a:cubicBezTo>
                  <a:pt x="4290323" y="1984987"/>
                  <a:pt x="4531416" y="3267446"/>
                  <a:pt x="4430302" y="4259847"/>
                </a:cubicBezTo>
                <a:cubicBezTo>
                  <a:pt x="2257729" y="4377007"/>
                  <a:pt x="1450329" y="4376316"/>
                  <a:pt x="0" y="4259847"/>
                </a:cubicBezTo>
                <a:cubicBezTo>
                  <a:pt x="-48205" y="3248067"/>
                  <a:pt x="14962" y="514430"/>
                  <a:pt x="0" y="0"/>
                </a:cubicBezTo>
                <a:close/>
              </a:path>
              <a:path w="4430302" h="4259847" stroke="0" extrusionOk="0">
                <a:moveTo>
                  <a:pt x="0" y="0"/>
                </a:moveTo>
                <a:cubicBezTo>
                  <a:pt x="1323426" y="35970"/>
                  <a:pt x="3521432" y="-108110"/>
                  <a:pt x="4430302" y="0"/>
                </a:cubicBezTo>
                <a:cubicBezTo>
                  <a:pt x="4565018" y="703811"/>
                  <a:pt x="4459532" y="2535746"/>
                  <a:pt x="4430302" y="4259847"/>
                </a:cubicBezTo>
                <a:cubicBezTo>
                  <a:pt x="2632328" y="4419893"/>
                  <a:pt x="1154090" y="4303575"/>
                  <a:pt x="0" y="4259847"/>
                </a:cubicBezTo>
                <a:cubicBezTo>
                  <a:pt x="-168901" y="3544636"/>
                  <a:pt x="169998" y="838777"/>
                  <a:pt x="0" y="0"/>
                </a:cubicBezTo>
                <a:close/>
              </a:path>
            </a:pathLst>
          </a:custGeom>
          <a:ln w="19050">
            <a:solidFill>
              <a:schemeClr val="accent1"/>
            </a:solidFill>
            <a:prstDash val="dash"/>
            <a:extLst>
              <a:ext uri="{C807C97D-BFC1-408E-A445-0C87EB9F89A2}">
                <ask:lineSketchStyleProps xmlns:ask="http://schemas.microsoft.com/office/drawing/2018/sketchyshapes" sd="4125003957">
                  <ask:type>
                    <ask:lineSketchCurved/>
                  </ask:type>
                </ask:lineSketchStyleProps>
              </a:ext>
            </a:extLst>
          </a:ln>
        </p:spPr>
        <p:txBody>
          <a:bodyPr anchor="ctr"/>
          <a:lstStyle/>
          <a:p>
            <a:r>
              <a:rPr lang="en-US" dirty="0"/>
              <a:t>Verify Hardware Compatibility</a:t>
            </a:r>
          </a:p>
          <a:p>
            <a:r>
              <a:rPr lang="en-US" dirty="0"/>
              <a:t>Configure Storage Controllers</a:t>
            </a:r>
          </a:p>
          <a:p>
            <a:r>
              <a:rPr lang="en-US" dirty="0"/>
              <a:t>Consider Multiple Storage Controllers</a:t>
            </a:r>
          </a:p>
          <a:p>
            <a:r>
              <a:rPr lang="en-US" dirty="0"/>
              <a:t>Configure BIOS for High Performance</a:t>
            </a:r>
          </a:p>
          <a:p>
            <a:endParaRPr lang="en-US" dirty="0"/>
          </a:p>
          <a:p>
            <a:pPr marL="0" indent="0">
              <a:buNone/>
            </a:pPr>
            <a:endParaRPr lang="en-US" dirty="0"/>
          </a:p>
        </p:txBody>
      </p:sp>
      <p:sp>
        <p:nvSpPr>
          <p:cNvPr id="4" name="Title 3">
            <a:extLst>
              <a:ext uri="{FF2B5EF4-FFF2-40B4-BE49-F238E27FC236}">
                <a16:creationId xmlns:a16="http://schemas.microsoft.com/office/drawing/2014/main" id="{945075A1-FC5C-49FE-954A-EF69FE6FEF80}"/>
              </a:ext>
            </a:extLst>
          </p:cNvPr>
          <p:cNvSpPr>
            <a:spLocks noGrp="1"/>
          </p:cNvSpPr>
          <p:nvPr>
            <p:ph type="title"/>
          </p:nvPr>
        </p:nvSpPr>
        <p:spPr>
          <a:xfrm>
            <a:off x="838200" y="365126"/>
            <a:ext cx="10515600" cy="708801"/>
          </a:xfrm>
        </p:spPr>
        <p:txBody>
          <a:bodyPr/>
          <a:lstStyle/>
          <a:p>
            <a:r>
              <a:rPr lang="en-US" dirty="0"/>
              <a:t>vSAN cluster preparation</a:t>
            </a:r>
          </a:p>
        </p:txBody>
      </p:sp>
    </p:spTree>
    <p:extLst>
      <p:ext uri="{BB962C8B-B14F-4D97-AF65-F5344CB8AC3E}">
        <p14:creationId xmlns:p14="http://schemas.microsoft.com/office/powerpoint/2010/main" val="1624133440"/>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93917-FC56-40AA-88CB-21E4AC2E0FF4}"/>
              </a:ext>
            </a:extLst>
          </p:cNvPr>
          <p:cNvSpPr>
            <a:spLocks noGrp="1"/>
          </p:cNvSpPr>
          <p:nvPr>
            <p:ph type="title"/>
          </p:nvPr>
        </p:nvSpPr>
        <p:spPr>
          <a:xfrm>
            <a:off x="807651" y="2668878"/>
            <a:ext cx="3124201" cy="1105173"/>
          </a:xfrm>
        </p:spPr>
        <p:txBody>
          <a:bodyPr>
            <a:normAutofit fontScale="90000"/>
          </a:bodyPr>
          <a:lstStyle/>
          <a:p>
            <a:r>
              <a:rPr lang="en-US" dirty="0"/>
              <a:t>vSAN storage policies</a:t>
            </a:r>
          </a:p>
        </p:txBody>
      </p:sp>
      <p:sp>
        <p:nvSpPr>
          <p:cNvPr id="5" name="Rectangle: Rounded Corners 4">
            <a:extLst>
              <a:ext uri="{FF2B5EF4-FFF2-40B4-BE49-F238E27FC236}">
                <a16:creationId xmlns:a16="http://schemas.microsoft.com/office/drawing/2014/main" id="{FD3588F2-6266-4238-8DF5-BDC679C3F53C}"/>
              </a:ext>
            </a:extLst>
          </p:cNvPr>
          <p:cNvSpPr/>
          <p:nvPr/>
        </p:nvSpPr>
        <p:spPr>
          <a:xfrm>
            <a:off x="7762085" y="2878639"/>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6" name="Picture 5">
            <a:extLst>
              <a:ext uri="{FF2B5EF4-FFF2-40B4-BE49-F238E27FC236}">
                <a16:creationId xmlns:a16="http://schemas.microsoft.com/office/drawing/2014/main" id="{D0B7792E-6740-4CD2-A373-F33DB1318B53}"/>
              </a:ext>
            </a:extLst>
          </p:cNvPr>
          <p:cNvPicPr>
            <a:picLocks noChangeAspect="1"/>
          </p:cNvPicPr>
          <p:nvPr/>
        </p:nvPicPr>
        <p:blipFill>
          <a:blip r:embed="rId3"/>
          <a:stretch>
            <a:fillRect/>
          </a:stretch>
        </p:blipFill>
        <p:spPr>
          <a:xfrm>
            <a:off x="7780499" y="5286690"/>
            <a:ext cx="1543050" cy="428625"/>
          </a:xfrm>
          <a:prstGeom prst="rect">
            <a:avLst/>
          </a:prstGeom>
        </p:spPr>
      </p:pic>
      <p:sp>
        <p:nvSpPr>
          <p:cNvPr id="7" name="Rectangle 6">
            <a:extLst>
              <a:ext uri="{FF2B5EF4-FFF2-40B4-BE49-F238E27FC236}">
                <a16:creationId xmlns:a16="http://schemas.microsoft.com/office/drawing/2014/main" id="{2AD93E00-5FCC-46B1-A7F1-C7CE7FF0DCB8}"/>
              </a:ext>
            </a:extLst>
          </p:cNvPr>
          <p:cNvSpPr/>
          <p:nvPr/>
        </p:nvSpPr>
        <p:spPr>
          <a:xfrm>
            <a:off x="8247224" y="303683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8" name="Rectangle 7">
            <a:extLst>
              <a:ext uri="{FF2B5EF4-FFF2-40B4-BE49-F238E27FC236}">
                <a16:creationId xmlns:a16="http://schemas.microsoft.com/office/drawing/2014/main" id="{3AA1203D-4DDD-4C4A-96AE-2054CD80C5F5}"/>
              </a:ext>
            </a:extLst>
          </p:cNvPr>
          <p:cNvSpPr/>
          <p:nvPr/>
        </p:nvSpPr>
        <p:spPr>
          <a:xfrm>
            <a:off x="8615840" y="405580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9" name="Rectangle 8">
            <a:extLst>
              <a:ext uri="{FF2B5EF4-FFF2-40B4-BE49-F238E27FC236}">
                <a16:creationId xmlns:a16="http://schemas.microsoft.com/office/drawing/2014/main" id="{9813F752-BA42-40F6-8A45-8D321C810CD2}"/>
              </a:ext>
            </a:extLst>
          </p:cNvPr>
          <p:cNvSpPr/>
          <p:nvPr/>
        </p:nvSpPr>
        <p:spPr>
          <a:xfrm>
            <a:off x="7955121" y="406405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0" name="Rectangle 9">
            <a:extLst>
              <a:ext uri="{FF2B5EF4-FFF2-40B4-BE49-F238E27FC236}">
                <a16:creationId xmlns:a16="http://schemas.microsoft.com/office/drawing/2014/main" id="{DCED133A-45D7-47C4-9A57-B1B7865868D8}"/>
              </a:ext>
            </a:extLst>
          </p:cNvPr>
          <p:cNvSpPr/>
          <p:nvPr/>
        </p:nvSpPr>
        <p:spPr>
          <a:xfrm>
            <a:off x="8608537" y="357072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1" name="Rectangle 10">
            <a:extLst>
              <a:ext uri="{FF2B5EF4-FFF2-40B4-BE49-F238E27FC236}">
                <a16:creationId xmlns:a16="http://schemas.microsoft.com/office/drawing/2014/main" id="{9CB5663B-3847-46FB-A381-DA261022EC41}"/>
              </a:ext>
            </a:extLst>
          </p:cNvPr>
          <p:cNvSpPr/>
          <p:nvPr/>
        </p:nvSpPr>
        <p:spPr>
          <a:xfrm>
            <a:off x="7950677" y="357897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2" name="TextBox 11">
            <a:extLst>
              <a:ext uri="{FF2B5EF4-FFF2-40B4-BE49-F238E27FC236}">
                <a16:creationId xmlns:a16="http://schemas.microsoft.com/office/drawing/2014/main" id="{F4FD92EF-FD1B-4A81-8B34-626915A40DAF}"/>
              </a:ext>
            </a:extLst>
          </p:cNvPr>
          <p:cNvSpPr txBox="1"/>
          <p:nvPr/>
        </p:nvSpPr>
        <p:spPr>
          <a:xfrm>
            <a:off x="7976397" y="4698027"/>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13" name="Rectangle: Rounded Corners 12">
            <a:extLst>
              <a:ext uri="{FF2B5EF4-FFF2-40B4-BE49-F238E27FC236}">
                <a16:creationId xmlns:a16="http://schemas.microsoft.com/office/drawing/2014/main" id="{054CC718-34A3-4FA7-A607-CB822E6391CA}"/>
              </a:ext>
            </a:extLst>
          </p:cNvPr>
          <p:cNvSpPr/>
          <p:nvPr/>
        </p:nvSpPr>
        <p:spPr>
          <a:xfrm>
            <a:off x="9611758" y="2855101"/>
            <a:ext cx="1543050" cy="224297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4" name="Picture 13">
            <a:extLst>
              <a:ext uri="{FF2B5EF4-FFF2-40B4-BE49-F238E27FC236}">
                <a16:creationId xmlns:a16="http://schemas.microsoft.com/office/drawing/2014/main" id="{13870291-97EF-44E0-A992-0ED1A952B68D}"/>
              </a:ext>
            </a:extLst>
          </p:cNvPr>
          <p:cNvPicPr>
            <a:picLocks noChangeAspect="1"/>
          </p:cNvPicPr>
          <p:nvPr/>
        </p:nvPicPr>
        <p:blipFill>
          <a:blip r:embed="rId3"/>
          <a:stretch>
            <a:fillRect/>
          </a:stretch>
        </p:blipFill>
        <p:spPr>
          <a:xfrm>
            <a:off x="9630172" y="5239622"/>
            <a:ext cx="1543050" cy="428625"/>
          </a:xfrm>
          <a:prstGeom prst="rect">
            <a:avLst/>
          </a:prstGeom>
        </p:spPr>
      </p:pic>
      <p:sp>
        <p:nvSpPr>
          <p:cNvPr id="15" name="Rectangle 14">
            <a:extLst>
              <a:ext uri="{FF2B5EF4-FFF2-40B4-BE49-F238E27FC236}">
                <a16:creationId xmlns:a16="http://schemas.microsoft.com/office/drawing/2014/main" id="{DE6B2504-16DF-4D24-A4F4-774FEBB2626C}"/>
              </a:ext>
            </a:extLst>
          </p:cNvPr>
          <p:cNvSpPr/>
          <p:nvPr/>
        </p:nvSpPr>
        <p:spPr>
          <a:xfrm>
            <a:off x="10096897" y="298976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16" name="Rectangle 15">
            <a:extLst>
              <a:ext uri="{FF2B5EF4-FFF2-40B4-BE49-F238E27FC236}">
                <a16:creationId xmlns:a16="http://schemas.microsoft.com/office/drawing/2014/main" id="{3B895203-CB89-4B7B-B482-E93AF5AC7BB4}"/>
              </a:ext>
            </a:extLst>
          </p:cNvPr>
          <p:cNvSpPr/>
          <p:nvPr/>
        </p:nvSpPr>
        <p:spPr>
          <a:xfrm>
            <a:off x="10465513" y="4008736"/>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7" name="Rectangle 16">
            <a:extLst>
              <a:ext uri="{FF2B5EF4-FFF2-40B4-BE49-F238E27FC236}">
                <a16:creationId xmlns:a16="http://schemas.microsoft.com/office/drawing/2014/main" id="{5324A2D0-4AE9-42D4-8163-DF9D1D6EA0EA}"/>
              </a:ext>
            </a:extLst>
          </p:cNvPr>
          <p:cNvSpPr/>
          <p:nvPr/>
        </p:nvSpPr>
        <p:spPr>
          <a:xfrm>
            <a:off x="9804794" y="401699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8" name="Rectangle 17">
            <a:extLst>
              <a:ext uri="{FF2B5EF4-FFF2-40B4-BE49-F238E27FC236}">
                <a16:creationId xmlns:a16="http://schemas.microsoft.com/office/drawing/2014/main" id="{EA364605-9589-4C2D-8A13-77EF67F60F1F}"/>
              </a:ext>
            </a:extLst>
          </p:cNvPr>
          <p:cNvSpPr/>
          <p:nvPr/>
        </p:nvSpPr>
        <p:spPr>
          <a:xfrm>
            <a:off x="10458210" y="3523656"/>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9" name="Rectangle 18">
            <a:extLst>
              <a:ext uri="{FF2B5EF4-FFF2-40B4-BE49-F238E27FC236}">
                <a16:creationId xmlns:a16="http://schemas.microsoft.com/office/drawing/2014/main" id="{1BC1EDEF-D225-42AE-9B64-4F1A0B8715AB}"/>
              </a:ext>
            </a:extLst>
          </p:cNvPr>
          <p:cNvSpPr/>
          <p:nvPr/>
        </p:nvSpPr>
        <p:spPr>
          <a:xfrm>
            <a:off x="9800350" y="353191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0" name="TextBox 19">
            <a:extLst>
              <a:ext uri="{FF2B5EF4-FFF2-40B4-BE49-F238E27FC236}">
                <a16:creationId xmlns:a16="http://schemas.microsoft.com/office/drawing/2014/main" id="{6ED46FF8-D1E8-40C1-A2E0-30CB0FEFD7CC}"/>
              </a:ext>
            </a:extLst>
          </p:cNvPr>
          <p:cNvSpPr txBox="1"/>
          <p:nvPr/>
        </p:nvSpPr>
        <p:spPr>
          <a:xfrm>
            <a:off x="9826070" y="4650959"/>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21" name="TextBox 20">
            <a:extLst>
              <a:ext uri="{FF2B5EF4-FFF2-40B4-BE49-F238E27FC236}">
                <a16:creationId xmlns:a16="http://schemas.microsoft.com/office/drawing/2014/main" id="{3376DAE6-B6E4-44AD-829D-3EEA72B657CE}"/>
              </a:ext>
            </a:extLst>
          </p:cNvPr>
          <p:cNvSpPr txBox="1"/>
          <p:nvPr/>
        </p:nvSpPr>
        <p:spPr>
          <a:xfrm>
            <a:off x="7890878" y="6401357"/>
            <a:ext cx="1237070"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dirty="0">
                <a:solidFill>
                  <a:schemeClr val="bg2"/>
                </a:solidFill>
              </a:rPr>
              <a:t>vSAN Network</a:t>
            </a:r>
            <a:endParaRPr lang="en-US" sz="1800" dirty="0">
              <a:solidFill>
                <a:schemeClr val="bg2"/>
              </a:solidFill>
            </a:endParaRPr>
          </a:p>
        </p:txBody>
      </p:sp>
      <p:sp>
        <p:nvSpPr>
          <p:cNvPr id="24" name="Rectangle: Rounded Corners 23">
            <a:extLst>
              <a:ext uri="{FF2B5EF4-FFF2-40B4-BE49-F238E27FC236}">
                <a16:creationId xmlns:a16="http://schemas.microsoft.com/office/drawing/2014/main" id="{353E8279-64A3-4B63-B20B-4B14ED76B3B3}"/>
              </a:ext>
            </a:extLst>
          </p:cNvPr>
          <p:cNvSpPr/>
          <p:nvPr/>
        </p:nvSpPr>
        <p:spPr>
          <a:xfrm>
            <a:off x="5917178" y="2878639"/>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25" name="Picture 24">
            <a:extLst>
              <a:ext uri="{FF2B5EF4-FFF2-40B4-BE49-F238E27FC236}">
                <a16:creationId xmlns:a16="http://schemas.microsoft.com/office/drawing/2014/main" id="{91DE314D-1148-4A25-9677-0FD29A69D111}"/>
              </a:ext>
            </a:extLst>
          </p:cNvPr>
          <p:cNvPicPr>
            <a:picLocks noChangeAspect="1"/>
          </p:cNvPicPr>
          <p:nvPr/>
        </p:nvPicPr>
        <p:blipFill>
          <a:blip r:embed="rId3"/>
          <a:stretch>
            <a:fillRect/>
          </a:stretch>
        </p:blipFill>
        <p:spPr>
          <a:xfrm>
            <a:off x="5935592" y="5286690"/>
            <a:ext cx="1543050" cy="428625"/>
          </a:xfrm>
          <a:prstGeom prst="rect">
            <a:avLst/>
          </a:prstGeom>
        </p:spPr>
      </p:pic>
      <p:sp>
        <p:nvSpPr>
          <p:cNvPr id="26" name="Rectangle 25">
            <a:extLst>
              <a:ext uri="{FF2B5EF4-FFF2-40B4-BE49-F238E27FC236}">
                <a16:creationId xmlns:a16="http://schemas.microsoft.com/office/drawing/2014/main" id="{0CBD3B52-711C-4C65-B8CD-631F30CA45AD}"/>
              </a:ext>
            </a:extLst>
          </p:cNvPr>
          <p:cNvSpPr/>
          <p:nvPr/>
        </p:nvSpPr>
        <p:spPr>
          <a:xfrm>
            <a:off x="6402317" y="303683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27" name="Rectangle 26">
            <a:extLst>
              <a:ext uri="{FF2B5EF4-FFF2-40B4-BE49-F238E27FC236}">
                <a16:creationId xmlns:a16="http://schemas.microsoft.com/office/drawing/2014/main" id="{191F18AE-C6F5-423D-BA2E-617A4EF5869F}"/>
              </a:ext>
            </a:extLst>
          </p:cNvPr>
          <p:cNvSpPr/>
          <p:nvPr/>
        </p:nvSpPr>
        <p:spPr>
          <a:xfrm>
            <a:off x="6770933" y="405580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8" name="Rectangle 27">
            <a:extLst>
              <a:ext uri="{FF2B5EF4-FFF2-40B4-BE49-F238E27FC236}">
                <a16:creationId xmlns:a16="http://schemas.microsoft.com/office/drawing/2014/main" id="{913928A2-FA85-42A1-BB94-7ACD3BA196A4}"/>
              </a:ext>
            </a:extLst>
          </p:cNvPr>
          <p:cNvSpPr/>
          <p:nvPr/>
        </p:nvSpPr>
        <p:spPr>
          <a:xfrm>
            <a:off x="6110214" y="406405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9" name="Rectangle 28">
            <a:extLst>
              <a:ext uri="{FF2B5EF4-FFF2-40B4-BE49-F238E27FC236}">
                <a16:creationId xmlns:a16="http://schemas.microsoft.com/office/drawing/2014/main" id="{BAC9569A-0BA1-4451-BB87-C049387FB604}"/>
              </a:ext>
            </a:extLst>
          </p:cNvPr>
          <p:cNvSpPr/>
          <p:nvPr/>
        </p:nvSpPr>
        <p:spPr>
          <a:xfrm>
            <a:off x="6763630" y="357072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0" name="Rectangle 29">
            <a:extLst>
              <a:ext uri="{FF2B5EF4-FFF2-40B4-BE49-F238E27FC236}">
                <a16:creationId xmlns:a16="http://schemas.microsoft.com/office/drawing/2014/main" id="{C5F46A5A-D40F-45D6-B450-7559C5350ADA}"/>
              </a:ext>
            </a:extLst>
          </p:cNvPr>
          <p:cNvSpPr/>
          <p:nvPr/>
        </p:nvSpPr>
        <p:spPr>
          <a:xfrm>
            <a:off x="6105770" y="357897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1" name="TextBox 30">
            <a:extLst>
              <a:ext uri="{FF2B5EF4-FFF2-40B4-BE49-F238E27FC236}">
                <a16:creationId xmlns:a16="http://schemas.microsoft.com/office/drawing/2014/main" id="{0F690768-4F3B-4AE5-BD06-A578CD17CCDA}"/>
              </a:ext>
            </a:extLst>
          </p:cNvPr>
          <p:cNvSpPr txBox="1"/>
          <p:nvPr/>
        </p:nvSpPr>
        <p:spPr>
          <a:xfrm>
            <a:off x="6131490" y="4698027"/>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33" name="TextBox 32">
            <a:extLst>
              <a:ext uri="{FF2B5EF4-FFF2-40B4-BE49-F238E27FC236}">
                <a16:creationId xmlns:a16="http://schemas.microsoft.com/office/drawing/2014/main" id="{CAE871B7-69B7-4E65-8154-19B3D89534BF}"/>
              </a:ext>
            </a:extLst>
          </p:cNvPr>
          <p:cNvSpPr txBox="1"/>
          <p:nvPr/>
        </p:nvSpPr>
        <p:spPr>
          <a:xfrm>
            <a:off x="8054388" y="1026727"/>
            <a:ext cx="569387"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bg2"/>
                </a:solidFill>
              </a:rPr>
              <a:t>vm</a:t>
            </a:r>
          </a:p>
        </p:txBody>
      </p:sp>
      <p:pic>
        <p:nvPicPr>
          <p:cNvPr id="34" name="Graphic 33" descr="Database outline">
            <a:extLst>
              <a:ext uri="{FF2B5EF4-FFF2-40B4-BE49-F238E27FC236}">
                <a16:creationId xmlns:a16="http://schemas.microsoft.com/office/drawing/2014/main" id="{0D29192E-48F7-4AC3-AC65-6F20B56FE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8682" y="646227"/>
            <a:ext cx="3119030" cy="1052513"/>
          </a:xfrm>
          <a:prstGeom prst="rect">
            <a:avLst/>
          </a:prstGeom>
        </p:spPr>
      </p:pic>
      <p:cxnSp>
        <p:nvCxnSpPr>
          <p:cNvPr id="36" name="Straight Arrow Connector 35">
            <a:extLst>
              <a:ext uri="{FF2B5EF4-FFF2-40B4-BE49-F238E27FC236}">
                <a16:creationId xmlns:a16="http://schemas.microsoft.com/office/drawing/2014/main" id="{8A455518-F93A-4EB2-B424-5E8108DA3F7C}"/>
              </a:ext>
            </a:extLst>
          </p:cNvPr>
          <p:cNvCxnSpPr>
            <a:cxnSpLocks/>
          </p:cNvCxnSpPr>
          <p:nvPr/>
        </p:nvCxnSpPr>
        <p:spPr>
          <a:xfrm flipV="1">
            <a:off x="6096000" y="6215881"/>
            <a:ext cx="4942285" cy="86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76F28E0-AA0B-4D95-A574-EB456985A3D5}"/>
              </a:ext>
            </a:extLst>
          </p:cNvPr>
          <p:cNvCxnSpPr>
            <a:cxnSpLocks/>
          </p:cNvCxnSpPr>
          <p:nvPr/>
        </p:nvCxnSpPr>
        <p:spPr>
          <a:xfrm flipH="1">
            <a:off x="10401697" y="5607287"/>
            <a:ext cx="2" cy="6172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8B5806-BE90-4433-B450-B45D2366D612}"/>
              </a:ext>
            </a:extLst>
          </p:cNvPr>
          <p:cNvCxnSpPr>
            <a:cxnSpLocks/>
          </p:cNvCxnSpPr>
          <p:nvPr/>
        </p:nvCxnSpPr>
        <p:spPr>
          <a:xfrm flipH="1">
            <a:off x="8509973" y="5711795"/>
            <a:ext cx="1" cy="504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4F1AB3-8C04-4619-93C6-43173CD1DF27}"/>
              </a:ext>
            </a:extLst>
          </p:cNvPr>
          <p:cNvCxnSpPr>
            <a:cxnSpLocks/>
          </p:cNvCxnSpPr>
          <p:nvPr/>
        </p:nvCxnSpPr>
        <p:spPr>
          <a:xfrm flipH="1">
            <a:off x="6665066" y="5711795"/>
            <a:ext cx="1" cy="504086"/>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Graphic 42" descr="Clipboard Checked with solid fill">
            <a:extLst>
              <a:ext uri="{FF2B5EF4-FFF2-40B4-BE49-F238E27FC236}">
                <a16:creationId xmlns:a16="http://schemas.microsoft.com/office/drawing/2014/main" id="{695D4854-057E-4A7F-B47D-8C8289A389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059" y="770909"/>
            <a:ext cx="914400" cy="914400"/>
          </a:xfrm>
          <a:prstGeom prst="rect">
            <a:avLst/>
          </a:prstGeom>
        </p:spPr>
      </p:pic>
      <p:cxnSp>
        <p:nvCxnSpPr>
          <p:cNvPr id="48" name="Straight Arrow Connector 47">
            <a:extLst>
              <a:ext uri="{FF2B5EF4-FFF2-40B4-BE49-F238E27FC236}">
                <a16:creationId xmlns:a16="http://schemas.microsoft.com/office/drawing/2014/main" id="{7B292CFF-C01A-4137-AC71-402796A2DE8B}"/>
              </a:ext>
            </a:extLst>
          </p:cNvPr>
          <p:cNvCxnSpPr>
            <a:cxnSpLocks/>
            <a:stCxn id="43" idx="3"/>
          </p:cNvCxnSpPr>
          <p:nvPr/>
        </p:nvCxnSpPr>
        <p:spPr>
          <a:xfrm>
            <a:off x="7072459" y="1228109"/>
            <a:ext cx="903270" cy="294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2" name="Arrow: Left-Right 51">
            <a:extLst>
              <a:ext uri="{FF2B5EF4-FFF2-40B4-BE49-F238E27FC236}">
                <a16:creationId xmlns:a16="http://schemas.microsoft.com/office/drawing/2014/main" id="{72C0B6AC-D3F3-4F78-A6D5-23B339BEE99A}"/>
              </a:ext>
            </a:extLst>
          </p:cNvPr>
          <p:cNvSpPr/>
          <p:nvPr/>
        </p:nvSpPr>
        <p:spPr>
          <a:xfrm>
            <a:off x="5935592" y="1819781"/>
            <a:ext cx="5219216" cy="686140"/>
          </a:xfrm>
          <a:prstGeom prst="lef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vSphere - vSAN</a:t>
            </a:r>
          </a:p>
        </p:txBody>
      </p:sp>
    </p:spTree>
    <p:extLst>
      <p:ext uri="{BB962C8B-B14F-4D97-AF65-F5344CB8AC3E}">
        <p14:creationId xmlns:p14="http://schemas.microsoft.com/office/powerpoint/2010/main" val="62474241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89F193-034F-4A6C-966A-4EFD48375ABE}"/>
              </a:ext>
            </a:extLst>
          </p:cNvPr>
          <p:cNvSpPr>
            <a:spLocks noGrp="1"/>
          </p:cNvSpPr>
          <p:nvPr>
            <p:ph idx="1"/>
          </p:nvPr>
        </p:nvSpPr>
        <p:spPr>
          <a:xfrm>
            <a:off x="1409404" y="1833639"/>
            <a:ext cx="9076101" cy="1595361"/>
          </a:xfrm>
          <a:custGeom>
            <a:avLst/>
            <a:gdLst>
              <a:gd name="connsiteX0" fmla="*/ 0 w 9076101"/>
              <a:gd name="connsiteY0" fmla="*/ 0 h 1595361"/>
              <a:gd name="connsiteX1" fmla="*/ 9076101 w 9076101"/>
              <a:gd name="connsiteY1" fmla="*/ 0 h 1595361"/>
              <a:gd name="connsiteX2" fmla="*/ 9076101 w 9076101"/>
              <a:gd name="connsiteY2" fmla="*/ 1595361 h 1595361"/>
              <a:gd name="connsiteX3" fmla="*/ 0 w 9076101"/>
              <a:gd name="connsiteY3" fmla="*/ 1595361 h 1595361"/>
              <a:gd name="connsiteX4" fmla="*/ 0 w 9076101"/>
              <a:gd name="connsiteY4" fmla="*/ 0 h 159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6101" h="1595361" fill="none" extrusionOk="0">
                <a:moveTo>
                  <a:pt x="0" y="0"/>
                </a:moveTo>
                <a:cubicBezTo>
                  <a:pt x="3168963" y="-148968"/>
                  <a:pt x="7938823" y="-63966"/>
                  <a:pt x="9076101" y="0"/>
                </a:cubicBezTo>
                <a:cubicBezTo>
                  <a:pt x="9183562" y="440193"/>
                  <a:pt x="8996362" y="1382614"/>
                  <a:pt x="9076101" y="1595361"/>
                </a:cubicBezTo>
                <a:cubicBezTo>
                  <a:pt x="7448517" y="1625391"/>
                  <a:pt x="1699531" y="1605974"/>
                  <a:pt x="0" y="1595361"/>
                </a:cubicBezTo>
                <a:cubicBezTo>
                  <a:pt x="-22781" y="938607"/>
                  <a:pt x="-1984" y="247537"/>
                  <a:pt x="0" y="0"/>
                </a:cubicBezTo>
                <a:close/>
              </a:path>
              <a:path w="9076101" h="1595361" stroke="0" extrusionOk="0">
                <a:moveTo>
                  <a:pt x="0" y="0"/>
                </a:moveTo>
                <a:cubicBezTo>
                  <a:pt x="1585319" y="-98055"/>
                  <a:pt x="6387265" y="4908"/>
                  <a:pt x="9076101" y="0"/>
                </a:cubicBezTo>
                <a:cubicBezTo>
                  <a:pt x="9087234" y="632457"/>
                  <a:pt x="9129176" y="1185245"/>
                  <a:pt x="9076101" y="1595361"/>
                </a:cubicBezTo>
                <a:cubicBezTo>
                  <a:pt x="5264892" y="1620636"/>
                  <a:pt x="3611745" y="1583075"/>
                  <a:pt x="0" y="1595361"/>
                </a:cubicBezTo>
                <a:cubicBezTo>
                  <a:pt x="88176" y="1208253"/>
                  <a:pt x="99184" y="475346"/>
                  <a:pt x="0" y="0"/>
                </a:cubicBezTo>
                <a:close/>
              </a:path>
            </a:pathLst>
          </a:custGeom>
          <a:ln w="19050">
            <a:solidFill>
              <a:schemeClr val="accent1"/>
            </a:solidFill>
            <a:prstDash val="dash"/>
            <a:extLst>
              <a:ext uri="{C807C97D-BFC1-408E-A445-0C87EB9F89A2}">
                <ask:lineSketchStyleProps xmlns:ask="http://schemas.microsoft.com/office/drawing/2018/sketchyshapes" sd="3083221108">
                  <ask:type>
                    <ask:lineSketchCurved/>
                  </ask:type>
                </ask:lineSketchStyleProps>
              </a:ext>
            </a:extLst>
          </a:ln>
        </p:spPr>
        <p:txBody>
          <a:bodyPr anchor="ctr">
            <a:normAutofit/>
          </a:bodyPr>
          <a:lstStyle/>
          <a:p>
            <a:r>
              <a:rPr lang="en-US" sz="2400" dirty="0">
                <a:solidFill>
                  <a:schemeClr val="tx1"/>
                </a:solidFill>
              </a:rPr>
              <a:t>Categorize storage based on certain levels of service</a:t>
            </a:r>
          </a:p>
          <a:p>
            <a:r>
              <a:rPr lang="en-US" sz="2400" dirty="0">
                <a:solidFill>
                  <a:schemeClr val="tx1"/>
                </a:solidFill>
              </a:rPr>
              <a:t>Provision VM disks for optimal configuration</a:t>
            </a:r>
          </a:p>
          <a:p>
            <a:r>
              <a:rPr lang="en-US" sz="2400" dirty="0">
                <a:solidFill>
                  <a:schemeClr val="tx1"/>
                </a:solidFill>
              </a:rPr>
              <a:t>Protect data through object-based fault tolerance</a:t>
            </a:r>
          </a:p>
        </p:txBody>
      </p:sp>
      <p:sp>
        <p:nvSpPr>
          <p:cNvPr id="3" name="Title 2">
            <a:extLst>
              <a:ext uri="{FF2B5EF4-FFF2-40B4-BE49-F238E27FC236}">
                <a16:creationId xmlns:a16="http://schemas.microsoft.com/office/drawing/2014/main" id="{5B54F728-5E79-4C93-B485-CBF368DFD235}"/>
              </a:ext>
            </a:extLst>
          </p:cNvPr>
          <p:cNvSpPr>
            <a:spLocks noGrp="1"/>
          </p:cNvSpPr>
          <p:nvPr>
            <p:ph type="title"/>
          </p:nvPr>
        </p:nvSpPr>
        <p:spPr/>
        <p:txBody>
          <a:bodyPr/>
          <a:lstStyle/>
          <a:p>
            <a:r>
              <a:rPr lang="en-US" dirty="0"/>
              <a:t>Storage Policy-Based Management</a:t>
            </a:r>
          </a:p>
        </p:txBody>
      </p:sp>
    </p:spTree>
    <p:extLst>
      <p:ext uri="{BB962C8B-B14F-4D97-AF65-F5344CB8AC3E}">
        <p14:creationId xmlns:p14="http://schemas.microsoft.com/office/powerpoint/2010/main" val="3358878968"/>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E24989-CE5E-4A5A-B254-DAAC2DA8410E}"/>
              </a:ext>
            </a:extLst>
          </p:cNvPr>
          <p:cNvPicPr>
            <a:picLocks noGrp="1" noChangeAspect="1"/>
          </p:cNvPicPr>
          <p:nvPr>
            <p:ph idx="1"/>
          </p:nvPr>
        </p:nvPicPr>
        <p:blipFill>
          <a:blip r:embed="rId3"/>
          <a:stretch>
            <a:fillRect/>
          </a:stretch>
        </p:blipFill>
        <p:spPr>
          <a:xfrm>
            <a:off x="573797" y="1931140"/>
            <a:ext cx="5315692" cy="1700318"/>
          </a:xfrm>
        </p:spPr>
      </p:pic>
      <p:sp>
        <p:nvSpPr>
          <p:cNvPr id="3" name="Title 2">
            <a:extLst>
              <a:ext uri="{FF2B5EF4-FFF2-40B4-BE49-F238E27FC236}">
                <a16:creationId xmlns:a16="http://schemas.microsoft.com/office/drawing/2014/main" id="{468E4792-54F6-41C1-BB2A-46FD1A01411A}"/>
              </a:ext>
            </a:extLst>
          </p:cNvPr>
          <p:cNvSpPr>
            <a:spLocks noGrp="1"/>
          </p:cNvSpPr>
          <p:nvPr>
            <p:ph type="title"/>
          </p:nvPr>
        </p:nvSpPr>
        <p:spPr/>
        <p:txBody>
          <a:bodyPr/>
          <a:lstStyle/>
          <a:p>
            <a:r>
              <a:rPr lang="en-US" dirty="0"/>
              <a:t>vSAN Storage Policies and Rule Sets</a:t>
            </a:r>
          </a:p>
        </p:txBody>
      </p:sp>
      <p:pic>
        <p:nvPicPr>
          <p:cNvPr id="9" name="Picture 8">
            <a:extLst>
              <a:ext uri="{FF2B5EF4-FFF2-40B4-BE49-F238E27FC236}">
                <a16:creationId xmlns:a16="http://schemas.microsoft.com/office/drawing/2014/main" id="{EBDF8F72-0DBB-40AA-B0A9-749B217D30CF}"/>
              </a:ext>
            </a:extLst>
          </p:cNvPr>
          <p:cNvPicPr>
            <a:picLocks noChangeAspect="1"/>
          </p:cNvPicPr>
          <p:nvPr/>
        </p:nvPicPr>
        <p:blipFill>
          <a:blip r:embed="rId4"/>
          <a:stretch>
            <a:fillRect/>
          </a:stretch>
        </p:blipFill>
        <p:spPr>
          <a:xfrm>
            <a:off x="6455532" y="1376166"/>
            <a:ext cx="5325218" cy="2810267"/>
          </a:xfrm>
          <a:prstGeom prst="rect">
            <a:avLst/>
          </a:prstGeom>
        </p:spPr>
      </p:pic>
    </p:spTree>
    <p:extLst>
      <p:ext uri="{BB962C8B-B14F-4D97-AF65-F5344CB8AC3E}">
        <p14:creationId xmlns:p14="http://schemas.microsoft.com/office/powerpoint/2010/main" val="321520986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991082-61DE-4FE9-8645-FE1D9FF2E160}"/>
              </a:ext>
            </a:extLst>
          </p:cNvPr>
          <p:cNvSpPr txBox="1"/>
          <p:nvPr/>
        </p:nvSpPr>
        <p:spPr>
          <a:xfrm>
            <a:off x="1583151" y="476868"/>
            <a:ext cx="6097978" cy="769441"/>
          </a:xfrm>
          <a:prstGeom prst="rect">
            <a:avLst/>
          </a:prstGeom>
          <a:noFill/>
        </p:spPr>
        <p:txBody>
          <a:bodyPr wrap="square">
            <a:spAutoFit/>
          </a:bodyPr>
          <a:lstStyle/>
          <a:p>
            <a:r>
              <a:rPr lang="en-GB" sz="4400" b="1" dirty="0">
                <a:latin typeface="Source Sans Pro" panose="020B0503030403020204" pitchFamily="34" charset="0"/>
                <a:ea typeface="Source Sans Pro" panose="020B0503030403020204" pitchFamily="34" charset="0"/>
                <a:cs typeface="+mj-cs"/>
              </a:rPr>
              <a:t>Training Objectives</a:t>
            </a:r>
          </a:p>
        </p:txBody>
      </p:sp>
      <p:sp>
        <p:nvSpPr>
          <p:cNvPr id="4" name="Rectangle 3">
            <a:extLst>
              <a:ext uri="{FF2B5EF4-FFF2-40B4-BE49-F238E27FC236}">
                <a16:creationId xmlns:a16="http://schemas.microsoft.com/office/drawing/2014/main" id="{D9D8604A-74A1-49EB-B83A-DF8B6FFF8711}"/>
              </a:ext>
            </a:extLst>
          </p:cNvPr>
          <p:cNvSpPr/>
          <p:nvPr/>
        </p:nvSpPr>
        <p:spPr>
          <a:xfrm>
            <a:off x="875420" y="1626753"/>
            <a:ext cx="10117124" cy="4200381"/>
          </a:xfrm>
          <a:custGeom>
            <a:avLst/>
            <a:gdLst>
              <a:gd name="connsiteX0" fmla="*/ 0 w 10117124"/>
              <a:gd name="connsiteY0" fmla="*/ 0 h 4200381"/>
              <a:gd name="connsiteX1" fmla="*/ 10117124 w 10117124"/>
              <a:gd name="connsiteY1" fmla="*/ 0 h 4200381"/>
              <a:gd name="connsiteX2" fmla="*/ 10117124 w 10117124"/>
              <a:gd name="connsiteY2" fmla="*/ 4200381 h 4200381"/>
              <a:gd name="connsiteX3" fmla="*/ 0 w 10117124"/>
              <a:gd name="connsiteY3" fmla="*/ 4200381 h 4200381"/>
              <a:gd name="connsiteX4" fmla="*/ 0 w 10117124"/>
              <a:gd name="connsiteY4" fmla="*/ 0 h 420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7124" h="4200381" extrusionOk="0">
                <a:moveTo>
                  <a:pt x="0" y="0"/>
                </a:moveTo>
                <a:cubicBezTo>
                  <a:pt x="1411844" y="117165"/>
                  <a:pt x="9057584" y="-41840"/>
                  <a:pt x="10117124" y="0"/>
                </a:cubicBezTo>
                <a:cubicBezTo>
                  <a:pt x="10237579" y="1857220"/>
                  <a:pt x="10281465" y="3338725"/>
                  <a:pt x="10117124" y="4200381"/>
                </a:cubicBezTo>
                <a:cubicBezTo>
                  <a:pt x="7456901" y="4324595"/>
                  <a:pt x="1672130" y="4345705"/>
                  <a:pt x="0" y="4200381"/>
                </a:cubicBezTo>
                <a:cubicBezTo>
                  <a:pt x="-97224" y="3690136"/>
                  <a:pt x="13220" y="1029010"/>
                  <a:pt x="0" y="0"/>
                </a:cubicBezTo>
                <a:close/>
              </a:path>
            </a:pathLst>
          </a:custGeom>
          <a:noFill/>
          <a:ln w="19050">
            <a:noFill/>
            <a:prstDash val="dash"/>
            <a:extLst>
              <a:ext uri="{C807C97D-BFC1-408E-A445-0C87EB9F89A2}">
                <ask:lineSketchStyleProps xmlns:ask="http://schemas.microsoft.com/office/drawing/2018/sketchyshapes" sd="1632374118">
                  <a:prstGeom prst="rect">
                    <a:avLst/>
                  </a:prstGeom>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nSpc>
                <a:spcPct val="125000"/>
              </a:lnSpc>
              <a:buFont typeface="Arial" panose="020B0604020202020204" pitchFamily="34" charset="0"/>
              <a:buChar char="•"/>
            </a:pPr>
            <a:r>
              <a:rPr lang="en-US" sz="3200" dirty="0">
                <a:solidFill>
                  <a:schemeClr val="tx1"/>
                </a:solidFill>
                <a:latin typeface="Source Sans Pro" panose="020B0503030403020204" pitchFamily="34" charset="77"/>
              </a:rPr>
              <a:t>The objective of this workshop is to provide a </a:t>
            </a:r>
            <a:r>
              <a:rPr lang="en-GB" sz="3200" dirty="0">
                <a:solidFill>
                  <a:schemeClr val="tx1"/>
                </a:solidFill>
                <a:latin typeface="Source Sans Pro" panose="020B0503030403020204" pitchFamily="34" charset="77"/>
              </a:rPr>
              <a:t>brief technical understanding of VMware vSAN.</a:t>
            </a:r>
          </a:p>
          <a:p>
            <a:pPr marL="342900" indent="-342900">
              <a:lnSpc>
                <a:spcPct val="150000"/>
              </a:lnSpc>
              <a:buFont typeface="Arial" panose="020B0604020202020204" pitchFamily="34" charset="0"/>
              <a:buChar char="•"/>
            </a:pPr>
            <a:r>
              <a:rPr lang="en-GB" sz="3200" dirty="0">
                <a:solidFill>
                  <a:schemeClr val="tx1"/>
                </a:solidFill>
                <a:latin typeface="Source Sans Pro" panose="020B0503030403020204" pitchFamily="34" charset="77"/>
              </a:rPr>
              <a:t>By the end of this workshop, you should have a good understanding of what is VMware vSAN and how to operate &amp; manage a VMware powered vSAN cluster on OVHcloud </a:t>
            </a:r>
          </a:p>
        </p:txBody>
      </p:sp>
    </p:spTree>
    <p:extLst>
      <p:ext uri="{BB962C8B-B14F-4D97-AF65-F5344CB8AC3E}">
        <p14:creationId xmlns:p14="http://schemas.microsoft.com/office/powerpoint/2010/main" val="123231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F92CDF-9062-4A6A-A3C5-598AE187B53C}"/>
              </a:ext>
            </a:extLst>
          </p:cNvPr>
          <p:cNvPicPr>
            <a:picLocks noGrp="1" noChangeAspect="1"/>
          </p:cNvPicPr>
          <p:nvPr>
            <p:ph idx="1"/>
          </p:nvPr>
        </p:nvPicPr>
        <p:blipFill>
          <a:blip r:embed="rId3"/>
          <a:stretch>
            <a:fillRect/>
          </a:stretch>
        </p:blipFill>
        <p:spPr>
          <a:xfrm>
            <a:off x="1485271" y="1433513"/>
            <a:ext cx="7978445" cy="4603750"/>
          </a:xfrm>
        </p:spPr>
      </p:pic>
      <p:sp>
        <p:nvSpPr>
          <p:cNvPr id="3" name="Title 2">
            <a:extLst>
              <a:ext uri="{FF2B5EF4-FFF2-40B4-BE49-F238E27FC236}">
                <a16:creationId xmlns:a16="http://schemas.microsoft.com/office/drawing/2014/main" id="{D42266E5-1697-473D-9D95-D83332BAEF9E}"/>
              </a:ext>
            </a:extLst>
          </p:cNvPr>
          <p:cNvSpPr>
            <a:spLocks noGrp="1"/>
          </p:cNvSpPr>
          <p:nvPr>
            <p:ph type="title"/>
          </p:nvPr>
        </p:nvSpPr>
        <p:spPr/>
        <p:txBody>
          <a:bodyPr>
            <a:normAutofit fontScale="90000"/>
          </a:bodyPr>
          <a:lstStyle/>
          <a:p>
            <a:r>
              <a:rPr lang="en-US" dirty="0"/>
              <a:t>Monitoring Storage Policy-Based Management</a:t>
            </a:r>
          </a:p>
        </p:txBody>
      </p:sp>
    </p:spTree>
    <p:extLst>
      <p:ext uri="{BB962C8B-B14F-4D97-AF65-F5344CB8AC3E}">
        <p14:creationId xmlns:p14="http://schemas.microsoft.com/office/powerpoint/2010/main" val="894869612"/>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40B145-2366-4243-BC30-67B0A115D020}"/>
              </a:ext>
            </a:extLst>
          </p:cNvPr>
          <p:cNvSpPr>
            <a:spLocks noGrp="1"/>
          </p:cNvSpPr>
          <p:nvPr>
            <p:ph type="title"/>
          </p:nvPr>
        </p:nvSpPr>
        <p:spPr>
          <a:xfrm>
            <a:off x="1485900" y="-47942"/>
            <a:ext cx="10515600" cy="998162"/>
          </a:xfrm>
        </p:spPr>
        <p:txBody>
          <a:bodyPr/>
          <a:lstStyle/>
          <a:p>
            <a:r>
              <a:rPr lang="en-US" dirty="0"/>
              <a:t>VM Storage Policy Capabilities for vSAN</a:t>
            </a:r>
          </a:p>
        </p:txBody>
      </p:sp>
      <p:graphicFrame>
        <p:nvGraphicFramePr>
          <p:cNvPr id="8" name="Table 7">
            <a:extLst>
              <a:ext uri="{FF2B5EF4-FFF2-40B4-BE49-F238E27FC236}">
                <a16:creationId xmlns:a16="http://schemas.microsoft.com/office/drawing/2014/main" id="{0400FDFC-F414-4A71-AADA-F8C4D1A08436}"/>
              </a:ext>
            </a:extLst>
          </p:cNvPr>
          <p:cNvGraphicFramePr>
            <a:graphicFrameLocks noGrp="1"/>
          </p:cNvGraphicFramePr>
          <p:nvPr/>
        </p:nvGraphicFramePr>
        <p:xfrm>
          <a:off x="1650872" y="1881823"/>
          <a:ext cx="8890255" cy="3623944"/>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3451942"/>
                    </a:ext>
                  </a:extLst>
                </a:gridCol>
                <a:gridCol w="1879918">
                  <a:extLst>
                    <a:ext uri="{9D8B030D-6E8A-4147-A177-3AD203B41FA5}">
                      <a16:colId xmlns:a16="http://schemas.microsoft.com/office/drawing/2014/main" val="1272636025"/>
                    </a:ext>
                  </a:extLst>
                </a:gridCol>
                <a:gridCol w="3505137">
                  <a:extLst>
                    <a:ext uri="{9D8B030D-6E8A-4147-A177-3AD203B41FA5}">
                      <a16:colId xmlns:a16="http://schemas.microsoft.com/office/drawing/2014/main" val="666843764"/>
                    </a:ext>
                  </a:extLst>
                </a:gridCol>
              </a:tblGrid>
              <a:tr h="641223">
                <a:tc>
                  <a:txBody>
                    <a:bodyPr/>
                    <a:lstStyle/>
                    <a:p>
                      <a:r>
                        <a:rPr lang="en-US" dirty="0"/>
                        <a:t>Storage policy capability</a:t>
                      </a:r>
                    </a:p>
                  </a:txBody>
                  <a:tcPr/>
                </a:tc>
                <a:tc>
                  <a:txBody>
                    <a:bodyPr/>
                    <a:lstStyle/>
                    <a:p>
                      <a:r>
                        <a:rPr lang="en-US" dirty="0"/>
                        <a:t>Use Case</a:t>
                      </a:r>
                    </a:p>
                  </a:txBody>
                  <a:tcPr/>
                </a:tc>
                <a:tc>
                  <a:txBody>
                    <a:bodyPr/>
                    <a:lstStyle/>
                    <a:p>
                      <a:r>
                        <a:rPr lang="en-US" dirty="0"/>
                        <a:t>Potential Planning Impact</a:t>
                      </a:r>
                    </a:p>
                  </a:txBody>
                  <a:tcPr/>
                </a:tc>
                <a:extLst>
                  <a:ext uri="{0D108BD9-81ED-4DB2-BD59-A6C34878D82A}">
                    <a16:rowId xmlns:a16="http://schemas.microsoft.com/office/drawing/2014/main" val="4289881220"/>
                  </a:ext>
                </a:extLst>
              </a:tr>
              <a:tr h="356235">
                <a:tc>
                  <a:txBody>
                    <a:bodyPr/>
                    <a:lstStyle/>
                    <a:p>
                      <a:r>
                        <a:rPr lang="en-US" sz="1800" dirty="0"/>
                        <a:t>Failures to tolerate</a:t>
                      </a:r>
                    </a:p>
                  </a:txBody>
                  <a:tcPr/>
                </a:tc>
                <a:tc>
                  <a:txBody>
                    <a:bodyPr/>
                    <a:lstStyle/>
                    <a:p>
                      <a:r>
                        <a:rPr lang="en-US" sz="1800" dirty="0"/>
                        <a:t>Redundancy</a:t>
                      </a:r>
                    </a:p>
                  </a:txBody>
                  <a:tcPr/>
                </a:tc>
                <a:tc>
                  <a:txBody>
                    <a:bodyPr/>
                    <a:lstStyle/>
                    <a:p>
                      <a:r>
                        <a:rPr lang="en-US" sz="1800" dirty="0"/>
                        <a:t>High</a:t>
                      </a:r>
                    </a:p>
                  </a:txBody>
                  <a:tcPr/>
                </a:tc>
                <a:extLst>
                  <a:ext uri="{0D108BD9-81ED-4DB2-BD59-A6C34878D82A}">
                    <a16:rowId xmlns:a16="http://schemas.microsoft.com/office/drawing/2014/main" val="71965643"/>
                  </a:ext>
                </a:extLst>
              </a:tr>
              <a:tr h="433831">
                <a:tc>
                  <a:txBody>
                    <a:bodyPr/>
                    <a:lstStyle/>
                    <a:p>
                      <a:r>
                        <a:rPr lang="en-US" sz="1800" dirty="0"/>
                        <a:t>Number of disk stripers per object</a:t>
                      </a:r>
                    </a:p>
                  </a:txBody>
                  <a:tcPr/>
                </a:tc>
                <a:tc>
                  <a:txBody>
                    <a:bodyPr/>
                    <a:lstStyle/>
                    <a:p>
                      <a:r>
                        <a:rPr lang="en-US" sz="1800" dirty="0"/>
                        <a:t>Performance</a:t>
                      </a:r>
                    </a:p>
                  </a:txBody>
                  <a:tcPr/>
                </a:tc>
                <a:tc>
                  <a:txBody>
                    <a:bodyPr/>
                    <a:lstStyle/>
                    <a:p>
                      <a:r>
                        <a:rPr lang="en-US" sz="1800" dirty="0"/>
                        <a:t>Low to Moderate</a:t>
                      </a:r>
                    </a:p>
                  </a:txBody>
                  <a:tcPr/>
                </a:tc>
                <a:extLst>
                  <a:ext uri="{0D108BD9-81ED-4DB2-BD59-A6C34878D82A}">
                    <a16:rowId xmlns:a16="http://schemas.microsoft.com/office/drawing/2014/main" val="3354940087"/>
                  </a:ext>
                </a:extLst>
              </a:tr>
              <a:tr h="478408">
                <a:tc>
                  <a:txBody>
                    <a:bodyPr/>
                    <a:lstStyle/>
                    <a:p>
                      <a:r>
                        <a:rPr lang="en-US" sz="1800" dirty="0"/>
                        <a:t>Flash Read Cache reservation(%)</a:t>
                      </a:r>
                    </a:p>
                  </a:txBody>
                  <a:tcPr/>
                </a:tc>
                <a:tc>
                  <a:txBody>
                    <a:bodyPr/>
                    <a:lstStyle/>
                    <a:p>
                      <a:r>
                        <a:rPr lang="en-US" sz="1800" dirty="0"/>
                        <a:t>Performance</a:t>
                      </a:r>
                    </a:p>
                  </a:txBody>
                  <a:tcPr/>
                </a:tc>
                <a:tc>
                  <a:txBody>
                    <a:bodyPr/>
                    <a:lstStyle/>
                    <a:p>
                      <a:r>
                        <a:rPr lang="en-US" sz="1800" dirty="0"/>
                        <a:t>None to Low</a:t>
                      </a:r>
                    </a:p>
                  </a:txBody>
                  <a:tcPr/>
                </a:tc>
                <a:extLst>
                  <a:ext uri="{0D108BD9-81ED-4DB2-BD59-A6C34878D82A}">
                    <a16:rowId xmlns:a16="http://schemas.microsoft.com/office/drawing/2014/main" val="980775546"/>
                  </a:ext>
                </a:extLst>
              </a:tr>
              <a:tr h="356235">
                <a:tc>
                  <a:txBody>
                    <a:bodyPr/>
                    <a:lstStyle/>
                    <a:p>
                      <a:r>
                        <a:rPr lang="en-US" sz="1800" dirty="0"/>
                        <a:t>Force Provisioning</a:t>
                      </a:r>
                    </a:p>
                  </a:txBody>
                  <a:tcPr/>
                </a:tc>
                <a:tc>
                  <a:txBody>
                    <a:bodyPr/>
                    <a:lstStyle/>
                    <a:p>
                      <a:r>
                        <a:rPr lang="en-US" sz="1800" dirty="0"/>
                        <a:t>Override Policy</a:t>
                      </a:r>
                    </a:p>
                  </a:txBody>
                  <a:tcPr/>
                </a:tc>
                <a:tc>
                  <a:txBody>
                    <a:bodyPr/>
                    <a:lstStyle/>
                    <a:p>
                      <a:r>
                        <a:rPr lang="en-US" sz="1800" dirty="0"/>
                        <a:t>Now to Low</a:t>
                      </a:r>
                    </a:p>
                  </a:txBody>
                  <a:tcPr/>
                </a:tc>
                <a:extLst>
                  <a:ext uri="{0D108BD9-81ED-4DB2-BD59-A6C34878D82A}">
                    <a16:rowId xmlns:a16="http://schemas.microsoft.com/office/drawing/2014/main" val="3400602565"/>
                  </a:ext>
                </a:extLst>
              </a:tr>
              <a:tr h="493142">
                <a:tc>
                  <a:txBody>
                    <a:bodyPr/>
                    <a:lstStyle/>
                    <a:p>
                      <a:r>
                        <a:rPr lang="en-US" sz="1800" dirty="0"/>
                        <a:t>Object space reservation (%)</a:t>
                      </a:r>
                    </a:p>
                  </a:txBody>
                  <a:tcPr/>
                </a:tc>
                <a:tc>
                  <a:txBody>
                    <a:bodyPr/>
                    <a:lstStyle/>
                    <a:p>
                      <a:r>
                        <a:rPr lang="en-US" sz="1800" dirty="0"/>
                        <a:t>Capacity Planning</a:t>
                      </a:r>
                    </a:p>
                  </a:txBody>
                  <a:tcPr/>
                </a:tc>
                <a:tc>
                  <a:txBody>
                    <a:bodyPr/>
                    <a:lstStyle/>
                    <a:p>
                      <a:r>
                        <a:rPr lang="en-US" sz="1800" dirty="0"/>
                        <a:t>Moderate to high</a:t>
                      </a:r>
                    </a:p>
                  </a:txBody>
                  <a:tcPr/>
                </a:tc>
                <a:extLst>
                  <a:ext uri="{0D108BD9-81ED-4DB2-BD59-A6C34878D82A}">
                    <a16:rowId xmlns:a16="http://schemas.microsoft.com/office/drawing/2014/main" val="571172965"/>
                  </a:ext>
                </a:extLst>
              </a:tr>
              <a:tr h="356235">
                <a:tc>
                  <a:txBody>
                    <a:bodyPr/>
                    <a:lstStyle/>
                    <a:p>
                      <a:r>
                        <a:rPr lang="en-US" sz="1800" dirty="0"/>
                        <a:t>IOPS limit for object</a:t>
                      </a:r>
                    </a:p>
                  </a:txBody>
                  <a:tcPr/>
                </a:tc>
                <a:tc>
                  <a:txBody>
                    <a:bodyPr/>
                    <a:lstStyle/>
                    <a:p>
                      <a:r>
                        <a:rPr lang="en-US" sz="1800" dirty="0"/>
                        <a:t>Performance</a:t>
                      </a:r>
                    </a:p>
                  </a:txBody>
                  <a:tcPr/>
                </a:tc>
                <a:tc>
                  <a:txBody>
                    <a:bodyPr/>
                    <a:lstStyle/>
                    <a:p>
                      <a:r>
                        <a:rPr lang="en-US" sz="1800" dirty="0"/>
                        <a:t>None to low</a:t>
                      </a:r>
                    </a:p>
                  </a:txBody>
                  <a:tcPr/>
                </a:tc>
                <a:extLst>
                  <a:ext uri="{0D108BD9-81ED-4DB2-BD59-A6C34878D82A}">
                    <a16:rowId xmlns:a16="http://schemas.microsoft.com/office/drawing/2014/main" val="589337163"/>
                  </a:ext>
                </a:extLst>
              </a:tr>
              <a:tr h="480060">
                <a:tc>
                  <a:txBody>
                    <a:bodyPr/>
                    <a:lstStyle/>
                    <a:p>
                      <a:r>
                        <a:rPr lang="en-US" sz="1800" dirty="0"/>
                        <a:t>Disable Object Checksum</a:t>
                      </a:r>
                    </a:p>
                  </a:txBody>
                  <a:tcPr/>
                </a:tc>
                <a:tc>
                  <a:txBody>
                    <a:bodyPr/>
                    <a:lstStyle/>
                    <a:p>
                      <a:r>
                        <a:rPr lang="en-US" sz="1800" dirty="0"/>
                        <a:t>Performance</a:t>
                      </a:r>
                    </a:p>
                  </a:txBody>
                  <a:tcPr/>
                </a:tc>
                <a:tc>
                  <a:txBody>
                    <a:bodyPr/>
                    <a:lstStyle/>
                    <a:p>
                      <a:r>
                        <a:rPr lang="en-US" sz="1800" dirty="0"/>
                        <a:t>None</a:t>
                      </a:r>
                    </a:p>
                  </a:txBody>
                  <a:tcPr/>
                </a:tc>
                <a:extLst>
                  <a:ext uri="{0D108BD9-81ED-4DB2-BD59-A6C34878D82A}">
                    <a16:rowId xmlns:a16="http://schemas.microsoft.com/office/drawing/2014/main" val="1784663986"/>
                  </a:ext>
                </a:extLst>
              </a:tr>
            </a:tbl>
          </a:graphicData>
        </a:graphic>
      </p:graphicFrame>
    </p:spTree>
    <p:extLst>
      <p:ext uri="{BB962C8B-B14F-4D97-AF65-F5344CB8AC3E}">
        <p14:creationId xmlns:p14="http://schemas.microsoft.com/office/powerpoint/2010/main" val="2155605646"/>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60314E-91D5-4DF5-87E9-6313D2F0EEB0}"/>
              </a:ext>
            </a:extLst>
          </p:cNvPr>
          <p:cNvPicPr>
            <a:picLocks noGrp="1" noChangeAspect="1"/>
          </p:cNvPicPr>
          <p:nvPr>
            <p:ph idx="1"/>
          </p:nvPr>
        </p:nvPicPr>
        <p:blipFill>
          <a:blip r:embed="rId3"/>
          <a:stretch>
            <a:fillRect/>
          </a:stretch>
        </p:blipFill>
        <p:spPr>
          <a:xfrm>
            <a:off x="1267131" y="1363288"/>
            <a:ext cx="9075738" cy="3284902"/>
          </a:xfrm>
        </p:spPr>
      </p:pic>
      <p:sp>
        <p:nvSpPr>
          <p:cNvPr id="3" name="Title 2">
            <a:extLst>
              <a:ext uri="{FF2B5EF4-FFF2-40B4-BE49-F238E27FC236}">
                <a16:creationId xmlns:a16="http://schemas.microsoft.com/office/drawing/2014/main" id="{6AAA625B-1813-4580-81DC-BF52A502A43C}"/>
              </a:ext>
            </a:extLst>
          </p:cNvPr>
          <p:cNvSpPr>
            <a:spLocks noGrp="1"/>
          </p:cNvSpPr>
          <p:nvPr>
            <p:ph type="title"/>
          </p:nvPr>
        </p:nvSpPr>
        <p:spPr>
          <a:xfrm>
            <a:off x="1447800" y="-152715"/>
            <a:ext cx="10515600" cy="998162"/>
          </a:xfrm>
        </p:spPr>
        <p:txBody>
          <a:bodyPr/>
          <a:lstStyle/>
          <a:p>
            <a:r>
              <a:rPr lang="en-US" dirty="0"/>
              <a:t>About Failures to Tolerate</a:t>
            </a:r>
          </a:p>
        </p:txBody>
      </p:sp>
      <p:sp>
        <p:nvSpPr>
          <p:cNvPr id="8" name="TextBox 7">
            <a:extLst>
              <a:ext uri="{FF2B5EF4-FFF2-40B4-BE49-F238E27FC236}">
                <a16:creationId xmlns:a16="http://schemas.microsoft.com/office/drawing/2014/main" id="{A20A604F-1552-4FDD-BC21-9B79291511BD}"/>
              </a:ext>
            </a:extLst>
          </p:cNvPr>
          <p:cNvSpPr txBox="1"/>
          <p:nvPr/>
        </p:nvSpPr>
        <p:spPr>
          <a:xfrm>
            <a:off x="1267131" y="4726236"/>
            <a:ext cx="9793804" cy="1323439"/>
          </a:xfrm>
          <a:custGeom>
            <a:avLst/>
            <a:gdLst>
              <a:gd name="connsiteX0" fmla="*/ 0 w 9793804"/>
              <a:gd name="connsiteY0" fmla="*/ 0 h 1323439"/>
              <a:gd name="connsiteX1" fmla="*/ 9793804 w 9793804"/>
              <a:gd name="connsiteY1" fmla="*/ 0 h 1323439"/>
              <a:gd name="connsiteX2" fmla="*/ 9793804 w 9793804"/>
              <a:gd name="connsiteY2" fmla="*/ 1323439 h 1323439"/>
              <a:gd name="connsiteX3" fmla="*/ 0 w 9793804"/>
              <a:gd name="connsiteY3" fmla="*/ 1323439 h 1323439"/>
              <a:gd name="connsiteX4" fmla="*/ 0 w 9793804"/>
              <a:gd name="connsiteY4" fmla="*/ 0 h 1323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804" h="1323439" extrusionOk="0">
                <a:moveTo>
                  <a:pt x="0" y="0"/>
                </a:moveTo>
                <a:cubicBezTo>
                  <a:pt x="1270471" y="123670"/>
                  <a:pt x="7307645" y="75155"/>
                  <a:pt x="9793804" y="0"/>
                </a:cubicBezTo>
                <a:cubicBezTo>
                  <a:pt x="9889674" y="630619"/>
                  <a:pt x="9726307" y="669400"/>
                  <a:pt x="9793804" y="1323439"/>
                </a:cubicBezTo>
                <a:cubicBezTo>
                  <a:pt x="5613084" y="1263435"/>
                  <a:pt x="1154794" y="1477180"/>
                  <a:pt x="0" y="1323439"/>
                </a:cubicBezTo>
                <a:cubicBezTo>
                  <a:pt x="-55249" y="662267"/>
                  <a:pt x="94226" y="285687"/>
                  <a:pt x="0" y="0"/>
                </a:cubicBezTo>
                <a:close/>
              </a:path>
            </a:pathLst>
          </a:custGeom>
          <a:noFill/>
          <a:ln w="19050">
            <a:solidFill>
              <a:schemeClr val="accent1"/>
            </a:solidFill>
            <a:prstDash val="dash"/>
            <a:extLst>
              <a:ext uri="{C807C97D-BFC1-408E-A445-0C87EB9F89A2}">
                <ask:lineSketchStyleProps xmlns:ask="http://schemas.microsoft.com/office/drawing/2018/sketchyshapes" sd="1552859574">
                  <a:prstGeom prst="rect">
                    <a:avLst/>
                  </a:prstGeom>
                  <ask:type>
                    <ask:lineSketchCurved/>
                  </ask:type>
                </ask:lineSketchStyleProps>
              </a:ext>
            </a:extLst>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ct val="100000"/>
              <a:buFont typeface="STIXGeneral-Regular" pitchFamily="2" charset="2"/>
              <a:buNone/>
              <a:tabLst/>
              <a:defRPr/>
            </a:pPr>
            <a:r>
              <a:rPr kumimoji="0" lang="en-US" sz="2000" b="0" i="0" u="none" strike="noStrike" kern="1200" cap="none" spc="0" normalizeH="0" baseline="0" noProof="0" dirty="0">
                <a:ln>
                  <a:noFill/>
                </a:ln>
                <a:solidFill>
                  <a:srgbClr val="2632AC"/>
                </a:solidFill>
                <a:effectLst/>
                <a:uLnTx/>
                <a:uFillTx/>
                <a:latin typeface="Source Sans Pro" panose="020B0503030403020204" pitchFamily="34" charset="0"/>
                <a:ea typeface="+mn-ea"/>
                <a:cs typeface="+mn-cs"/>
              </a:rPr>
              <a:t>The failure tolerance and method configuration:</a:t>
            </a:r>
          </a:p>
          <a:p>
            <a:pPr marL="0" marR="0" lvl="0" indent="0" algn="l" defTabSz="914400" rtl="0" eaLnBrk="1" fontAlgn="auto" latinLnBrk="0" hangingPunct="1">
              <a:lnSpc>
                <a:spcPct val="100000"/>
              </a:lnSpc>
              <a:spcBef>
                <a:spcPts val="0"/>
              </a:spcBef>
              <a:spcAft>
                <a:spcPts val="0"/>
              </a:spcAft>
              <a:buClrTx/>
              <a:buSzPct val="100000"/>
              <a:buFont typeface="STIXGeneral-Regular" pitchFamily="2" charset="2"/>
              <a:buNone/>
              <a:tabLst/>
              <a:defRPr/>
            </a:pPr>
            <a:r>
              <a:rPr kumimoji="0" lang="en-US" sz="2000" b="0" i="0" u="none" strike="noStrike" kern="1200" cap="none" spc="0" normalizeH="0" baseline="0" noProof="0" dirty="0">
                <a:ln>
                  <a:noFill/>
                </a:ln>
                <a:solidFill>
                  <a:srgbClr val="2632AC"/>
                </a:solidFill>
                <a:effectLst/>
                <a:uLnTx/>
                <a:uFillTx/>
                <a:latin typeface="Source Sans Pro" panose="020B0503030403020204" pitchFamily="34" charset="0"/>
                <a:ea typeface="+mn-ea"/>
                <a:cs typeface="+mn-cs"/>
              </a:rPr>
              <a:t>• RAID 1 is used for objects when the number of failures to tolerate is 1, 2, or 3.</a:t>
            </a:r>
          </a:p>
          <a:p>
            <a:pPr marL="0" marR="0" lvl="0" indent="0" algn="l" defTabSz="914400" rtl="0" eaLnBrk="1" fontAlgn="auto" latinLnBrk="0" hangingPunct="1">
              <a:lnSpc>
                <a:spcPct val="100000"/>
              </a:lnSpc>
              <a:spcBef>
                <a:spcPts val="0"/>
              </a:spcBef>
              <a:spcAft>
                <a:spcPts val="0"/>
              </a:spcAft>
              <a:buClrTx/>
              <a:buSzPct val="100000"/>
              <a:buFont typeface="STIXGeneral-Regular" pitchFamily="2" charset="2"/>
              <a:buNone/>
              <a:tabLst/>
              <a:defRPr/>
            </a:pPr>
            <a:r>
              <a:rPr kumimoji="0" lang="en-US" sz="2000" b="0" i="0" u="none" strike="noStrike" kern="1200" cap="none" spc="0" normalizeH="0" baseline="0" noProof="0" dirty="0">
                <a:ln>
                  <a:noFill/>
                </a:ln>
                <a:solidFill>
                  <a:srgbClr val="2632AC"/>
                </a:solidFill>
                <a:effectLst/>
                <a:uLnTx/>
                <a:uFillTx/>
                <a:latin typeface="Source Sans Pro" panose="020B0503030403020204" pitchFamily="34" charset="0"/>
                <a:ea typeface="+mn-ea"/>
                <a:cs typeface="+mn-cs"/>
              </a:rPr>
              <a:t>• RAID 5 is used for objects when the number of failures to tolerate is 1.</a:t>
            </a:r>
          </a:p>
          <a:p>
            <a:pPr marL="0" marR="0" lvl="0" indent="0" algn="l" defTabSz="914400" rtl="0" eaLnBrk="1" fontAlgn="auto" latinLnBrk="0" hangingPunct="1">
              <a:lnSpc>
                <a:spcPct val="100000"/>
              </a:lnSpc>
              <a:spcBef>
                <a:spcPts val="0"/>
              </a:spcBef>
              <a:spcAft>
                <a:spcPts val="0"/>
              </a:spcAft>
              <a:buClrTx/>
              <a:buSzPct val="100000"/>
              <a:buFont typeface="STIXGeneral-Regular" pitchFamily="2" charset="2"/>
              <a:buNone/>
              <a:tabLst/>
              <a:defRPr/>
            </a:pPr>
            <a:r>
              <a:rPr kumimoji="0" lang="en-US" sz="2000" b="0" i="0" u="none" strike="noStrike" kern="1200" cap="none" spc="0" normalizeH="0" baseline="0" noProof="0" dirty="0">
                <a:ln>
                  <a:noFill/>
                </a:ln>
                <a:solidFill>
                  <a:srgbClr val="2632AC"/>
                </a:solidFill>
                <a:effectLst/>
                <a:uLnTx/>
                <a:uFillTx/>
                <a:latin typeface="Source Sans Pro" panose="020B0503030403020204" pitchFamily="34" charset="0"/>
                <a:ea typeface="+mn-ea"/>
                <a:cs typeface="+mn-cs"/>
              </a:rPr>
              <a:t>• RAID 6 is used for objects when the number of failures to tolerate is 2.</a:t>
            </a:r>
          </a:p>
        </p:txBody>
      </p:sp>
    </p:spTree>
    <p:extLst>
      <p:ext uri="{BB962C8B-B14F-4D97-AF65-F5344CB8AC3E}">
        <p14:creationId xmlns:p14="http://schemas.microsoft.com/office/powerpoint/2010/main" val="918517752"/>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F72477-62EC-4116-9CE2-5A149CDED8A6}"/>
              </a:ext>
            </a:extLst>
          </p:cNvPr>
          <p:cNvSpPr>
            <a:spLocks noGrp="1"/>
          </p:cNvSpPr>
          <p:nvPr>
            <p:ph type="title"/>
          </p:nvPr>
        </p:nvSpPr>
        <p:spPr>
          <a:xfrm>
            <a:off x="1167837" y="-177991"/>
            <a:ext cx="10515600" cy="998162"/>
          </a:xfrm>
        </p:spPr>
        <p:txBody>
          <a:bodyPr/>
          <a:lstStyle/>
          <a:p>
            <a:r>
              <a:rPr lang="en-US" dirty="0"/>
              <a:t>Level of Failures to Tolerate</a:t>
            </a:r>
          </a:p>
        </p:txBody>
      </p:sp>
      <p:sp>
        <p:nvSpPr>
          <p:cNvPr id="4" name="Rectangle: Rounded Corners 3">
            <a:extLst>
              <a:ext uri="{FF2B5EF4-FFF2-40B4-BE49-F238E27FC236}">
                <a16:creationId xmlns:a16="http://schemas.microsoft.com/office/drawing/2014/main" id="{B4105D45-1030-40E6-898E-639D2915440C}"/>
              </a:ext>
            </a:extLst>
          </p:cNvPr>
          <p:cNvSpPr/>
          <p:nvPr/>
        </p:nvSpPr>
        <p:spPr>
          <a:xfrm>
            <a:off x="7130403" y="3361779"/>
            <a:ext cx="1543050" cy="2266505"/>
          </a:xfrm>
          <a:custGeom>
            <a:avLst/>
            <a:gdLst>
              <a:gd name="connsiteX0" fmla="*/ 0 w 1543050"/>
              <a:gd name="connsiteY0" fmla="*/ 257180 h 2266505"/>
              <a:gd name="connsiteX1" fmla="*/ 257180 w 1543050"/>
              <a:gd name="connsiteY1" fmla="*/ 0 h 2266505"/>
              <a:gd name="connsiteX2" fmla="*/ 750951 w 1543050"/>
              <a:gd name="connsiteY2" fmla="*/ 0 h 2266505"/>
              <a:gd name="connsiteX3" fmla="*/ 1285870 w 1543050"/>
              <a:gd name="connsiteY3" fmla="*/ 0 h 2266505"/>
              <a:gd name="connsiteX4" fmla="*/ 1543050 w 1543050"/>
              <a:gd name="connsiteY4" fmla="*/ 257180 h 2266505"/>
              <a:gd name="connsiteX5" fmla="*/ 1543050 w 1543050"/>
              <a:gd name="connsiteY5" fmla="*/ 876271 h 2266505"/>
              <a:gd name="connsiteX6" fmla="*/ 1543050 w 1543050"/>
              <a:gd name="connsiteY6" fmla="*/ 1460320 h 2266505"/>
              <a:gd name="connsiteX7" fmla="*/ 1543050 w 1543050"/>
              <a:gd name="connsiteY7" fmla="*/ 2009325 h 2266505"/>
              <a:gd name="connsiteX8" fmla="*/ 1285870 w 1543050"/>
              <a:gd name="connsiteY8" fmla="*/ 2266505 h 2266505"/>
              <a:gd name="connsiteX9" fmla="*/ 781812 w 1543050"/>
              <a:gd name="connsiteY9" fmla="*/ 2266505 h 2266505"/>
              <a:gd name="connsiteX10" fmla="*/ 257180 w 1543050"/>
              <a:gd name="connsiteY10" fmla="*/ 2266505 h 2266505"/>
              <a:gd name="connsiteX11" fmla="*/ 0 w 1543050"/>
              <a:gd name="connsiteY11" fmla="*/ 2009325 h 2266505"/>
              <a:gd name="connsiteX12" fmla="*/ 0 w 1543050"/>
              <a:gd name="connsiteY12" fmla="*/ 1390234 h 2266505"/>
              <a:gd name="connsiteX13" fmla="*/ 0 w 1543050"/>
              <a:gd name="connsiteY13" fmla="*/ 771143 h 2266505"/>
              <a:gd name="connsiteX14" fmla="*/ 0 w 1543050"/>
              <a:gd name="connsiteY14" fmla="*/ 257180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66505" fill="none" extrusionOk="0">
                <a:moveTo>
                  <a:pt x="0" y="257180"/>
                </a:moveTo>
                <a:cubicBezTo>
                  <a:pt x="6598" y="93517"/>
                  <a:pt x="112724" y="20392"/>
                  <a:pt x="257180" y="0"/>
                </a:cubicBezTo>
                <a:cubicBezTo>
                  <a:pt x="407602" y="22073"/>
                  <a:pt x="541598" y="-14240"/>
                  <a:pt x="750951" y="0"/>
                </a:cubicBezTo>
                <a:cubicBezTo>
                  <a:pt x="960304" y="14240"/>
                  <a:pt x="1154641" y="23488"/>
                  <a:pt x="1285870" y="0"/>
                </a:cubicBezTo>
                <a:cubicBezTo>
                  <a:pt x="1443397" y="917"/>
                  <a:pt x="1517480" y="122895"/>
                  <a:pt x="1543050" y="257180"/>
                </a:cubicBezTo>
                <a:cubicBezTo>
                  <a:pt x="1572799" y="493739"/>
                  <a:pt x="1563479" y="649146"/>
                  <a:pt x="1543050" y="876271"/>
                </a:cubicBezTo>
                <a:cubicBezTo>
                  <a:pt x="1522621" y="1103396"/>
                  <a:pt x="1557987" y="1168766"/>
                  <a:pt x="1543050" y="1460320"/>
                </a:cubicBezTo>
                <a:cubicBezTo>
                  <a:pt x="1528113" y="1751874"/>
                  <a:pt x="1563704" y="1814187"/>
                  <a:pt x="1543050" y="2009325"/>
                </a:cubicBezTo>
                <a:cubicBezTo>
                  <a:pt x="1518417" y="2157906"/>
                  <a:pt x="1419325" y="2263455"/>
                  <a:pt x="1285870" y="2266505"/>
                </a:cubicBezTo>
                <a:cubicBezTo>
                  <a:pt x="1067874" y="2291333"/>
                  <a:pt x="982468" y="2244496"/>
                  <a:pt x="781812" y="2266505"/>
                </a:cubicBezTo>
                <a:cubicBezTo>
                  <a:pt x="581156" y="2288514"/>
                  <a:pt x="449463" y="2287281"/>
                  <a:pt x="257180" y="2266505"/>
                </a:cubicBezTo>
                <a:cubicBezTo>
                  <a:pt x="125874" y="2258900"/>
                  <a:pt x="2605" y="2143092"/>
                  <a:pt x="0" y="2009325"/>
                </a:cubicBezTo>
                <a:cubicBezTo>
                  <a:pt x="-30100" y="1737692"/>
                  <a:pt x="-21201" y="1615354"/>
                  <a:pt x="0" y="1390234"/>
                </a:cubicBezTo>
                <a:cubicBezTo>
                  <a:pt x="21201" y="1165114"/>
                  <a:pt x="-13215" y="967238"/>
                  <a:pt x="0" y="771143"/>
                </a:cubicBezTo>
                <a:cubicBezTo>
                  <a:pt x="13215" y="575048"/>
                  <a:pt x="-15047" y="384895"/>
                  <a:pt x="0" y="257180"/>
                </a:cubicBezTo>
                <a:close/>
              </a:path>
              <a:path w="1543050" h="2266505" stroke="0" extrusionOk="0">
                <a:moveTo>
                  <a:pt x="0" y="257180"/>
                </a:moveTo>
                <a:cubicBezTo>
                  <a:pt x="30645" y="109857"/>
                  <a:pt x="118633" y="-28014"/>
                  <a:pt x="257180" y="0"/>
                </a:cubicBezTo>
                <a:cubicBezTo>
                  <a:pt x="429742" y="8979"/>
                  <a:pt x="564900" y="-17223"/>
                  <a:pt x="750951" y="0"/>
                </a:cubicBezTo>
                <a:cubicBezTo>
                  <a:pt x="937002" y="17223"/>
                  <a:pt x="1078718" y="15415"/>
                  <a:pt x="1285870" y="0"/>
                </a:cubicBezTo>
                <a:cubicBezTo>
                  <a:pt x="1427684" y="3849"/>
                  <a:pt x="1552208" y="118958"/>
                  <a:pt x="1543050" y="257180"/>
                </a:cubicBezTo>
                <a:cubicBezTo>
                  <a:pt x="1565357" y="512980"/>
                  <a:pt x="1557759" y="563584"/>
                  <a:pt x="1543050" y="788664"/>
                </a:cubicBezTo>
                <a:cubicBezTo>
                  <a:pt x="1528341" y="1013744"/>
                  <a:pt x="1556610" y="1202447"/>
                  <a:pt x="1543050" y="1390234"/>
                </a:cubicBezTo>
                <a:cubicBezTo>
                  <a:pt x="1529491" y="1578021"/>
                  <a:pt x="1519997" y="1810278"/>
                  <a:pt x="1543050" y="2009325"/>
                </a:cubicBezTo>
                <a:cubicBezTo>
                  <a:pt x="1561378" y="2143381"/>
                  <a:pt x="1423331" y="2268515"/>
                  <a:pt x="1285870" y="2266505"/>
                </a:cubicBezTo>
                <a:cubicBezTo>
                  <a:pt x="1138717" y="2243305"/>
                  <a:pt x="914309" y="2271793"/>
                  <a:pt x="781812" y="2266505"/>
                </a:cubicBezTo>
                <a:cubicBezTo>
                  <a:pt x="649315" y="2261217"/>
                  <a:pt x="367682" y="2290774"/>
                  <a:pt x="257180" y="2266505"/>
                </a:cubicBezTo>
                <a:cubicBezTo>
                  <a:pt x="97090" y="2261862"/>
                  <a:pt x="2355" y="2117829"/>
                  <a:pt x="0" y="2009325"/>
                </a:cubicBezTo>
                <a:cubicBezTo>
                  <a:pt x="-13429" y="1823899"/>
                  <a:pt x="-15400" y="1623847"/>
                  <a:pt x="0" y="1477841"/>
                </a:cubicBezTo>
                <a:cubicBezTo>
                  <a:pt x="15400" y="1331835"/>
                  <a:pt x="24036" y="1091703"/>
                  <a:pt x="0" y="876271"/>
                </a:cubicBezTo>
                <a:cubicBezTo>
                  <a:pt x="-24036" y="660839"/>
                  <a:pt x="-5161" y="471572"/>
                  <a:pt x="0" y="257180"/>
                </a:cubicBezTo>
                <a:close/>
              </a:path>
            </a:pathLst>
          </a:custGeom>
          <a:ln>
            <a:headEnd type="none" w="med" len="med"/>
            <a:tailEnd type="none" w="med" len="med"/>
            <a:extLst>
              <a:ext uri="{C807C97D-BFC1-408E-A445-0C87EB9F89A2}">
                <ask:lineSketchStyleProps xmlns:ask="http://schemas.microsoft.com/office/drawing/2018/sketchyshapes" sd="517074015">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6" name="Rectangle 5">
            <a:extLst>
              <a:ext uri="{FF2B5EF4-FFF2-40B4-BE49-F238E27FC236}">
                <a16:creationId xmlns:a16="http://schemas.microsoft.com/office/drawing/2014/main" id="{868CB290-CB74-4D5F-84C0-C583453AFE91}"/>
              </a:ext>
            </a:extLst>
          </p:cNvPr>
          <p:cNvSpPr/>
          <p:nvPr/>
        </p:nvSpPr>
        <p:spPr>
          <a:xfrm>
            <a:off x="7615542" y="3519970"/>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23955" y="21406"/>
                  <a:pt x="423881" y="-20730"/>
                  <a:pt x="572772" y="0"/>
                </a:cubicBezTo>
                <a:cubicBezTo>
                  <a:pt x="575446" y="80240"/>
                  <a:pt x="570399" y="206670"/>
                  <a:pt x="572772" y="360680"/>
                </a:cubicBezTo>
                <a:cubicBezTo>
                  <a:pt x="326355" y="343536"/>
                  <a:pt x="141195" y="337459"/>
                  <a:pt x="0" y="360680"/>
                </a:cubicBezTo>
                <a:cubicBezTo>
                  <a:pt x="15803" y="202392"/>
                  <a:pt x="16997" y="146425"/>
                  <a:pt x="0" y="0"/>
                </a:cubicBezTo>
                <a:close/>
              </a:path>
              <a:path w="572772" h="360680" stroke="0" extrusionOk="0">
                <a:moveTo>
                  <a:pt x="0" y="0"/>
                </a:moveTo>
                <a:cubicBezTo>
                  <a:pt x="244508" y="-10786"/>
                  <a:pt x="354738" y="1671"/>
                  <a:pt x="572772" y="0"/>
                </a:cubicBezTo>
                <a:cubicBezTo>
                  <a:pt x="585352" y="114765"/>
                  <a:pt x="568240" y="191064"/>
                  <a:pt x="572772" y="360680"/>
                </a:cubicBezTo>
                <a:cubicBezTo>
                  <a:pt x="437340" y="358823"/>
                  <a:pt x="270920" y="359660"/>
                  <a:pt x="0" y="360680"/>
                </a:cubicBezTo>
                <a:cubicBezTo>
                  <a:pt x="14899" y="282865"/>
                  <a:pt x="16535" y="157032"/>
                  <a:pt x="0" y="0"/>
                </a:cubicBezTo>
                <a:close/>
              </a:path>
            </a:pathLst>
          </a:custGeom>
          <a:ln>
            <a:extLst>
              <a:ext uri="{C807C97D-BFC1-408E-A445-0C87EB9F89A2}">
                <ask:lineSketchStyleProps xmlns:ask="http://schemas.microsoft.com/office/drawing/2018/sketchyshapes" sd="191572515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7" name="Rectangle 6">
            <a:extLst>
              <a:ext uri="{FF2B5EF4-FFF2-40B4-BE49-F238E27FC236}">
                <a16:creationId xmlns:a16="http://schemas.microsoft.com/office/drawing/2014/main" id="{177DD001-5391-4D92-BF93-A97152C01530}"/>
              </a:ext>
            </a:extLst>
          </p:cNvPr>
          <p:cNvSpPr/>
          <p:nvPr/>
        </p:nvSpPr>
        <p:spPr>
          <a:xfrm>
            <a:off x="7984158" y="4538944"/>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96168" y="11751"/>
                  <a:pt x="431750" y="22828"/>
                  <a:pt x="572772" y="0"/>
                </a:cubicBezTo>
                <a:cubicBezTo>
                  <a:pt x="585337" y="118869"/>
                  <a:pt x="569002" y="236013"/>
                  <a:pt x="572772" y="360680"/>
                </a:cubicBezTo>
                <a:cubicBezTo>
                  <a:pt x="357630" y="346273"/>
                  <a:pt x="243300" y="367046"/>
                  <a:pt x="0" y="360680"/>
                </a:cubicBezTo>
                <a:cubicBezTo>
                  <a:pt x="660" y="223599"/>
                  <a:pt x="14084" y="145803"/>
                  <a:pt x="0" y="0"/>
                </a:cubicBezTo>
                <a:close/>
              </a:path>
              <a:path w="572772" h="360680" stroke="0" extrusionOk="0">
                <a:moveTo>
                  <a:pt x="0" y="0"/>
                </a:moveTo>
                <a:cubicBezTo>
                  <a:pt x="179504" y="-657"/>
                  <a:pt x="336401" y="-19456"/>
                  <a:pt x="572772" y="0"/>
                </a:cubicBezTo>
                <a:cubicBezTo>
                  <a:pt x="556182" y="122494"/>
                  <a:pt x="576151" y="275131"/>
                  <a:pt x="572772" y="360680"/>
                </a:cubicBezTo>
                <a:cubicBezTo>
                  <a:pt x="346788" y="375588"/>
                  <a:pt x="177148" y="363881"/>
                  <a:pt x="0" y="360680"/>
                </a:cubicBezTo>
                <a:cubicBezTo>
                  <a:pt x="-6828" y="281063"/>
                  <a:pt x="-3550" y="121957"/>
                  <a:pt x="0" y="0"/>
                </a:cubicBezTo>
                <a:close/>
              </a:path>
            </a:pathLst>
          </a:custGeom>
          <a:ln>
            <a:extLst>
              <a:ext uri="{C807C97D-BFC1-408E-A445-0C87EB9F89A2}">
                <ask:lineSketchStyleProps xmlns:ask="http://schemas.microsoft.com/office/drawing/2018/sketchyshapes" sd="2638346641">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8" name="Rectangle 7">
            <a:extLst>
              <a:ext uri="{FF2B5EF4-FFF2-40B4-BE49-F238E27FC236}">
                <a16:creationId xmlns:a16="http://schemas.microsoft.com/office/drawing/2014/main" id="{0E368BFC-A42D-4BA2-A9EB-06446FE5DF24}"/>
              </a:ext>
            </a:extLst>
          </p:cNvPr>
          <p:cNvSpPr/>
          <p:nvPr/>
        </p:nvSpPr>
        <p:spPr>
          <a:xfrm>
            <a:off x="7323439" y="4547199"/>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79986" y="14069"/>
                  <a:pt x="340551" y="19040"/>
                  <a:pt x="572772" y="0"/>
                </a:cubicBezTo>
                <a:cubicBezTo>
                  <a:pt x="590673" y="142216"/>
                  <a:pt x="579449" y="204441"/>
                  <a:pt x="572772" y="360680"/>
                </a:cubicBezTo>
                <a:cubicBezTo>
                  <a:pt x="416064" y="378336"/>
                  <a:pt x="120358" y="353506"/>
                  <a:pt x="0" y="360680"/>
                </a:cubicBezTo>
                <a:cubicBezTo>
                  <a:pt x="-16631" y="213514"/>
                  <a:pt x="-1992" y="111286"/>
                  <a:pt x="0" y="0"/>
                </a:cubicBezTo>
                <a:close/>
              </a:path>
              <a:path w="572772" h="360680" stroke="0" extrusionOk="0">
                <a:moveTo>
                  <a:pt x="0" y="0"/>
                </a:moveTo>
                <a:cubicBezTo>
                  <a:pt x="223335" y="15644"/>
                  <a:pt x="356426" y="27141"/>
                  <a:pt x="572772" y="0"/>
                </a:cubicBezTo>
                <a:cubicBezTo>
                  <a:pt x="585065" y="115253"/>
                  <a:pt x="563722" y="188457"/>
                  <a:pt x="572772" y="360680"/>
                </a:cubicBezTo>
                <a:cubicBezTo>
                  <a:pt x="412685" y="338593"/>
                  <a:pt x="210208" y="357649"/>
                  <a:pt x="0" y="360680"/>
                </a:cubicBezTo>
                <a:cubicBezTo>
                  <a:pt x="9757" y="216959"/>
                  <a:pt x="-4536" y="135286"/>
                  <a:pt x="0" y="0"/>
                </a:cubicBezTo>
                <a:close/>
              </a:path>
            </a:pathLst>
          </a:custGeom>
          <a:ln>
            <a:extLst>
              <a:ext uri="{C807C97D-BFC1-408E-A445-0C87EB9F89A2}">
                <ask:lineSketchStyleProps xmlns:ask="http://schemas.microsoft.com/office/drawing/2018/sketchyshapes" sd="89765418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9" name="Rectangle 8">
            <a:extLst>
              <a:ext uri="{FF2B5EF4-FFF2-40B4-BE49-F238E27FC236}">
                <a16:creationId xmlns:a16="http://schemas.microsoft.com/office/drawing/2014/main" id="{7C6E8AE1-78F4-4C0F-B74D-18181259797E}"/>
              </a:ext>
            </a:extLst>
          </p:cNvPr>
          <p:cNvSpPr/>
          <p:nvPr/>
        </p:nvSpPr>
        <p:spPr>
          <a:xfrm>
            <a:off x="7976855" y="4053864"/>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16526" y="3160"/>
                  <a:pt x="348983" y="-27012"/>
                  <a:pt x="572772" y="0"/>
                </a:cubicBezTo>
                <a:cubicBezTo>
                  <a:pt x="560740" y="81458"/>
                  <a:pt x="578507" y="203584"/>
                  <a:pt x="572772" y="360680"/>
                </a:cubicBezTo>
                <a:cubicBezTo>
                  <a:pt x="396693" y="337099"/>
                  <a:pt x="271511" y="376035"/>
                  <a:pt x="0" y="360680"/>
                </a:cubicBezTo>
                <a:cubicBezTo>
                  <a:pt x="-834" y="252718"/>
                  <a:pt x="12621" y="141094"/>
                  <a:pt x="0" y="0"/>
                </a:cubicBezTo>
                <a:close/>
              </a:path>
              <a:path w="572772" h="360680" stroke="0" extrusionOk="0">
                <a:moveTo>
                  <a:pt x="0" y="0"/>
                </a:moveTo>
                <a:cubicBezTo>
                  <a:pt x="173424" y="-27945"/>
                  <a:pt x="360521" y="-321"/>
                  <a:pt x="572772" y="0"/>
                </a:cubicBezTo>
                <a:cubicBezTo>
                  <a:pt x="556983" y="78402"/>
                  <a:pt x="557299" y="218312"/>
                  <a:pt x="572772" y="360680"/>
                </a:cubicBezTo>
                <a:cubicBezTo>
                  <a:pt x="315773" y="368015"/>
                  <a:pt x="246078" y="347588"/>
                  <a:pt x="0" y="360680"/>
                </a:cubicBezTo>
                <a:cubicBezTo>
                  <a:pt x="8796" y="205523"/>
                  <a:pt x="-12933" y="103018"/>
                  <a:pt x="0" y="0"/>
                </a:cubicBezTo>
                <a:close/>
              </a:path>
            </a:pathLst>
          </a:custGeom>
          <a:ln>
            <a:extLst>
              <a:ext uri="{C807C97D-BFC1-408E-A445-0C87EB9F89A2}">
                <ask:lineSketchStyleProps xmlns:ask="http://schemas.microsoft.com/office/drawing/2018/sketchyshapes" sd="16077745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0" name="Rectangle 9">
            <a:extLst>
              <a:ext uri="{FF2B5EF4-FFF2-40B4-BE49-F238E27FC236}">
                <a16:creationId xmlns:a16="http://schemas.microsoft.com/office/drawing/2014/main" id="{A1F6F99C-3AB6-43CA-9E14-907DE676237B}"/>
              </a:ext>
            </a:extLst>
          </p:cNvPr>
          <p:cNvSpPr/>
          <p:nvPr/>
        </p:nvSpPr>
        <p:spPr>
          <a:xfrm>
            <a:off x="7318995" y="4062119"/>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07120" y="25570"/>
                  <a:pt x="438396" y="5414"/>
                  <a:pt x="572772" y="0"/>
                </a:cubicBezTo>
                <a:cubicBezTo>
                  <a:pt x="582572" y="110766"/>
                  <a:pt x="568786" y="248505"/>
                  <a:pt x="572772" y="360680"/>
                </a:cubicBezTo>
                <a:cubicBezTo>
                  <a:pt x="380048" y="335254"/>
                  <a:pt x="207096" y="353614"/>
                  <a:pt x="0" y="360680"/>
                </a:cubicBezTo>
                <a:cubicBezTo>
                  <a:pt x="-9529" y="268911"/>
                  <a:pt x="809" y="98041"/>
                  <a:pt x="0" y="0"/>
                </a:cubicBezTo>
                <a:close/>
              </a:path>
              <a:path w="572772" h="360680" stroke="0" extrusionOk="0">
                <a:moveTo>
                  <a:pt x="0" y="0"/>
                </a:moveTo>
                <a:cubicBezTo>
                  <a:pt x="185293" y="23627"/>
                  <a:pt x="405760" y="3404"/>
                  <a:pt x="572772" y="0"/>
                </a:cubicBezTo>
                <a:cubicBezTo>
                  <a:pt x="565027" y="128492"/>
                  <a:pt x="571791" y="201843"/>
                  <a:pt x="572772" y="360680"/>
                </a:cubicBezTo>
                <a:cubicBezTo>
                  <a:pt x="416956" y="333518"/>
                  <a:pt x="203240" y="378004"/>
                  <a:pt x="0" y="360680"/>
                </a:cubicBezTo>
                <a:cubicBezTo>
                  <a:pt x="8663" y="193283"/>
                  <a:pt x="-14300" y="87039"/>
                  <a:pt x="0" y="0"/>
                </a:cubicBezTo>
                <a:close/>
              </a:path>
            </a:pathLst>
          </a:custGeom>
          <a:ln>
            <a:extLst>
              <a:ext uri="{C807C97D-BFC1-408E-A445-0C87EB9F89A2}">
                <ask:lineSketchStyleProps xmlns:ask="http://schemas.microsoft.com/office/drawing/2018/sketchyshapes" sd="714788136">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1" name="TextBox 10">
            <a:extLst>
              <a:ext uri="{FF2B5EF4-FFF2-40B4-BE49-F238E27FC236}">
                <a16:creationId xmlns:a16="http://schemas.microsoft.com/office/drawing/2014/main" id="{EBDE08AB-95CF-4E5D-A3FE-965848CEF64B}"/>
              </a:ext>
            </a:extLst>
          </p:cNvPr>
          <p:cNvSpPr txBox="1"/>
          <p:nvPr/>
        </p:nvSpPr>
        <p:spPr>
          <a:xfrm>
            <a:off x="7344715" y="5181167"/>
            <a:ext cx="1114425" cy="338554"/>
          </a:xfrm>
          <a:custGeom>
            <a:avLst/>
            <a:gdLst>
              <a:gd name="connsiteX0" fmla="*/ 0 w 1114425"/>
              <a:gd name="connsiteY0" fmla="*/ 0 h 338554"/>
              <a:gd name="connsiteX1" fmla="*/ 534924 w 1114425"/>
              <a:gd name="connsiteY1" fmla="*/ 0 h 338554"/>
              <a:gd name="connsiteX2" fmla="*/ 1114425 w 1114425"/>
              <a:gd name="connsiteY2" fmla="*/ 0 h 338554"/>
              <a:gd name="connsiteX3" fmla="*/ 1114425 w 1114425"/>
              <a:gd name="connsiteY3" fmla="*/ 338554 h 338554"/>
              <a:gd name="connsiteX4" fmla="*/ 546068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158973" y="3239"/>
                  <a:pt x="414452" y="-17241"/>
                  <a:pt x="534924" y="0"/>
                </a:cubicBezTo>
                <a:cubicBezTo>
                  <a:pt x="655396" y="17241"/>
                  <a:pt x="830384" y="-12208"/>
                  <a:pt x="1114425" y="0"/>
                </a:cubicBezTo>
                <a:cubicBezTo>
                  <a:pt x="1105710" y="118073"/>
                  <a:pt x="1113425" y="239045"/>
                  <a:pt x="1114425" y="338554"/>
                </a:cubicBezTo>
                <a:cubicBezTo>
                  <a:pt x="1000086" y="343027"/>
                  <a:pt x="796055" y="363685"/>
                  <a:pt x="546068" y="338554"/>
                </a:cubicBezTo>
                <a:cubicBezTo>
                  <a:pt x="296081" y="313423"/>
                  <a:pt x="199964" y="343069"/>
                  <a:pt x="0" y="338554"/>
                </a:cubicBezTo>
                <a:cubicBezTo>
                  <a:pt x="-8135" y="218614"/>
                  <a:pt x="-14372" y="69282"/>
                  <a:pt x="0" y="0"/>
                </a:cubicBezTo>
                <a:close/>
              </a:path>
              <a:path w="1114425" h="338554" stroke="0" extrusionOk="0">
                <a:moveTo>
                  <a:pt x="0" y="0"/>
                </a:moveTo>
                <a:cubicBezTo>
                  <a:pt x="198294" y="4340"/>
                  <a:pt x="423878" y="773"/>
                  <a:pt x="579501" y="0"/>
                </a:cubicBezTo>
                <a:cubicBezTo>
                  <a:pt x="735124" y="-773"/>
                  <a:pt x="911012" y="3576"/>
                  <a:pt x="1114425" y="0"/>
                </a:cubicBezTo>
                <a:cubicBezTo>
                  <a:pt x="1116999" y="109341"/>
                  <a:pt x="1102437" y="240628"/>
                  <a:pt x="1114425" y="338554"/>
                </a:cubicBezTo>
                <a:cubicBezTo>
                  <a:pt x="999968" y="325494"/>
                  <a:pt x="797790" y="351769"/>
                  <a:pt x="590645" y="338554"/>
                </a:cubicBezTo>
                <a:cubicBezTo>
                  <a:pt x="383500" y="325339"/>
                  <a:pt x="145071" y="363087"/>
                  <a:pt x="0" y="338554"/>
                </a:cubicBezTo>
                <a:cubicBezTo>
                  <a:pt x="5794" y="252798"/>
                  <a:pt x="10528" y="89504"/>
                  <a:pt x="0" y="0"/>
                </a:cubicBezTo>
                <a:close/>
              </a:path>
            </a:pathLst>
          </a:custGeom>
          <a:ln>
            <a:extLst>
              <a:ext uri="{C807C97D-BFC1-408E-A445-0C87EB9F89A2}">
                <ask:lineSketchStyleProps xmlns:ask="http://schemas.microsoft.com/office/drawing/2018/sketchyshapes" sd="315420505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12" name="Rectangle: Rounded Corners 11">
            <a:extLst>
              <a:ext uri="{FF2B5EF4-FFF2-40B4-BE49-F238E27FC236}">
                <a16:creationId xmlns:a16="http://schemas.microsoft.com/office/drawing/2014/main" id="{7ED52F1E-BC23-470B-9589-418FD1175563}"/>
              </a:ext>
            </a:extLst>
          </p:cNvPr>
          <p:cNvSpPr/>
          <p:nvPr/>
        </p:nvSpPr>
        <p:spPr>
          <a:xfrm>
            <a:off x="5285496" y="3361779"/>
            <a:ext cx="1543050" cy="2266505"/>
          </a:xfrm>
          <a:custGeom>
            <a:avLst/>
            <a:gdLst>
              <a:gd name="connsiteX0" fmla="*/ 0 w 1543050"/>
              <a:gd name="connsiteY0" fmla="*/ 257180 h 2266505"/>
              <a:gd name="connsiteX1" fmla="*/ 257180 w 1543050"/>
              <a:gd name="connsiteY1" fmla="*/ 0 h 2266505"/>
              <a:gd name="connsiteX2" fmla="*/ 761238 w 1543050"/>
              <a:gd name="connsiteY2" fmla="*/ 0 h 2266505"/>
              <a:gd name="connsiteX3" fmla="*/ 1285870 w 1543050"/>
              <a:gd name="connsiteY3" fmla="*/ 0 h 2266505"/>
              <a:gd name="connsiteX4" fmla="*/ 1543050 w 1543050"/>
              <a:gd name="connsiteY4" fmla="*/ 257180 h 2266505"/>
              <a:gd name="connsiteX5" fmla="*/ 1543050 w 1543050"/>
              <a:gd name="connsiteY5" fmla="*/ 823707 h 2266505"/>
              <a:gd name="connsiteX6" fmla="*/ 1543050 w 1543050"/>
              <a:gd name="connsiteY6" fmla="*/ 1355191 h 2266505"/>
              <a:gd name="connsiteX7" fmla="*/ 1543050 w 1543050"/>
              <a:gd name="connsiteY7" fmla="*/ 2009325 h 2266505"/>
              <a:gd name="connsiteX8" fmla="*/ 1285870 w 1543050"/>
              <a:gd name="connsiteY8" fmla="*/ 2266505 h 2266505"/>
              <a:gd name="connsiteX9" fmla="*/ 802386 w 1543050"/>
              <a:gd name="connsiteY9" fmla="*/ 2266505 h 2266505"/>
              <a:gd name="connsiteX10" fmla="*/ 257180 w 1543050"/>
              <a:gd name="connsiteY10" fmla="*/ 2266505 h 2266505"/>
              <a:gd name="connsiteX11" fmla="*/ 0 w 1543050"/>
              <a:gd name="connsiteY11" fmla="*/ 2009325 h 2266505"/>
              <a:gd name="connsiteX12" fmla="*/ 0 w 1543050"/>
              <a:gd name="connsiteY12" fmla="*/ 1407755 h 2266505"/>
              <a:gd name="connsiteX13" fmla="*/ 0 w 1543050"/>
              <a:gd name="connsiteY13" fmla="*/ 806185 h 2266505"/>
              <a:gd name="connsiteX14" fmla="*/ 0 w 1543050"/>
              <a:gd name="connsiteY14" fmla="*/ 257180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66505" fill="none" extrusionOk="0">
                <a:moveTo>
                  <a:pt x="0" y="257180"/>
                </a:moveTo>
                <a:cubicBezTo>
                  <a:pt x="-3834" y="132539"/>
                  <a:pt x="111746" y="-18587"/>
                  <a:pt x="257180" y="0"/>
                </a:cubicBezTo>
                <a:cubicBezTo>
                  <a:pt x="444722" y="21576"/>
                  <a:pt x="595541" y="16978"/>
                  <a:pt x="761238" y="0"/>
                </a:cubicBezTo>
                <a:cubicBezTo>
                  <a:pt x="926935" y="-16978"/>
                  <a:pt x="1125326" y="2949"/>
                  <a:pt x="1285870" y="0"/>
                </a:cubicBezTo>
                <a:cubicBezTo>
                  <a:pt x="1399529" y="-7338"/>
                  <a:pt x="1535408" y="102229"/>
                  <a:pt x="1543050" y="257180"/>
                </a:cubicBezTo>
                <a:cubicBezTo>
                  <a:pt x="1553711" y="412758"/>
                  <a:pt x="1558438" y="603805"/>
                  <a:pt x="1543050" y="823707"/>
                </a:cubicBezTo>
                <a:cubicBezTo>
                  <a:pt x="1527662" y="1043609"/>
                  <a:pt x="1553613" y="1131600"/>
                  <a:pt x="1543050" y="1355191"/>
                </a:cubicBezTo>
                <a:cubicBezTo>
                  <a:pt x="1532487" y="1578782"/>
                  <a:pt x="1514671" y="1713055"/>
                  <a:pt x="1543050" y="2009325"/>
                </a:cubicBezTo>
                <a:cubicBezTo>
                  <a:pt x="1564857" y="2151188"/>
                  <a:pt x="1433996" y="2272706"/>
                  <a:pt x="1285870" y="2266505"/>
                </a:cubicBezTo>
                <a:cubicBezTo>
                  <a:pt x="1065181" y="2275457"/>
                  <a:pt x="1035479" y="2247819"/>
                  <a:pt x="802386" y="2266505"/>
                </a:cubicBezTo>
                <a:cubicBezTo>
                  <a:pt x="569293" y="2285191"/>
                  <a:pt x="527386" y="2278947"/>
                  <a:pt x="257180" y="2266505"/>
                </a:cubicBezTo>
                <a:cubicBezTo>
                  <a:pt x="133778" y="2272704"/>
                  <a:pt x="-8002" y="2159171"/>
                  <a:pt x="0" y="2009325"/>
                </a:cubicBezTo>
                <a:cubicBezTo>
                  <a:pt x="-16499" y="1779530"/>
                  <a:pt x="-15920" y="1658318"/>
                  <a:pt x="0" y="1407755"/>
                </a:cubicBezTo>
                <a:cubicBezTo>
                  <a:pt x="15920" y="1157192"/>
                  <a:pt x="-1217" y="1029023"/>
                  <a:pt x="0" y="806185"/>
                </a:cubicBezTo>
                <a:cubicBezTo>
                  <a:pt x="1217" y="583347"/>
                  <a:pt x="7294" y="500865"/>
                  <a:pt x="0" y="257180"/>
                </a:cubicBezTo>
                <a:close/>
              </a:path>
              <a:path w="1543050" h="2266505" stroke="0" extrusionOk="0">
                <a:moveTo>
                  <a:pt x="0" y="257180"/>
                </a:moveTo>
                <a:cubicBezTo>
                  <a:pt x="-9501" y="85568"/>
                  <a:pt x="110211" y="-9991"/>
                  <a:pt x="257180" y="0"/>
                </a:cubicBezTo>
                <a:cubicBezTo>
                  <a:pt x="380635" y="23792"/>
                  <a:pt x="523490" y="1538"/>
                  <a:pt x="761238" y="0"/>
                </a:cubicBezTo>
                <a:cubicBezTo>
                  <a:pt x="998986" y="-1538"/>
                  <a:pt x="1033610" y="-17455"/>
                  <a:pt x="1285870" y="0"/>
                </a:cubicBezTo>
                <a:cubicBezTo>
                  <a:pt x="1436010" y="534"/>
                  <a:pt x="1542214" y="124139"/>
                  <a:pt x="1543050" y="257180"/>
                </a:cubicBezTo>
                <a:cubicBezTo>
                  <a:pt x="1517183" y="447996"/>
                  <a:pt x="1544064" y="656053"/>
                  <a:pt x="1543050" y="841228"/>
                </a:cubicBezTo>
                <a:cubicBezTo>
                  <a:pt x="1542036" y="1026403"/>
                  <a:pt x="1544637" y="1141723"/>
                  <a:pt x="1543050" y="1407755"/>
                </a:cubicBezTo>
                <a:cubicBezTo>
                  <a:pt x="1541463" y="1673787"/>
                  <a:pt x="1542394" y="1747611"/>
                  <a:pt x="1543050" y="2009325"/>
                </a:cubicBezTo>
                <a:cubicBezTo>
                  <a:pt x="1547530" y="2165441"/>
                  <a:pt x="1424894" y="2267928"/>
                  <a:pt x="1285870" y="2266505"/>
                </a:cubicBezTo>
                <a:cubicBezTo>
                  <a:pt x="1089421" y="2264829"/>
                  <a:pt x="901957" y="2276484"/>
                  <a:pt x="761238" y="2266505"/>
                </a:cubicBezTo>
                <a:cubicBezTo>
                  <a:pt x="620519" y="2256526"/>
                  <a:pt x="426194" y="2246232"/>
                  <a:pt x="257180" y="2266505"/>
                </a:cubicBezTo>
                <a:cubicBezTo>
                  <a:pt x="87572" y="2253384"/>
                  <a:pt x="13683" y="2124662"/>
                  <a:pt x="0" y="2009325"/>
                </a:cubicBezTo>
                <a:cubicBezTo>
                  <a:pt x="-21915" y="1879888"/>
                  <a:pt x="29591" y="1633594"/>
                  <a:pt x="0" y="1407755"/>
                </a:cubicBezTo>
                <a:cubicBezTo>
                  <a:pt x="-29591" y="1181916"/>
                  <a:pt x="3292" y="1085564"/>
                  <a:pt x="0" y="823707"/>
                </a:cubicBezTo>
                <a:cubicBezTo>
                  <a:pt x="-3292" y="561850"/>
                  <a:pt x="-21941" y="374782"/>
                  <a:pt x="0" y="257180"/>
                </a:cubicBezTo>
                <a:close/>
              </a:path>
            </a:pathLst>
          </a:custGeom>
          <a:ln>
            <a:headEnd type="none" w="med" len="med"/>
            <a:tailEnd type="none" w="med" len="med"/>
            <a:extLst>
              <a:ext uri="{C807C97D-BFC1-408E-A445-0C87EB9F89A2}">
                <ask:lineSketchStyleProps xmlns:ask="http://schemas.microsoft.com/office/drawing/2018/sketchyshapes" sd="2788651717">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3" name="Rectangle 12">
            <a:extLst>
              <a:ext uri="{FF2B5EF4-FFF2-40B4-BE49-F238E27FC236}">
                <a16:creationId xmlns:a16="http://schemas.microsoft.com/office/drawing/2014/main" id="{FC84D79C-A672-4E93-94B0-62632E11B640}"/>
              </a:ext>
            </a:extLst>
          </p:cNvPr>
          <p:cNvSpPr/>
          <p:nvPr/>
        </p:nvSpPr>
        <p:spPr>
          <a:xfrm>
            <a:off x="5770635" y="3519970"/>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26009" y="14394"/>
                  <a:pt x="423896" y="16350"/>
                  <a:pt x="572772" y="0"/>
                </a:cubicBezTo>
                <a:cubicBezTo>
                  <a:pt x="577218" y="142764"/>
                  <a:pt x="561358" y="247576"/>
                  <a:pt x="572772" y="360680"/>
                </a:cubicBezTo>
                <a:cubicBezTo>
                  <a:pt x="449086" y="354032"/>
                  <a:pt x="247457" y="388898"/>
                  <a:pt x="0" y="360680"/>
                </a:cubicBezTo>
                <a:cubicBezTo>
                  <a:pt x="2843" y="219669"/>
                  <a:pt x="-7311" y="101007"/>
                  <a:pt x="0" y="0"/>
                </a:cubicBezTo>
                <a:close/>
              </a:path>
              <a:path w="572772" h="360680" stroke="0" extrusionOk="0">
                <a:moveTo>
                  <a:pt x="0" y="0"/>
                </a:moveTo>
                <a:cubicBezTo>
                  <a:pt x="177278" y="-21538"/>
                  <a:pt x="301318" y="-23765"/>
                  <a:pt x="572772" y="0"/>
                </a:cubicBezTo>
                <a:cubicBezTo>
                  <a:pt x="572758" y="131437"/>
                  <a:pt x="562283" y="202783"/>
                  <a:pt x="572772" y="360680"/>
                </a:cubicBezTo>
                <a:cubicBezTo>
                  <a:pt x="410615" y="381635"/>
                  <a:pt x="176322" y="366267"/>
                  <a:pt x="0" y="360680"/>
                </a:cubicBezTo>
                <a:cubicBezTo>
                  <a:pt x="11653" y="284913"/>
                  <a:pt x="-14761" y="179809"/>
                  <a:pt x="0" y="0"/>
                </a:cubicBezTo>
                <a:close/>
              </a:path>
            </a:pathLst>
          </a:custGeom>
          <a:ln>
            <a:extLst>
              <a:ext uri="{C807C97D-BFC1-408E-A445-0C87EB9F89A2}">
                <ask:lineSketchStyleProps xmlns:ask="http://schemas.microsoft.com/office/drawing/2018/sketchyshapes" sd="367810103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14" name="Rectangle 13">
            <a:extLst>
              <a:ext uri="{FF2B5EF4-FFF2-40B4-BE49-F238E27FC236}">
                <a16:creationId xmlns:a16="http://schemas.microsoft.com/office/drawing/2014/main" id="{8D66129E-2B6F-48C6-B311-2B8819D26699}"/>
              </a:ext>
            </a:extLst>
          </p:cNvPr>
          <p:cNvSpPr/>
          <p:nvPr/>
        </p:nvSpPr>
        <p:spPr>
          <a:xfrm>
            <a:off x="6139251" y="4538944"/>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72754" y="24102"/>
                  <a:pt x="397722" y="-14844"/>
                  <a:pt x="572772" y="0"/>
                </a:cubicBezTo>
                <a:cubicBezTo>
                  <a:pt x="580795" y="156560"/>
                  <a:pt x="565066" y="262486"/>
                  <a:pt x="572772" y="360680"/>
                </a:cubicBezTo>
                <a:cubicBezTo>
                  <a:pt x="423361" y="387782"/>
                  <a:pt x="253398" y="348068"/>
                  <a:pt x="0" y="360680"/>
                </a:cubicBezTo>
                <a:cubicBezTo>
                  <a:pt x="-17583" y="284243"/>
                  <a:pt x="-275" y="175357"/>
                  <a:pt x="0" y="0"/>
                </a:cubicBezTo>
                <a:close/>
              </a:path>
              <a:path w="572772" h="360680" stroke="0" extrusionOk="0">
                <a:moveTo>
                  <a:pt x="0" y="0"/>
                </a:moveTo>
                <a:cubicBezTo>
                  <a:pt x="181368" y="9862"/>
                  <a:pt x="331522" y="-7274"/>
                  <a:pt x="572772" y="0"/>
                </a:cubicBezTo>
                <a:cubicBezTo>
                  <a:pt x="574670" y="152556"/>
                  <a:pt x="589867" y="257259"/>
                  <a:pt x="572772" y="360680"/>
                </a:cubicBezTo>
                <a:cubicBezTo>
                  <a:pt x="403986" y="376200"/>
                  <a:pt x="183977" y="380840"/>
                  <a:pt x="0" y="360680"/>
                </a:cubicBezTo>
                <a:cubicBezTo>
                  <a:pt x="8816" y="228123"/>
                  <a:pt x="13109" y="80979"/>
                  <a:pt x="0" y="0"/>
                </a:cubicBezTo>
                <a:close/>
              </a:path>
            </a:pathLst>
          </a:custGeom>
          <a:ln>
            <a:extLst>
              <a:ext uri="{C807C97D-BFC1-408E-A445-0C87EB9F89A2}">
                <ask:lineSketchStyleProps xmlns:ask="http://schemas.microsoft.com/office/drawing/2018/sketchyshapes" sd="156526289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5" name="Rectangle 14">
            <a:extLst>
              <a:ext uri="{FF2B5EF4-FFF2-40B4-BE49-F238E27FC236}">
                <a16:creationId xmlns:a16="http://schemas.microsoft.com/office/drawing/2014/main" id="{D2DF6F1A-2E10-419A-A302-C11348282EA2}"/>
              </a:ext>
            </a:extLst>
          </p:cNvPr>
          <p:cNvSpPr/>
          <p:nvPr/>
        </p:nvSpPr>
        <p:spPr>
          <a:xfrm>
            <a:off x="5478532" y="4547199"/>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27293" y="-3119"/>
                  <a:pt x="439729" y="21390"/>
                  <a:pt x="572772" y="0"/>
                </a:cubicBezTo>
                <a:cubicBezTo>
                  <a:pt x="564813" y="166597"/>
                  <a:pt x="586805" y="197877"/>
                  <a:pt x="572772" y="360680"/>
                </a:cubicBezTo>
                <a:cubicBezTo>
                  <a:pt x="301186" y="360179"/>
                  <a:pt x="238222" y="382306"/>
                  <a:pt x="0" y="360680"/>
                </a:cubicBezTo>
                <a:cubicBezTo>
                  <a:pt x="-7904" y="195502"/>
                  <a:pt x="8302" y="110723"/>
                  <a:pt x="0" y="0"/>
                </a:cubicBezTo>
                <a:close/>
              </a:path>
              <a:path w="572772" h="360680" stroke="0" extrusionOk="0">
                <a:moveTo>
                  <a:pt x="0" y="0"/>
                </a:moveTo>
                <a:cubicBezTo>
                  <a:pt x="255610" y="13499"/>
                  <a:pt x="295236" y="7529"/>
                  <a:pt x="572772" y="0"/>
                </a:cubicBezTo>
                <a:cubicBezTo>
                  <a:pt x="563639" y="153568"/>
                  <a:pt x="590472" y="238358"/>
                  <a:pt x="572772" y="360680"/>
                </a:cubicBezTo>
                <a:cubicBezTo>
                  <a:pt x="421516" y="388236"/>
                  <a:pt x="188146" y="386264"/>
                  <a:pt x="0" y="360680"/>
                </a:cubicBezTo>
                <a:cubicBezTo>
                  <a:pt x="-2897" y="262057"/>
                  <a:pt x="4440" y="128489"/>
                  <a:pt x="0" y="0"/>
                </a:cubicBezTo>
                <a:close/>
              </a:path>
            </a:pathLst>
          </a:custGeom>
          <a:ln>
            <a:extLst>
              <a:ext uri="{C807C97D-BFC1-408E-A445-0C87EB9F89A2}">
                <ask:lineSketchStyleProps xmlns:ask="http://schemas.microsoft.com/office/drawing/2018/sketchyshapes" sd="230108114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6" name="Rectangle 15">
            <a:extLst>
              <a:ext uri="{FF2B5EF4-FFF2-40B4-BE49-F238E27FC236}">
                <a16:creationId xmlns:a16="http://schemas.microsoft.com/office/drawing/2014/main" id="{A038E637-F68C-4AA8-AAF7-5B59D550A717}"/>
              </a:ext>
            </a:extLst>
          </p:cNvPr>
          <p:cNvSpPr/>
          <p:nvPr/>
        </p:nvSpPr>
        <p:spPr>
          <a:xfrm>
            <a:off x="6131948" y="4053864"/>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58944" y="-26738"/>
                  <a:pt x="423909" y="2031"/>
                  <a:pt x="572772" y="0"/>
                </a:cubicBezTo>
                <a:cubicBezTo>
                  <a:pt x="573672" y="83531"/>
                  <a:pt x="574892" y="274995"/>
                  <a:pt x="572772" y="360680"/>
                </a:cubicBezTo>
                <a:cubicBezTo>
                  <a:pt x="365532" y="348811"/>
                  <a:pt x="279242" y="346056"/>
                  <a:pt x="0" y="360680"/>
                </a:cubicBezTo>
                <a:cubicBezTo>
                  <a:pt x="3422" y="264537"/>
                  <a:pt x="-1911" y="118560"/>
                  <a:pt x="0" y="0"/>
                </a:cubicBezTo>
                <a:close/>
              </a:path>
              <a:path w="572772" h="360680" stroke="0" extrusionOk="0">
                <a:moveTo>
                  <a:pt x="0" y="0"/>
                </a:moveTo>
                <a:cubicBezTo>
                  <a:pt x="136233" y="-8334"/>
                  <a:pt x="406661" y="-17355"/>
                  <a:pt x="572772" y="0"/>
                </a:cubicBezTo>
                <a:cubicBezTo>
                  <a:pt x="568706" y="107705"/>
                  <a:pt x="559675" y="251834"/>
                  <a:pt x="572772" y="360680"/>
                </a:cubicBezTo>
                <a:cubicBezTo>
                  <a:pt x="376275" y="360926"/>
                  <a:pt x="135480" y="363899"/>
                  <a:pt x="0" y="360680"/>
                </a:cubicBezTo>
                <a:cubicBezTo>
                  <a:pt x="11618" y="189239"/>
                  <a:pt x="-468" y="164480"/>
                  <a:pt x="0" y="0"/>
                </a:cubicBezTo>
                <a:close/>
              </a:path>
            </a:pathLst>
          </a:custGeom>
          <a:ln>
            <a:extLst>
              <a:ext uri="{C807C97D-BFC1-408E-A445-0C87EB9F89A2}">
                <ask:lineSketchStyleProps xmlns:ask="http://schemas.microsoft.com/office/drawing/2018/sketchyshapes" sd="1852996786">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7" name="Rectangle 16">
            <a:extLst>
              <a:ext uri="{FF2B5EF4-FFF2-40B4-BE49-F238E27FC236}">
                <a16:creationId xmlns:a16="http://schemas.microsoft.com/office/drawing/2014/main" id="{F8FDCAF1-EB48-4331-8314-397A7EF2477B}"/>
              </a:ext>
            </a:extLst>
          </p:cNvPr>
          <p:cNvSpPr/>
          <p:nvPr/>
        </p:nvSpPr>
        <p:spPr>
          <a:xfrm>
            <a:off x="5474088" y="4062119"/>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26461" y="-6149"/>
                  <a:pt x="382001" y="8092"/>
                  <a:pt x="572772" y="0"/>
                </a:cubicBezTo>
                <a:cubicBezTo>
                  <a:pt x="575514" y="117728"/>
                  <a:pt x="580633" y="252120"/>
                  <a:pt x="572772" y="360680"/>
                </a:cubicBezTo>
                <a:cubicBezTo>
                  <a:pt x="414443" y="340526"/>
                  <a:pt x="235546" y="370731"/>
                  <a:pt x="0" y="360680"/>
                </a:cubicBezTo>
                <a:cubicBezTo>
                  <a:pt x="-9968" y="220522"/>
                  <a:pt x="4334" y="156860"/>
                  <a:pt x="0" y="0"/>
                </a:cubicBezTo>
                <a:close/>
              </a:path>
              <a:path w="572772" h="360680" stroke="0" extrusionOk="0">
                <a:moveTo>
                  <a:pt x="0" y="0"/>
                </a:moveTo>
                <a:cubicBezTo>
                  <a:pt x="280157" y="19349"/>
                  <a:pt x="345008" y="13728"/>
                  <a:pt x="572772" y="0"/>
                </a:cubicBezTo>
                <a:cubicBezTo>
                  <a:pt x="559167" y="126933"/>
                  <a:pt x="587377" y="269524"/>
                  <a:pt x="572772" y="360680"/>
                </a:cubicBezTo>
                <a:cubicBezTo>
                  <a:pt x="348385" y="355111"/>
                  <a:pt x="213819" y="363909"/>
                  <a:pt x="0" y="360680"/>
                </a:cubicBezTo>
                <a:cubicBezTo>
                  <a:pt x="8744" y="219346"/>
                  <a:pt x="3243" y="106854"/>
                  <a:pt x="0" y="0"/>
                </a:cubicBezTo>
                <a:close/>
              </a:path>
            </a:pathLst>
          </a:custGeom>
          <a:ln>
            <a:extLst>
              <a:ext uri="{C807C97D-BFC1-408E-A445-0C87EB9F89A2}">
                <ask:lineSketchStyleProps xmlns:ask="http://schemas.microsoft.com/office/drawing/2018/sketchyshapes" sd="581825973">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8" name="TextBox 17">
            <a:extLst>
              <a:ext uri="{FF2B5EF4-FFF2-40B4-BE49-F238E27FC236}">
                <a16:creationId xmlns:a16="http://schemas.microsoft.com/office/drawing/2014/main" id="{C81C34A5-5250-4BA3-881B-C2F2936E1F28}"/>
              </a:ext>
            </a:extLst>
          </p:cNvPr>
          <p:cNvSpPr txBox="1"/>
          <p:nvPr/>
        </p:nvSpPr>
        <p:spPr>
          <a:xfrm>
            <a:off x="5499808" y="5181167"/>
            <a:ext cx="1114425" cy="338554"/>
          </a:xfrm>
          <a:custGeom>
            <a:avLst/>
            <a:gdLst>
              <a:gd name="connsiteX0" fmla="*/ 0 w 1114425"/>
              <a:gd name="connsiteY0" fmla="*/ 0 h 338554"/>
              <a:gd name="connsiteX1" fmla="*/ 523780 w 1114425"/>
              <a:gd name="connsiteY1" fmla="*/ 0 h 338554"/>
              <a:gd name="connsiteX2" fmla="*/ 1114425 w 1114425"/>
              <a:gd name="connsiteY2" fmla="*/ 0 h 338554"/>
              <a:gd name="connsiteX3" fmla="*/ 1114425 w 1114425"/>
              <a:gd name="connsiteY3" fmla="*/ 338554 h 338554"/>
              <a:gd name="connsiteX4" fmla="*/ 579501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156376" y="21130"/>
                  <a:pt x="347297" y="23189"/>
                  <a:pt x="523780" y="0"/>
                </a:cubicBezTo>
                <a:cubicBezTo>
                  <a:pt x="700263" y="-23189"/>
                  <a:pt x="983064" y="-21439"/>
                  <a:pt x="1114425" y="0"/>
                </a:cubicBezTo>
                <a:cubicBezTo>
                  <a:pt x="1117249" y="134191"/>
                  <a:pt x="1111279" y="235673"/>
                  <a:pt x="1114425" y="338554"/>
                </a:cubicBezTo>
                <a:cubicBezTo>
                  <a:pt x="907151" y="341165"/>
                  <a:pt x="762153" y="324649"/>
                  <a:pt x="579501" y="338554"/>
                </a:cubicBezTo>
                <a:cubicBezTo>
                  <a:pt x="396849" y="352459"/>
                  <a:pt x="243594" y="313008"/>
                  <a:pt x="0" y="338554"/>
                </a:cubicBezTo>
                <a:cubicBezTo>
                  <a:pt x="-3752" y="235459"/>
                  <a:pt x="-3936" y="103195"/>
                  <a:pt x="0" y="0"/>
                </a:cubicBezTo>
                <a:close/>
              </a:path>
              <a:path w="1114425" h="338554" stroke="0" extrusionOk="0">
                <a:moveTo>
                  <a:pt x="0" y="0"/>
                </a:moveTo>
                <a:cubicBezTo>
                  <a:pt x="220605" y="-19483"/>
                  <a:pt x="310163" y="-918"/>
                  <a:pt x="523780" y="0"/>
                </a:cubicBezTo>
                <a:cubicBezTo>
                  <a:pt x="737397" y="918"/>
                  <a:pt x="872396" y="8221"/>
                  <a:pt x="1114425" y="0"/>
                </a:cubicBezTo>
                <a:cubicBezTo>
                  <a:pt x="1107372" y="167029"/>
                  <a:pt x="1112305" y="253521"/>
                  <a:pt x="1114425" y="338554"/>
                </a:cubicBezTo>
                <a:cubicBezTo>
                  <a:pt x="911822" y="360983"/>
                  <a:pt x="749424" y="319300"/>
                  <a:pt x="579501" y="338554"/>
                </a:cubicBezTo>
                <a:cubicBezTo>
                  <a:pt x="409578" y="357808"/>
                  <a:pt x="123711" y="367205"/>
                  <a:pt x="0" y="338554"/>
                </a:cubicBezTo>
                <a:cubicBezTo>
                  <a:pt x="11559" y="232558"/>
                  <a:pt x="9237" y="83989"/>
                  <a:pt x="0" y="0"/>
                </a:cubicBezTo>
                <a:close/>
              </a:path>
            </a:pathLst>
          </a:custGeom>
          <a:ln>
            <a:extLst>
              <a:ext uri="{C807C97D-BFC1-408E-A445-0C87EB9F89A2}">
                <ask:lineSketchStyleProps xmlns:ask="http://schemas.microsoft.com/office/drawing/2018/sketchyshapes" sd="2564138274">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19" name="TextBox 18">
            <a:extLst>
              <a:ext uri="{FF2B5EF4-FFF2-40B4-BE49-F238E27FC236}">
                <a16:creationId xmlns:a16="http://schemas.microsoft.com/office/drawing/2014/main" id="{2C253F2F-402C-40F3-9732-EB1215453D72}"/>
              </a:ext>
            </a:extLst>
          </p:cNvPr>
          <p:cNvSpPr txBox="1"/>
          <p:nvPr/>
        </p:nvSpPr>
        <p:spPr>
          <a:xfrm>
            <a:off x="5869291" y="2209523"/>
            <a:ext cx="699230" cy="369332"/>
          </a:xfrm>
          <a:custGeom>
            <a:avLst/>
            <a:gdLst>
              <a:gd name="connsiteX0" fmla="*/ 0 w 699230"/>
              <a:gd name="connsiteY0" fmla="*/ 0 h 369332"/>
              <a:gd name="connsiteX1" fmla="*/ 699230 w 699230"/>
              <a:gd name="connsiteY1" fmla="*/ 0 h 369332"/>
              <a:gd name="connsiteX2" fmla="*/ 699230 w 699230"/>
              <a:gd name="connsiteY2" fmla="*/ 369332 h 369332"/>
              <a:gd name="connsiteX3" fmla="*/ 0 w 699230"/>
              <a:gd name="connsiteY3" fmla="*/ 369332 h 369332"/>
              <a:gd name="connsiteX4" fmla="*/ 0 w 699230"/>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30" h="369332" fill="none" extrusionOk="0">
                <a:moveTo>
                  <a:pt x="0" y="0"/>
                </a:moveTo>
                <a:cubicBezTo>
                  <a:pt x="292558" y="-14389"/>
                  <a:pt x="383914" y="-9042"/>
                  <a:pt x="699230" y="0"/>
                </a:cubicBezTo>
                <a:cubicBezTo>
                  <a:pt x="711280" y="127984"/>
                  <a:pt x="705546" y="203972"/>
                  <a:pt x="699230" y="369332"/>
                </a:cubicBezTo>
                <a:cubicBezTo>
                  <a:pt x="435570" y="343775"/>
                  <a:pt x="329226" y="362692"/>
                  <a:pt x="0" y="369332"/>
                </a:cubicBezTo>
                <a:cubicBezTo>
                  <a:pt x="-10795" y="222797"/>
                  <a:pt x="9017" y="122448"/>
                  <a:pt x="0" y="0"/>
                </a:cubicBezTo>
                <a:close/>
              </a:path>
              <a:path w="699230" h="369332" stroke="0" extrusionOk="0">
                <a:moveTo>
                  <a:pt x="0" y="0"/>
                </a:moveTo>
                <a:cubicBezTo>
                  <a:pt x="256750" y="-7933"/>
                  <a:pt x="457243" y="11411"/>
                  <a:pt x="699230" y="0"/>
                </a:cubicBezTo>
                <a:cubicBezTo>
                  <a:pt x="712881" y="98388"/>
                  <a:pt x="709491" y="276646"/>
                  <a:pt x="699230" y="369332"/>
                </a:cubicBezTo>
                <a:cubicBezTo>
                  <a:pt x="516856" y="386741"/>
                  <a:pt x="154705" y="351433"/>
                  <a:pt x="0" y="369332"/>
                </a:cubicBezTo>
                <a:cubicBezTo>
                  <a:pt x="6375" y="197273"/>
                  <a:pt x="-8890" y="106828"/>
                  <a:pt x="0" y="0"/>
                </a:cubicBezTo>
                <a:close/>
              </a:path>
            </a:pathLst>
          </a:custGeom>
          <a:ln>
            <a:extLst>
              <a:ext uri="{C807C97D-BFC1-408E-A445-0C87EB9F89A2}">
                <ask:lineSketchStyleProps xmlns:ask="http://schemas.microsoft.com/office/drawing/2018/sketchyshapes" sd="1107867298">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vmdk</a:t>
            </a:r>
            <a:endParaRPr lang="en-US" dirty="0">
              <a:solidFill>
                <a:schemeClr val="bg2"/>
              </a:solidFill>
            </a:endParaRPr>
          </a:p>
        </p:txBody>
      </p:sp>
      <p:pic>
        <p:nvPicPr>
          <p:cNvPr id="20" name="Graphic 19" descr="Database outline">
            <a:extLst>
              <a:ext uri="{FF2B5EF4-FFF2-40B4-BE49-F238E27FC236}">
                <a16:creationId xmlns:a16="http://schemas.microsoft.com/office/drawing/2014/main" id="{839CD79C-4049-4AF1-B8DB-ED5A04BF35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1892" y="1788228"/>
            <a:ext cx="3119030" cy="1052513"/>
          </a:xfrm>
          <a:prstGeom prst="rect">
            <a:avLst/>
          </a:prstGeom>
        </p:spPr>
      </p:pic>
      <p:pic>
        <p:nvPicPr>
          <p:cNvPr id="21" name="Graphic 20" descr="Clipboard Checked with solid fill">
            <a:extLst>
              <a:ext uri="{FF2B5EF4-FFF2-40B4-BE49-F238E27FC236}">
                <a16:creationId xmlns:a16="http://schemas.microsoft.com/office/drawing/2014/main" id="{FCB74ADF-BA19-4681-8D95-AA9CAA1141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7722" y="831273"/>
            <a:ext cx="914400" cy="914400"/>
          </a:xfrm>
          <a:prstGeom prst="rect">
            <a:avLst/>
          </a:prstGeom>
        </p:spPr>
      </p:pic>
      <p:cxnSp>
        <p:nvCxnSpPr>
          <p:cNvPr id="22" name="Straight Arrow Connector 21">
            <a:extLst>
              <a:ext uri="{FF2B5EF4-FFF2-40B4-BE49-F238E27FC236}">
                <a16:creationId xmlns:a16="http://schemas.microsoft.com/office/drawing/2014/main" id="{83799935-33B1-40CA-9EC5-4A686A32C8DE}"/>
              </a:ext>
            </a:extLst>
          </p:cNvPr>
          <p:cNvCxnSpPr>
            <a:cxnSpLocks/>
          </p:cNvCxnSpPr>
          <p:nvPr/>
        </p:nvCxnSpPr>
        <p:spPr>
          <a:xfrm flipH="1" flipV="1">
            <a:off x="6348026" y="1278125"/>
            <a:ext cx="2362867" cy="179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A73BBA28-D8D6-4773-8C1B-5F1F9D20039D}"/>
              </a:ext>
            </a:extLst>
          </p:cNvPr>
          <p:cNvSpPr txBox="1"/>
          <p:nvPr/>
        </p:nvSpPr>
        <p:spPr>
          <a:xfrm>
            <a:off x="5908871" y="1093459"/>
            <a:ext cx="473206" cy="369332"/>
          </a:xfrm>
          <a:custGeom>
            <a:avLst/>
            <a:gdLst>
              <a:gd name="connsiteX0" fmla="*/ 0 w 473206"/>
              <a:gd name="connsiteY0" fmla="*/ 0 h 369332"/>
              <a:gd name="connsiteX1" fmla="*/ 473206 w 473206"/>
              <a:gd name="connsiteY1" fmla="*/ 0 h 369332"/>
              <a:gd name="connsiteX2" fmla="*/ 473206 w 473206"/>
              <a:gd name="connsiteY2" fmla="*/ 369332 h 369332"/>
              <a:gd name="connsiteX3" fmla="*/ 0 w 473206"/>
              <a:gd name="connsiteY3" fmla="*/ 369332 h 369332"/>
              <a:gd name="connsiteX4" fmla="*/ 0 w 473206"/>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6" h="369332" fill="none" extrusionOk="0">
                <a:moveTo>
                  <a:pt x="0" y="0"/>
                </a:moveTo>
                <a:cubicBezTo>
                  <a:pt x="131714" y="13453"/>
                  <a:pt x="239162" y="-19254"/>
                  <a:pt x="473206" y="0"/>
                </a:cubicBezTo>
                <a:cubicBezTo>
                  <a:pt x="470541" y="143182"/>
                  <a:pt x="469415" y="218189"/>
                  <a:pt x="473206" y="369332"/>
                </a:cubicBezTo>
                <a:cubicBezTo>
                  <a:pt x="237348" y="349083"/>
                  <a:pt x="226373" y="364104"/>
                  <a:pt x="0" y="369332"/>
                </a:cubicBezTo>
                <a:cubicBezTo>
                  <a:pt x="-16978" y="237090"/>
                  <a:pt x="15369" y="176678"/>
                  <a:pt x="0" y="0"/>
                </a:cubicBezTo>
                <a:close/>
              </a:path>
              <a:path w="473206" h="369332" stroke="0" extrusionOk="0">
                <a:moveTo>
                  <a:pt x="0" y="0"/>
                </a:moveTo>
                <a:cubicBezTo>
                  <a:pt x="174906" y="19797"/>
                  <a:pt x="248498" y="-1850"/>
                  <a:pt x="473206" y="0"/>
                </a:cubicBezTo>
                <a:cubicBezTo>
                  <a:pt x="457858" y="175713"/>
                  <a:pt x="471215" y="254193"/>
                  <a:pt x="473206" y="369332"/>
                </a:cubicBezTo>
                <a:cubicBezTo>
                  <a:pt x="298000" y="374744"/>
                  <a:pt x="233235" y="369126"/>
                  <a:pt x="0" y="369332"/>
                </a:cubicBezTo>
                <a:cubicBezTo>
                  <a:pt x="10828" y="259127"/>
                  <a:pt x="16760" y="135076"/>
                  <a:pt x="0" y="0"/>
                </a:cubicBezTo>
                <a:close/>
              </a:path>
            </a:pathLst>
          </a:custGeom>
          <a:ln>
            <a:extLst>
              <a:ext uri="{C807C97D-BFC1-408E-A445-0C87EB9F89A2}">
                <ask:lineSketchStyleProps xmlns:ask="http://schemas.microsoft.com/office/drawing/2018/sketchyshapes" sd="1138706192">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a:t>
            </a:r>
            <a:endParaRPr lang="en-US" dirty="0">
              <a:solidFill>
                <a:schemeClr val="bg2"/>
              </a:solidFill>
            </a:endParaRPr>
          </a:p>
        </p:txBody>
      </p:sp>
      <p:sp>
        <p:nvSpPr>
          <p:cNvPr id="24" name="Rectangle: Rounded Corners 23">
            <a:extLst>
              <a:ext uri="{FF2B5EF4-FFF2-40B4-BE49-F238E27FC236}">
                <a16:creationId xmlns:a16="http://schemas.microsoft.com/office/drawing/2014/main" id="{6454A13B-D51D-4764-A726-26EC87CEE54C}"/>
              </a:ext>
            </a:extLst>
          </p:cNvPr>
          <p:cNvSpPr/>
          <p:nvPr/>
        </p:nvSpPr>
        <p:spPr>
          <a:xfrm>
            <a:off x="3454237" y="3338241"/>
            <a:ext cx="1543050" cy="2266505"/>
          </a:xfrm>
          <a:custGeom>
            <a:avLst/>
            <a:gdLst>
              <a:gd name="connsiteX0" fmla="*/ 0 w 1543050"/>
              <a:gd name="connsiteY0" fmla="*/ 257180 h 2266505"/>
              <a:gd name="connsiteX1" fmla="*/ 257180 w 1543050"/>
              <a:gd name="connsiteY1" fmla="*/ 0 h 2266505"/>
              <a:gd name="connsiteX2" fmla="*/ 740664 w 1543050"/>
              <a:gd name="connsiteY2" fmla="*/ 0 h 2266505"/>
              <a:gd name="connsiteX3" fmla="*/ 1285870 w 1543050"/>
              <a:gd name="connsiteY3" fmla="*/ 0 h 2266505"/>
              <a:gd name="connsiteX4" fmla="*/ 1543050 w 1543050"/>
              <a:gd name="connsiteY4" fmla="*/ 257180 h 2266505"/>
              <a:gd name="connsiteX5" fmla="*/ 1543050 w 1543050"/>
              <a:gd name="connsiteY5" fmla="*/ 806185 h 2266505"/>
              <a:gd name="connsiteX6" fmla="*/ 1543050 w 1543050"/>
              <a:gd name="connsiteY6" fmla="*/ 1407755 h 2266505"/>
              <a:gd name="connsiteX7" fmla="*/ 1543050 w 1543050"/>
              <a:gd name="connsiteY7" fmla="*/ 2009325 h 2266505"/>
              <a:gd name="connsiteX8" fmla="*/ 1285870 w 1543050"/>
              <a:gd name="connsiteY8" fmla="*/ 2266505 h 2266505"/>
              <a:gd name="connsiteX9" fmla="*/ 750951 w 1543050"/>
              <a:gd name="connsiteY9" fmla="*/ 2266505 h 2266505"/>
              <a:gd name="connsiteX10" fmla="*/ 257180 w 1543050"/>
              <a:gd name="connsiteY10" fmla="*/ 2266505 h 2266505"/>
              <a:gd name="connsiteX11" fmla="*/ 0 w 1543050"/>
              <a:gd name="connsiteY11" fmla="*/ 2009325 h 2266505"/>
              <a:gd name="connsiteX12" fmla="*/ 0 w 1543050"/>
              <a:gd name="connsiteY12" fmla="*/ 1477841 h 2266505"/>
              <a:gd name="connsiteX13" fmla="*/ 0 w 1543050"/>
              <a:gd name="connsiteY13" fmla="*/ 858750 h 2266505"/>
              <a:gd name="connsiteX14" fmla="*/ 0 w 1543050"/>
              <a:gd name="connsiteY14" fmla="*/ 257180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66505" fill="none" extrusionOk="0">
                <a:moveTo>
                  <a:pt x="0" y="257180"/>
                </a:moveTo>
                <a:cubicBezTo>
                  <a:pt x="5821" y="122462"/>
                  <a:pt x="129306" y="-16405"/>
                  <a:pt x="257180" y="0"/>
                </a:cubicBezTo>
                <a:cubicBezTo>
                  <a:pt x="473570" y="10226"/>
                  <a:pt x="541102" y="23864"/>
                  <a:pt x="740664" y="0"/>
                </a:cubicBezTo>
                <a:cubicBezTo>
                  <a:pt x="940226" y="-23864"/>
                  <a:pt x="1096033" y="26355"/>
                  <a:pt x="1285870" y="0"/>
                </a:cubicBezTo>
                <a:cubicBezTo>
                  <a:pt x="1411926" y="-12515"/>
                  <a:pt x="1513640" y="119503"/>
                  <a:pt x="1543050" y="257180"/>
                </a:cubicBezTo>
                <a:cubicBezTo>
                  <a:pt x="1569563" y="475022"/>
                  <a:pt x="1539660" y="549270"/>
                  <a:pt x="1543050" y="806185"/>
                </a:cubicBezTo>
                <a:cubicBezTo>
                  <a:pt x="1546440" y="1063100"/>
                  <a:pt x="1520813" y="1189876"/>
                  <a:pt x="1543050" y="1407755"/>
                </a:cubicBezTo>
                <a:cubicBezTo>
                  <a:pt x="1565288" y="1625634"/>
                  <a:pt x="1559206" y="1742999"/>
                  <a:pt x="1543050" y="2009325"/>
                </a:cubicBezTo>
                <a:cubicBezTo>
                  <a:pt x="1543664" y="2186501"/>
                  <a:pt x="1402428" y="2288892"/>
                  <a:pt x="1285870" y="2266505"/>
                </a:cubicBezTo>
                <a:cubicBezTo>
                  <a:pt x="1087272" y="2270223"/>
                  <a:pt x="932550" y="2278244"/>
                  <a:pt x="750951" y="2266505"/>
                </a:cubicBezTo>
                <a:cubicBezTo>
                  <a:pt x="569352" y="2254766"/>
                  <a:pt x="465400" y="2263904"/>
                  <a:pt x="257180" y="2266505"/>
                </a:cubicBezTo>
                <a:cubicBezTo>
                  <a:pt x="143323" y="2277509"/>
                  <a:pt x="-23018" y="2171592"/>
                  <a:pt x="0" y="2009325"/>
                </a:cubicBezTo>
                <a:cubicBezTo>
                  <a:pt x="-10407" y="1860883"/>
                  <a:pt x="-17749" y="1590292"/>
                  <a:pt x="0" y="1477841"/>
                </a:cubicBezTo>
                <a:cubicBezTo>
                  <a:pt x="17749" y="1365390"/>
                  <a:pt x="-21285" y="983850"/>
                  <a:pt x="0" y="858750"/>
                </a:cubicBezTo>
                <a:cubicBezTo>
                  <a:pt x="21285" y="733650"/>
                  <a:pt x="27750" y="516925"/>
                  <a:pt x="0" y="257180"/>
                </a:cubicBezTo>
                <a:close/>
              </a:path>
              <a:path w="1543050" h="2266505" stroke="0" extrusionOk="0">
                <a:moveTo>
                  <a:pt x="0" y="257180"/>
                </a:moveTo>
                <a:cubicBezTo>
                  <a:pt x="-10189" y="85549"/>
                  <a:pt x="109016" y="-13956"/>
                  <a:pt x="257180" y="0"/>
                </a:cubicBezTo>
                <a:cubicBezTo>
                  <a:pt x="390649" y="-24978"/>
                  <a:pt x="605081" y="19570"/>
                  <a:pt x="792099" y="0"/>
                </a:cubicBezTo>
                <a:cubicBezTo>
                  <a:pt x="979117" y="-19570"/>
                  <a:pt x="1093996" y="20968"/>
                  <a:pt x="1285870" y="0"/>
                </a:cubicBezTo>
                <a:cubicBezTo>
                  <a:pt x="1419253" y="6533"/>
                  <a:pt x="1557399" y="88253"/>
                  <a:pt x="1543050" y="257180"/>
                </a:cubicBezTo>
                <a:cubicBezTo>
                  <a:pt x="1557760" y="478869"/>
                  <a:pt x="1527400" y="651943"/>
                  <a:pt x="1543050" y="788664"/>
                </a:cubicBezTo>
                <a:cubicBezTo>
                  <a:pt x="1558700" y="925385"/>
                  <a:pt x="1548148" y="1058234"/>
                  <a:pt x="1543050" y="1320148"/>
                </a:cubicBezTo>
                <a:cubicBezTo>
                  <a:pt x="1537952" y="1582062"/>
                  <a:pt x="1563851" y="1691736"/>
                  <a:pt x="1543050" y="2009325"/>
                </a:cubicBezTo>
                <a:cubicBezTo>
                  <a:pt x="1526902" y="2141383"/>
                  <a:pt x="1417968" y="2271395"/>
                  <a:pt x="1285870" y="2266505"/>
                </a:cubicBezTo>
                <a:cubicBezTo>
                  <a:pt x="1111332" y="2259413"/>
                  <a:pt x="955342" y="2250582"/>
                  <a:pt x="802386" y="2266505"/>
                </a:cubicBezTo>
                <a:cubicBezTo>
                  <a:pt x="649430" y="2282428"/>
                  <a:pt x="412669" y="2286124"/>
                  <a:pt x="257180" y="2266505"/>
                </a:cubicBezTo>
                <a:cubicBezTo>
                  <a:pt x="134169" y="2262878"/>
                  <a:pt x="-4858" y="2154745"/>
                  <a:pt x="0" y="2009325"/>
                </a:cubicBezTo>
                <a:cubicBezTo>
                  <a:pt x="-903" y="1764574"/>
                  <a:pt x="13979" y="1669074"/>
                  <a:pt x="0" y="1460320"/>
                </a:cubicBezTo>
                <a:cubicBezTo>
                  <a:pt x="-13979" y="1251566"/>
                  <a:pt x="26529" y="1040508"/>
                  <a:pt x="0" y="911314"/>
                </a:cubicBezTo>
                <a:cubicBezTo>
                  <a:pt x="-26529" y="782120"/>
                  <a:pt x="19586" y="486057"/>
                  <a:pt x="0" y="257180"/>
                </a:cubicBezTo>
                <a:close/>
              </a:path>
            </a:pathLst>
          </a:custGeom>
          <a:ln>
            <a:headEnd type="none" w="med" len="med"/>
            <a:tailEnd type="none" w="med" len="med"/>
            <a:extLst>
              <a:ext uri="{C807C97D-BFC1-408E-A445-0C87EB9F89A2}">
                <ask:lineSketchStyleProps xmlns:ask="http://schemas.microsoft.com/office/drawing/2018/sketchyshapes" sd="4276568513">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5" name="Rectangle 24">
            <a:extLst>
              <a:ext uri="{FF2B5EF4-FFF2-40B4-BE49-F238E27FC236}">
                <a16:creationId xmlns:a16="http://schemas.microsoft.com/office/drawing/2014/main" id="{30BF166C-CF3F-4DC2-AADC-06361151CA73}"/>
              </a:ext>
            </a:extLst>
          </p:cNvPr>
          <p:cNvSpPr/>
          <p:nvPr/>
        </p:nvSpPr>
        <p:spPr>
          <a:xfrm>
            <a:off x="3939376" y="3496432"/>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72984" y="14018"/>
                  <a:pt x="423307" y="15273"/>
                  <a:pt x="572772" y="0"/>
                </a:cubicBezTo>
                <a:cubicBezTo>
                  <a:pt x="555642" y="156342"/>
                  <a:pt x="583851" y="265635"/>
                  <a:pt x="572772" y="360680"/>
                </a:cubicBezTo>
                <a:cubicBezTo>
                  <a:pt x="419357" y="361932"/>
                  <a:pt x="242741" y="356355"/>
                  <a:pt x="0" y="360680"/>
                </a:cubicBezTo>
                <a:cubicBezTo>
                  <a:pt x="-1351" y="235473"/>
                  <a:pt x="-12769" y="134716"/>
                  <a:pt x="0" y="0"/>
                </a:cubicBezTo>
                <a:close/>
              </a:path>
              <a:path w="572772" h="360680" stroke="0" extrusionOk="0">
                <a:moveTo>
                  <a:pt x="0" y="0"/>
                </a:moveTo>
                <a:cubicBezTo>
                  <a:pt x="269302" y="14971"/>
                  <a:pt x="404987" y="15066"/>
                  <a:pt x="572772" y="0"/>
                </a:cubicBezTo>
                <a:cubicBezTo>
                  <a:pt x="561616" y="111921"/>
                  <a:pt x="563433" y="264296"/>
                  <a:pt x="572772" y="360680"/>
                </a:cubicBezTo>
                <a:cubicBezTo>
                  <a:pt x="384170" y="378708"/>
                  <a:pt x="219350" y="374754"/>
                  <a:pt x="0" y="360680"/>
                </a:cubicBezTo>
                <a:cubicBezTo>
                  <a:pt x="-2431" y="195253"/>
                  <a:pt x="-5072" y="111258"/>
                  <a:pt x="0" y="0"/>
                </a:cubicBezTo>
                <a:close/>
              </a:path>
            </a:pathLst>
          </a:custGeom>
          <a:ln>
            <a:extLst>
              <a:ext uri="{C807C97D-BFC1-408E-A445-0C87EB9F89A2}">
                <ask:lineSketchStyleProps xmlns:ask="http://schemas.microsoft.com/office/drawing/2018/sketchyshapes" sd="4037641481">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26" name="Rectangle 25">
            <a:extLst>
              <a:ext uri="{FF2B5EF4-FFF2-40B4-BE49-F238E27FC236}">
                <a16:creationId xmlns:a16="http://schemas.microsoft.com/office/drawing/2014/main" id="{BF8674C2-8A57-4086-AF77-E8205630D79A}"/>
              </a:ext>
            </a:extLst>
          </p:cNvPr>
          <p:cNvSpPr/>
          <p:nvPr/>
        </p:nvSpPr>
        <p:spPr>
          <a:xfrm>
            <a:off x="4307992" y="4515406"/>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81717" y="22198"/>
                  <a:pt x="297773" y="4372"/>
                  <a:pt x="572772" y="0"/>
                </a:cubicBezTo>
                <a:cubicBezTo>
                  <a:pt x="583858" y="117771"/>
                  <a:pt x="578600" y="205718"/>
                  <a:pt x="572772" y="360680"/>
                </a:cubicBezTo>
                <a:cubicBezTo>
                  <a:pt x="400533" y="337691"/>
                  <a:pt x="214814" y="333162"/>
                  <a:pt x="0" y="360680"/>
                </a:cubicBezTo>
                <a:cubicBezTo>
                  <a:pt x="-15789" y="251663"/>
                  <a:pt x="14266" y="97010"/>
                  <a:pt x="0" y="0"/>
                </a:cubicBezTo>
                <a:close/>
              </a:path>
              <a:path w="572772" h="360680" stroke="0" extrusionOk="0">
                <a:moveTo>
                  <a:pt x="0" y="0"/>
                </a:moveTo>
                <a:cubicBezTo>
                  <a:pt x="233501" y="12131"/>
                  <a:pt x="405400" y="-16574"/>
                  <a:pt x="572772" y="0"/>
                </a:cubicBezTo>
                <a:cubicBezTo>
                  <a:pt x="584689" y="107039"/>
                  <a:pt x="566155" y="270898"/>
                  <a:pt x="572772" y="360680"/>
                </a:cubicBezTo>
                <a:cubicBezTo>
                  <a:pt x="327635" y="340456"/>
                  <a:pt x="275786" y="363730"/>
                  <a:pt x="0" y="360680"/>
                </a:cubicBezTo>
                <a:cubicBezTo>
                  <a:pt x="-9841" y="217743"/>
                  <a:pt x="-5594" y="107139"/>
                  <a:pt x="0" y="0"/>
                </a:cubicBezTo>
                <a:close/>
              </a:path>
            </a:pathLst>
          </a:custGeom>
          <a:ln>
            <a:extLst>
              <a:ext uri="{C807C97D-BFC1-408E-A445-0C87EB9F89A2}">
                <ask:lineSketchStyleProps xmlns:ask="http://schemas.microsoft.com/office/drawing/2018/sketchyshapes" sd="273402445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7" name="Rectangle 26">
            <a:extLst>
              <a:ext uri="{FF2B5EF4-FFF2-40B4-BE49-F238E27FC236}">
                <a16:creationId xmlns:a16="http://schemas.microsoft.com/office/drawing/2014/main" id="{07479451-5B7C-4448-9D74-174B08847799}"/>
              </a:ext>
            </a:extLst>
          </p:cNvPr>
          <p:cNvSpPr/>
          <p:nvPr/>
        </p:nvSpPr>
        <p:spPr>
          <a:xfrm>
            <a:off x="3647273" y="4523661"/>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49064" y="5563"/>
                  <a:pt x="341645" y="-3247"/>
                  <a:pt x="572772" y="0"/>
                </a:cubicBezTo>
                <a:cubicBezTo>
                  <a:pt x="563071" y="142120"/>
                  <a:pt x="581791" y="199738"/>
                  <a:pt x="572772" y="360680"/>
                </a:cubicBezTo>
                <a:cubicBezTo>
                  <a:pt x="457989" y="348364"/>
                  <a:pt x="196623" y="386164"/>
                  <a:pt x="0" y="360680"/>
                </a:cubicBezTo>
                <a:cubicBezTo>
                  <a:pt x="1641" y="212042"/>
                  <a:pt x="-10855" y="129415"/>
                  <a:pt x="0" y="0"/>
                </a:cubicBezTo>
                <a:close/>
              </a:path>
              <a:path w="572772" h="360680" stroke="0" extrusionOk="0">
                <a:moveTo>
                  <a:pt x="0" y="0"/>
                </a:moveTo>
                <a:cubicBezTo>
                  <a:pt x="198881" y="-9612"/>
                  <a:pt x="331722" y="5369"/>
                  <a:pt x="572772" y="0"/>
                </a:cubicBezTo>
                <a:cubicBezTo>
                  <a:pt x="570465" y="125020"/>
                  <a:pt x="583240" y="226500"/>
                  <a:pt x="572772" y="360680"/>
                </a:cubicBezTo>
                <a:cubicBezTo>
                  <a:pt x="333385" y="333534"/>
                  <a:pt x="216796" y="389090"/>
                  <a:pt x="0" y="360680"/>
                </a:cubicBezTo>
                <a:cubicBezTo>
                  <a:pt x="663" y="260165"/>
                  <a:pt x="-11912" y="101608"/>
                  <a:pt x="0" y="0"/>
                </a:cubicBezTo>
                <a:close/>
              </a:path>
            </a:pathLst>
          </a:custGeom>
          <a:ln>
            <a:extLst>
              <a:ext uri="{C807C97D-BFC1-408E-A445-0C87EB9F89A2}">
                <ask:lineSketchStyleProps xmlns:ask="http://schemas.microsoft.com/office/drawing/2018/sketchyshapes" sd="1439660604">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8" name="Rectangle 27">
            <a:extLst>
              <a:ext uri="{FF2B5EF4-FFF2-40B4-BE49-F238E27FC236}">
                <a16:creationId xmlns:a16="http://schemas.microsoft.com/office/drawing/2014/main" id="{171642CC-D246-402D-9462-B3462BE8B935}"/>
              </a:ext>
            </a:extLst>
          </p:cNvPr>
          <p:cNvSpPr/>
          <p:nvPr/>
        </p:nvSpPr>
        <p:spPr>
          <a:xfrm>
            <a:off x="4300689" y="4030326"/>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23113" y="-2616"/>
                  <a:pt x="432563" y="12972"/>
                  <a:pt x="572772" y="0"/>
                </a:cubicBezTo>
                <a:cubicBezTo>
                  <a:pt x="590778" y="140470"/>
                  <a:pt x="559689" y="241508"/>
                  <a:pt x="572772" y="360680"/>
                </a:cubicBezTo>
                <a:cubicBezTo>
                  <a:pt x="315524" y="378575"/>
                  <a:pt x="125458" y="339094"/>
                  <a:pt x="0" y="360680"/>
                </a:cubicBezTo>
                <a:cubicBezTo>
                  <a:pt x="-13122" y="220692"/>
                  <a:pt x="3942" y="110289"/>
                  <a:pt x="0" y="0"/>
                </a:cubicBezTo>
                <a:close/>
              </a:path>
              <a:path w="572772" h="360680" stroke="0" extrusionOk="0">
                <a:moveTo>
                  <a:pt x="0" y="0"/>
                </a:moveTo>
                <a:cubicBezTo>
                  <a:pt x="192723" y="-28251"/>
                  <a:pt x="415071" y="-17916"/>
                  <a:pt x="572772" y="0"/>
                </a:cubicBezTo>
                <a:cubicBezTo>
                  <a:pt x="557223" y="153979"/>
                  <a:pt x="567489" y="256038"/>
                  <a:pt x="572772" y="360680"/>
                </a:cubicBezTo>
                <a:cubicBezTo>
                  <a:pt x="414734" y="335691"/>
                  <a:pt x="198704" y="353342"/>
                  <a:pt x="0" y="360680"/>
                </a:cubicBezTo>
                <a:cubicBezTo>
                  <a:pt x="6744" y="271981"/>
                  <a:pt x="-12603" y="170801"/>
                  <a:pt x="0" y="0"/>
                </a:cubicBezTo>
                <a:close/>
              </a:path>
            </a:pathLst>
          </a:custGeom>
          <a:ln>
            <a:extLst>
              <a:ext uri="{C807C97D-BFC1-408E-A445-0C87EB9F89A2}">
                <ask:lineSketchStyleProps xmlns:ask="http://schemas.microsoft.com/office/drawing/2018/sketchyshapes" sd="316088611">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9" name="Rectangle 28">
            <a:extLst>
              <a:ext uri="{FF2B5EF4-FFF2-40B4-BE49-F238E27FC236}">
                <a16:creationId xmlns:a16="http://schemas.microsoft.com/office/drawing/2014/main" id="{5DF228A9-D0F4-472A-B023-D969D416941C}"/>
              </a:ext>
            </a:extLst>
          </p:cNvPr>
          <p:cNvSpPr/>
          <p:nvPr/>
        </p:nvSpPr>
        <p:spPr>
          <a:xfrm>
            <a:off x="3642829" y="4038581"/>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46020" y="-16895"/>
                  <a:pt x="404319" y="17034"/>
                  <a:pt x="572772" y="0"/>
                </a:cubicBezTo>
                <a:cubicBezTo>
                  <a:pt x="588441" y="115056"/>
                  <a:pt x="571987" y="250101"/>
                  <a:pt x="572772" y="360680"/>
                </a:cubicBezTo>
                <a:cubicBezTo>
                  <a:pt x="454182" y="336713"/>
                  <a:pt x="205437" y="337195"/>
                  <a:pt x="0" y="360680"/>
                </a:cubicBezTo>
                <a:cubicBezTo>
                  <a:pt x="12041" y="202385"/>
                  <a:pt x="16478" y="104784"/>
                  <a:pt x="0" y="0"/>
                </a:cubicBezTo>
                <a:close/>
              </a:path>
              <a:path w="572772" h="360680" stroke="0" extrusionOk="0">
                <a:moveTo>
                  <a:pt x="0" y="0"/>
                </a:moveTo>
                <a:cubicBezTo>
                  <a:pt x="155023" y="23775"/>
                  <a:pt x="415539" y="-27752"/>
                  <a:pt x="572772" y="0"/>
                </a:cubicBezTo>
                <a:cubicBezTo>
                  <a:pt x="583381" y="154586"/>
                  <a:pt x="578527" y="277176"/>
                  <a:pt x="572772" y="360680"/>
                </a:cubicBezTo>
                <a:cubicBezTo>
                  <a:pt x="315442" y="349983"/>
                  <a:pt x="138040" y="364439"/>
                  <a:pt x="0" y="360680"/>
                </a:cubicBezTo>
                <a:cubicBezTo>
                  <a:pt x="-11377" y="188409"/>
                  <a:pt x="15699" y="120066"/>
                  <a:pt x="0" y="0"/>
                </a:cubicBezTo>
                <a:close/>
              </a:path>
            </a:pathLst>
          </a:custGeom>
          <a:ln>
            <a:extLst>
              <a:ext uri="{C807C97D-BFC1-408E-A445-0C87EB9F89A2}">
                <ask:lineSketchStyleProps xmlns:ask="http://schemas.microsoft.com/office/drawing/2018/sketchyshapes" sd="119841205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0" name="TextBox 29">
            <a:extLst>
              <a:ext uri="{FF2B5EF4-FFF2-40B4-BE49-F238E27FC236}">
                <a16:creationId xmlns:a16="http://schemas.microsoft.com/office/drawing/2014/main" id="{591B9D92-F3B6-48FB-9044-C5D3E359643F}"/>
              </a:ext>
            </a:extLst>
          </p:cNvPr>
          <p:cNvSpPr txBox="1"/>
          <p:nvPr/>
        </p:nvSpPr>
        <p:spPr>
          <a:xfrm>
            <a:off x="3668549" y="5157629"/>
            <a:ext cx="1114425" cy="338554"/>
          </a:xfrm>
          <a:custGeom>
            <a:avLst/>
            <a:gdLst>
              <a:gd name="connsiteX0" fmla="*/ 0 w 1114425"/>
              <a:gd name="connsiteY0" fmla="*/ 0 h 338554"/>
              <a:gd name="connsiteX1" fmla="*/ 534924 w 1114425"/>
              <a:gd name="connsiteY1" fmla="*/ 0 h 338554"/>
              <a:gd name="connsiteX2" fmla="*/ 1114425 w 1114425"/>
              <a:gd name="connsiteY2" fmla="*/ 0 h 338554"/>
              <a:gd name="connsiteX3" fmla="*/ 1114425 w 1114425"/>
              <a:gd name="connsiteY3" fmla="*/ 338554 h 338554"/>
              <a:gd name="connsiteX4" fmla="*/ 557213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214425" y="26457"/>
                  <a:pt x="391877" y="21966"/>
                  <a:pt x="534924" y="0"/>
                </a:cubicBezTo>
                <a:cubicBezTo>
                  <a:pt x="677971" y="-21966"/>
                  <a:pt x="974818" y="-18244"/>
                  <a:pt x="1114425" y="0"/>
                </a:cubicBezTo>
                <a:cubicBezTo>
                  <a:pt x="1119565" y="81382"/>
                  <a:pt x="1130840" y="235240"/>
                  <a:pt x="1114425" y="338554"/>
                </a:cubicBezTo>
                <a:cubicBezTo>
                  <a:pt x="836719" y="328401"/>
                  <a:pt x="700912" y="324690"/>
                  <a:pt x="557213" y="338554"/>
                </a:cubicBezTo>
                <a:cubicBezTo>
                  <a:pt x="413514" y="352418"/>
                  <a:pt x="258410" y="322775"/>
                  <a:pt x="0" y="338554"/>
                </a:cubicBezTo>
                <a:cubicBezTo>
                  <a:pt x="-4340" y="228248"/>
                  <a:pt x="-5522" y="149602"/>
                  <a:pt x="0" y="0"/>
                </a:cubicBezTo>
                <a:close/>
              </a:path>
              <a:path w="1114425" h="338554" stroke="0" extrusionOk="0">
                <a:moveTo>
                  <a:pt x="0" y="0"/>
                </a:moveTo>
                <a:cubicBezTo>
                  <a:pt x="205111" y="-18794"/>
                  <a:pt x="386202" y="-16906"/>
                  <a:pt x="557213" y="0"/>
                </a:cubicBezTo>
                <a:cubicBezTo>
                  <a:pt x="728224" y="16906"/>
                  <a:pt x="998747" y="-13202"/>
                  <a:pt x="1114425" y="0"/>
                </a:cubicBezTo>
                <a:cubicBezTo>
                  <a:pt x="1127583" y="105080"/>
                  <a:pt x="1114484" y="225247"/>
                  <a:pt x="1114425" y="338554"/>
                </a:cubicBezTo>
                <a:cubicBezTo>
                  <a:pt x="906608" y="346745"/>
                  <a:pt x="794603" y="326586"/>
                  <a:pt x="534924" y="338554"/>
                </a:cubicBezTo>
                <a:cubicBezTo>
                  <a:pt x="275245" y="350522"/>
                  <a:pt x="154973" y="356735"/>
                  <a:pt x="0" y="338554"/>
                </a:cubicBezTo>
                <a:cubicBezTo>
                  <a:pt x="14447" y="203044"/>
                  <a:pt x="9259" y="103651"/>
                  <a:pt x="0" y="0"/>
                </a:cubicBezTo>
                <a:close/>
              </a:path>
            </a:pathLst>
          </a:custGeom>
          <a:ln>
            <a:extLst>
              <a:ext uri="{C807C97D-BFC1-408E-A445-0C87EB9F89A2}">
                <ask:lineSketchStyleProps xmlns:ask="http://schemas.microsoft.com/office/drawing/2018/sketchyshapes" sd="337312988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31" name="Oval 30">
            <a:extLst>
              <a:ext uri="{FF2B5EF4-FFF2-40B4-BE49-F238E27FC236}">
                <a16:creationId xmlns:a16="http://schemas.microsoft.com/office/drawing/2014/main" id="{58D1BE0B-8E59-49C5-A5EB-F5A03A1EC367}"/>
              </a:ext>
            </a:extLst>
          </p:cNvPr>
          <p:cNvSpPr/>
          <p:nvPr/>
        </p:nvSpPr>
        <p:spPr>
          <a:xfrm>
            <a:off x="3642829" y="4329830"/>
            <a:ext cx="954877" cy="336883"/>
          </a:xfrm>
          <a:custGeom>
            <a:avLst/>
            <a:gdLst>
              <a:gd name="connsiteX0" fmla="*/ 0 w 954877"/>
              <a:gd name="connsiteY0" fmla="*/ 168442 h 336883"/>
              <a:gd name="connsiteX1" fmla="*/ 477439 w 954877"/>
              <a:gd name="connsiteY1" fmla="*/ 0 h 336883"/>
              <a:gd name="connsiteX2" fmla="*/ 954878 w 954877"/>
              <a:gd name="connsiteY2" fmla="*/ 168442 h 336883"/>
              <a:gd name="connsiteX3" fmla="*/ 477439 w 954877"/>
              <a:gd name="connsiteY3" fmla="*/ 336884 h 336883"/>
              <a:gd name="connsiteX4" fmla="*/ 0 w 954877"/>
              <a:gd name="connsiteY4" fmla="*/ 168442 h 33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4877" h="336883" fill="none" extrusionOk="0">
                <a:moveTo>
                  <a:pt x="0" y="168442"/>
                </a:moveTo>
                <a:cubicBezTo>
                  <a:pt x="4412" y="89284"/>
                  <a:pt x="212288" y="8455"/>
                  <a:pt x="477439" y="0"/>
                </a:cubicBezTo>
                <a:cubicBezTo>
                  <a:pt x="747052" y="1803"/>
                  <a:pt x="965830" y="60490"/>
                  <a:pt x="954878" y="168442"/>
                </a:cubicBezTo>
                <a:cubicBezTo>
                  <a:pt x="964466" y="310921"/>
                  <a:pt x="732506" y="331372"/>
                  <a:pt x="477439" y="336884"/>
                </a:cubicBezTo>
                <a:cubicBezTo>
                  <a:pt x="235293" y="328262"/>
                  <a:pt x="-6942" y="261090"/>
                  <a:pt x="0" y="168442"/>
                </a:cubicBezTo>
                <a:close/>
              </a:path>
              <a:path w="954877" h="336883" stroke="0" extrusionOk="0">
                <a:moveTo>
                  <a:pt x="0" y="168442"/>
                </a:moveTo>
                <a:cubicBezTo>
                  <a:pt x="12138" y="36219"/>
                  <a:pt x="244137" y="14184"/>
                  <a:pt x="477439" y="0"/>
                </a:cubicBezTo>
                <a:cubicBezTo>
                  <a:pt x="746299" y="-2917"/>
                  <a:pt x="956595" y="74179"/>
                  <a:pt x="954878" y="168442"/>
                </a:cubicBezTo>
                <a:cubicBezTo>
                  <a:pt x="933385" y="272094"/>
                  <a:pt x="748617" y="320294"/>
                  <a:pt x="477439" y="336884"/>
                </a:cubicBezTo>
                <a:cubicBezTo>
                  <a:pt x="191722" y="342459"/>
                  <a:pt x="532" y="259416"/>
                  <a:pt x="0" y="168442"/>
                </a:cubicBezTo>
                <a:close/>
              </a:path>
            </a:pathLst>
          </a:custGeom>
          <a:ln>
            <a:extLst>
              <a:ext uri="{C807C97D-BFC1-408E-A445-0C87EB9F89A2}">
                <ask:lineSketchStyleProps xmlns:ask="http://schemas.microsoft.com/office/drawing/2018/sketchyshapes" sd="502026460">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Replica</a:t>
            </a:r>
          </a:p>
        </p:txBody>
      </p:sp>
      <p:sp>
        <p:nvSpPr>
          <p:cNvPr id="32" name="Oval 31">
            <a:extLst>
              <a:ext uri="{FF2B5EF4-FFF2-40B4-BE49-F238E27FC236}">
                <a16:creationId xmlns:a16="http://schemas.microsoft.com/office/drawing/2014/main" id="{084E2B14-4A31-4F30-93A7-4D65E3E6D588}"/>
              </a:ext>
            </a:extLst>
          </p:cNvPr>
          <p:cNvSpPr/>
          <p:nvPr/>
        </p:nvSpPr>
        <p:spPr>
          <a:xfrm>
            <a:off x="7523675" y="4752465"/>
            <a:ext cx="954877" cy="336883"/>
          </a:xfrm>
          <a:custGeom>
            <a:avLst/>
            <a:gdLst>
              <a:gd name="connsiteX0" fmla="*/ 0 w 954877"/>
              <a:gd name="connsiteY0" fmla="*/ 168442 h 336883"/>
              <a:gd name="connsiteX1" fmla="*/ 477439 w 954877"/>
              <a:gd name="connsiteY1" fmla="*/ 0 h 336883"/>
              <a:gd name="connsiteX2" fmla="*/ 954878 w 954877"/>
              <a:gd name="connsiteY2" fmla="*/ 168442 h 336883"/>
              <a:gd name="connsiteX3" fmla="*/ 477439 w 954877"/>
              <a:gd name="connsiteY3" fmla="*/ 336884 h 336883"/>
              <a:gd name="connsiteX4" fmla="*/ 0 w 954877"/>
              <a:gd name="connsiteY4" fmla="*/ 168442 h 33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4877" h="336883" fill="none" extrusionOk="0">
                <a:moveTo>
                  <a:pt x="0" y="168442"/>
                </a:moveTo>
                <a:cubicBezTo>
                  <a:pt x="-27574" y="97500"/>
                  <a:pt x="223245" y="19593"/>
                  <a:pt x="477439" y="0"/>
                </a:cubicBezTo>
                <a:cubicBezTo>
                  <a:pt x="739918" y="11483"/>
                  <a:pt x="953712" y="79652"/>
                  <a:pt x="954878" y="168442"/>
                </a:cubicBezTo>
                <a:cubicBezTo>
                  <a:pt x="927143" y="261494"/>
                  <a:pt x="738650" y="309853"/>
                  <a:pt x="477439" y="336884"/>
                </a:cubicBezTo>
                <a:cubicBezTo>
                  <a:pt x="212327" y="329772"/>
                  <a:pt x="4464" y="242098"/>
                  <a:pt x="0" y="168442"/>
                </a:cubicBezTo>
                <a:close/>
              </a:path>
              <a:path w="954877" h="336883" stroke="0" extrusionOk="0">
                <a:moveTo>
                  <a:pt x="0" y="168442"/>
                </a:moveTo>
                <a:cubicBezTo>
                  <a:pt x="-11046" y="56057"/>
                  <a:pt x="260268" y="24877"/>
                  <a:pt x="477439" y="0"/>
                </a:cubicBezTo>
                <a:cubicBezTo>
                  <a:pt x="738224" y="8883"/>
                  <a:pt x="949324" y="72326"/>
                  <a:pt x="954878" y="168442"/>
                </a:cubicBezTo>
                <a:cubicBezTo>
                  <a:pt x="952300" y="271688"/>
                  <a:pt x="731252" y="377343"/>
                  <a:pt x="477439" y="336884"/>
                </a:cubicBezTo>
                <a:cubicBezTo>
                  <a:pt x="224740" y="319426"/>
                  <a:pt x="-208" y="244522"/>
                  <a:pt x="0" y="168442"/>
                </a:cubicBezTo>
                <a:close/>
              </a:path>
            </a:pathLst>
          </a:custGeom>
          <a:ln>
            <a:extLst>
              <a:ext uri="{C807C97D-BFC1-408E-A445-0C87EB9F89A2}">
                <ask:lineSketchStyleProps xmlns:ask="http://schemas.microsoft.com/office/drawing/2018/sketchyshapes" sd="2026214090">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Replica</a:t>
            </a:r>
            <a:endParaRPr lang="en-US" sz="1200" dirty="0"/>
          </a:p>
        </p:txBody>
      </p:sp>
      <p:cxnSp>
        <p:nvCxnSpPr>
          <p:cNvPr id="33" name="Straight Connector 32">
            <a:extLst>
              <a:ext uri="{FF2B5EF4-FFF2-40B4-BE49-F238E27FC236}">
                <a16:creationId xmlns:a16="http://schemas.microsoft.com/office/drawing/2014/main" id="{DA61D57E-AE23-4EBE-9D62-E18C87009378}"/>
              </a:ext>
            </a:extLst>
          </p:cNvPr>
          <p:cNvCxnSpPr>
            <a:cxnSpLocks/>
            <a:endCxn id="31" idx="0"/>
          </p:cNvCxnSpPr>
          <p:nvPr/>
        </p:nvCxnSpPr>
        <p:spPr>
          <a:xfrm flipH="1">
            <a:off x="4120268" y="2564490"/>
            <a:ext cx="1788603" cy="176534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4B865DE4-2688-4546-A9F2-AE6BD07B3454}"/>
              </a:ext>
            </a:extLst>
          </p:cNvPr>
          <p:cNvCxnSpPr>
            <a:cxnSpLocks/>
          </p:cNvCxnSpPr>
          <p:nvPr/>
        </p:nvCxnSpPr>
        <p:spPr>
          <a:xfrm>
            <a:off x="6281407" y="2569359"/>
            <a:ext cx="1242268" cy="2306727"/>
          </a:xfrm>
          <a:prstGeom prst="line">
            <a:avLst/>
          </a:prstGeom>
          <a:ln/>
        </p:spPr>
        <p:style>
          <a:lnRef idx="2">
            <a:schemeClr val="accent3"/>
          </a:lnRef>
          <a:fillRef idx="0">
            <a:schemeClr val="accent3"/>
          </a:fillRef>
          <a:effectRef idx="1">
            <a:schemeClr val="accent3"/>
          </a:effectRef>
          <a:fontRef idx="minor">
            <a:schemeClr val="tx1"/>
          </a:fontRef>
        </p:style>
      </p:cxnSp>
      <p:sp>
        <p:nvSpPr>
          <p:cNvPr id="35" name="Rectangle: Rounded Corners 34">
            <a:extLst>
              <a:ext uri="{FF2B5EF4-FFF2-40B4-BE49-F238E27FC236}">
                <a16:creationId xmlns:a16="http://schemas.microsoft.com/office/drawing/2014/main" id="{FC048646-23A8-43BD-BA81-DB2F8C24DF96}"/>
              </a:ext>
            </a:extLst>
          </p:cNvPr>
          <p:cNvSpPr/>
          <p:nvPr/>
        </p:nvSpPr>
        <p:spPr>
          <a:xfrm>
            <a:off x="3082886" y="2983375"/>
            <a:ext cx="6026227" cy="2985571"/>
          </a:xfrm>
          <a:custGeom>
            <a:avLst/>
            <a:gdLst>
              <a:gd name="connsiteX0" fmla="*/ 0 w 6026227"/>
              <a:gd name="connsiteY0" fmla="*/ 1081493 h 2985571"/>
              <a:gd name="connsiteX1" fmla="*/ 1081493 w 6026227"/>
              <a:gd name="connsiteY1" fmla="*/ 0 h 2985571"/>
              <a:gd name="connsiteX2" fmla="*/ 1686734 w 6026227"/>
              <a:gd name="connsiteY2" fmla="*/ 0 h 2985571"/>
              <a:gd name="connsiteX3" fmla="*/ 2369240 w 6026227"/>
              <a:gd name="connsiteY3" fmla="*/ 0 h 2985571"/>
              <a:gd name="connsiteX4" fmla="*/ 2974481 w 6026227"/>
              <a:gd name="connsiteY4" fmla="*/ 0 h 2985571"/>
              <a:gd name="connsiteX5" fmla="*/ 3541090 w 6026227"/>
              <a:gd name="connsiteY5" fmla="*/ 0 h 2985571"/>
              <a:gd name="connsiteX6" fmla="*/ 4107698 w 6026227"/>
              <a:gd name="connsiteY6" fmla="*/ 0 h 2985571"/>
              <a:gd name="connsiteX7" fmla="*/ 4944734 w 6026227"/>
              <a:gd name="connsiteY7" fmla="*/ 0 h 2985571"/>
              <a:gd name="connsiteX8" fmla="*/ 6026227 w 6026227"/>
              <a:gd name="connsiteY8" fmla="*/ 1081493 h 2985571"/>
              <a:gd name="connsiteX9" fmla="*/ 6026227 w 6026227"/>
              <a:gd name="connsiteY9" fmla="*/ 1468108 h 2985571"/>
              <a:gd name="connsiteX10" fmla="*/ 6026227 w 6026227"/>
              <a:gd name="connsiteY10" fmla="*/ 1904078 h 2985571"/>
              <a:gd name="connsiteX11" fmla="*/ 4944734 w 6026227"/>
              <a:gd name="connsiteY11" fmla="*/ 2985571 h 2985571"/>
              <a:gd name="connsiteX12" fmla="*/ 4378125 w 6026227"/>
              <a:gd name="connsiteY12" fmla="*/ 2985571 h 2985571"/>
              <a:gd name="connsiteX13" fmla="*/ 3772884 w 6026227"/>
              <a:gd name="connsiteY13" fmla="*/ 2985571 h 2985571"/>
              <a:gd name="connsiteX14" fmla="*/ 3090378 w 6026227"/>
              <a:gd name="connsiteY14" fmla="*/ 2985571 h 2985571"/>
              <a:gd name="connsiteX15" fmla="*/ 2562402 w 6026227"/>
              <a:gd name="connsiteY15" fmla="*/ 2985571 h 2985571"/>
              <a:gd name="connsiteX16" fmla="*/ 1995793 w 6026227"/>
              <a:gd name="connsiteY16" fmla="*/ 2985571 h 2985571"/>
              <a:gd name="connsiteX17" fmla="*/ 1081493 w 6026227"/>
              <a:gd name="connsiteY17" fmla="*/ 2985571 h 2985571"/>
              <a:gd name="connsiteX18" fmla="*/ 0 w 6026227"/>
              <a:gd name="connsiteY18" fmla="*/ 1904078 h 2985571"/>
              <a:gd name="connsiteX19" fmla="*/ 0 w 6026227"/>
              <a:gd name="connsiteY19" fmla="*/ 1484560 h 2985571"/>
              <a:gd name="connsiteX20" fmla="*/ 0 w 6026227"/>
              <a:gd name="connsiteY20" fmla="*/ 1081493 h 298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6227" h="2985571" extrusionOk="0">
                <a:moveTo>
                  <a:pt x="0" y="1081493"/>
                </a:moveTo>
                <a:cubicBezTo>
                  <a:pt x="-21821" y="490773"/>
                  <a:pt x="450346" y="-25672"/>
                  <a:pt x="1081493" y="0"/>
                </a:cubicBezTo>
                <a:cubicBezTo>
                  <a:pt x="1204435" y="15822"/>
                  <a:pt x="1519060" y="16557"/>
                  <a:pt x="1686734" y="0"/>
                </a:cubicBezTo>
                <a:cubicBezTo>
                  <a:pt x="1854408" y="-16557"/>
                  <a:pt x="2227786" y="-17995"/>
                  <a:pt x="2369240" y="0"/>
                </a:cubicBezTo>
                <a:cubicBezTo>
                  <a:pt x="2510694" y="17995"/>
                  <a:pt x="2779025" y="17145"/>
                  <a:pt x="2974481" y="0"/>
                </a:cubicBezTo>
                <a:cubicBezTo>
                  <a:pt x="3169937" y="-17145"/>
                  <a:pt x="3316647" y="12895"/>
                  <a:pt x="3541090" y="0"/>
                </a:cubicBezTo>
                <a:cubicBezTo>
                  <a:pt x="3765533" y="-12895"/>
                  <a:pt x="3925042" y="17674"/>
                  <a:pt x="4107698" y="0"/>
                </a:cubicBezTo>
                <a:cubicBezTo>
                  <a:pt x="4290354" y="-17674"/>
                  <a:pt x="4627949" y="-32533"/>
                  <a:pt x="4944734" y="0"/>
                </a:cubicBezTo>
                <a:cubicBezTo>
                  <a:pt x="5636659" y="-77181"/>
                  <a:pt x="5993553" y="527571"/>
                  <a:pt x="6026227" y="1081493"/>
                </a:cubicBezTo>
                <a:cubicBezTo>
                  <a:pt x="6040411" y="1243613"/>
                  <a:pt x="6023202" y="1298336"/>
                  <a:pt x="6026227" y="1468108"/>
                </a:cubicBezTo>
                <a:cubicBezTo>
                  <a:pt x="6029252" y="1637880"/>
                  <a:pt x="6027951" y="1798207"/>
                  <a:pt x="6026227" y="1904078"/>
                </a:cubicBezTo>
                <a:cubicBezTo>
                  <a:pt x="6087905" y="2566229"/>
                  <a:pt x="5541184" y="3007244"/>
                  <a:pt x="4944734" y="2985571"/>
                </a:cubicBezTo>
                <a:cubicBezTo>
                  <a:pt x="4671306" y="2988155"/>
                  <a:pt x="4586505" y="2959764"/>
                  <a:pt x="4378125" y="2985571"/>
                </a:cubicBezTo>
                <a:cubicBezTo>
                  <a:pt x="4169745" y="3011378"/>
                  <a:pt x="4003065" y="2991273"/>
                  <a:pt x="3772884" y="2985571"/>
                </a:cubicBezTo>
                <a:cubicBezTo>
                  <a:pt x="3542703" y="2979869"/>
                  <a:pt x="3247692" y="2959067"/>
                  <a:pt x="3090378" y="2985571"/>
                </a:cubicBezTo>
                <a:cubicBezTo>
                  <a:pt x="2933064" y="3012075"/>
                  <a:pt x="2784330" y="3004935"/>
                  <a:pt x="2562402" y="2985571"/>
                </a:cubicBezTo>
                <a:cubicBezTo>
                  <a:pt x="2340474" y="2966207"/>
                  <a:pt x="2231149" y="2982936"/>
                  <a:pt x="1995793" y="2985571"/>
                </a:cubicBezTo>
                <a:cubicBezTo>
                  <a:pt x="1760437" y="2988206"/>
                  <a:pt x="1321997" y="2977172"/>
                  <a:pt x="1081493" y="2985571"/>
                </a:cubicBezTo>
                <a:cubicBezTo>
                  <a:pt x="417929" y="2892124"/>
                  <a:pt x="67789" y="2514792"/>
                  <a:pt x="0" y="1904078"/>
                </a:cubicBezTo>
                <a:cubicBezTo>
                  <a:pt x="-19419" y="1696916"/>
                  <a:pt x="10857" y="1645616"/>
                  <a:pt x="0" y="1484560"/>
                </a:cubicBezTo>
                <a:cubicBezTo>
                  <a:pt x="-10857" y="1323504"/>
                  <a:pt x="14084" y="1264287"/>
                  <a:pt x="0" y="1081493"/>
                </a:cubicBezTo>
                <a:close/>
              </a:path>
            </a:pathLst>
          </a:custGeom>
          <a:noFill/>
          <a:ln w="28575" cap="flat" cmpd="sng" algn="ctr">
            <a:solidFill>
              <a:schemeClr val="accent1"/>
            </a:solidFill>
            <a:prstDash val="sysDash"/>
            <a:round/>
            <a:headEnd type="none" w="med" len="med"/>
            <a:tailEnd type="none" w="med" len="med"/>
            <a:extLst>
              <a:ext uri="{C807C97D-BFC1-408E-A445-0C87EB9F89A2}">
                <ask:lineSketchStyleProps xmlns:ask="http://schemas.microsoft.com/office/drawing/2018/sketchyshapes" sd="817058610">
                  <a:prstGeom prst="roundRect">
                    <a:avLst>
                      <a:gd name="adj" fmla="val 36224"/>
                    </a:avLst>
                  </a:prstGeom>
                  <ask:type>
                    <ask:lineSketchFreehand/>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0DCD1D2D-9C23-4BF2-B1F5-EC11B4843FCD}"/>
              </a:ext>
            </a:extLst>
          </p:cNvPr>
          <p:cNvCxnSpPr>
            <a:cxnSpLocks/>
            <a:endCxn id="23" idx="2"/>
          </p:cNvCxnSpPr>
          <p:nvPr/>
        </p:nvCxnSpPr>
        <p:spPr>
          <a:xfrm flipH="1" flipV="1">
            <a:off x="6145474" y="1462791"/>
            <a:ext cx="73432" cy="738797"/>
          </a:xfrm>
          <a:prstGeom prst="line">
            <a:avLst/>
          </a:prstGeom>
          <a:ln/>
        </p:spPr>
        <p:style>
          <a:lnRef idx="2">
            <a:schemeClr val="accent3"/>
          </a:lnRef>
          <a:fillRef idx="0">
            <a:schemeClr val="accent3"/>
          </a:fillRef>
          <a:effectRef idx="1">
            <a:schemeClr val="accent3"/>
          </a:effectRef>
          <a:fontRef idx="minor">
            <a:schemeClr val="tx1"/>
          </a:fontRef>
        </p:style>
      </p:cxnSp>
      <p:sp>
        <p:nvSpPr>
          <p:cNvPr id="37" name="TextBox 36">
            <a:extLst>
              <a:ext uri="{FF2B5EF4-FFF2-40B4-BE49-F238E27FC236}">
                <a16:creationId xmlns:a16="http://schemas.microsoft.com/office/drawing/2014/main" id="{86C187AF-955A-4C0E-AB51-261CD6CCED11}"/>
              </a:ext>
            </a:extLst>
          </p:cNvPr>
          <p:cNvSpPr txBox="1"/>
          <p:nvPr/>
        </p:nvSpPr>
        <p:spPr>
          <a:xfrm>
            <a:off x="6744686" y="706873"/>
            <a:ext cx="1816030" cy="553998"/>
          </a:xfrm>
          <a:custGeom>
            <a:avLst/>
            <a:gdLst>
              <a:gd name="connsiteX0" fmla="*/ 0 w 1816030"/>
              <a:gd name="connsiteY0" fmla="*/ 0 h 553998"/>
              <a:gd name="connsiteX1" fmla="*/ 641664 w 1816030"/>
              <a:gd name="connsiteY1" fmla="*/ 0 h 553998"/>
              <a:gd name="connsiteX2" fmla="*/ 1210687 w 1816030"/>
              <a:gd name="connsiteY2" fmla="*/ 0 h 553998"/>
              <a:gd name="connsiteX3" fmla="*/ 1816030 w 1816030"/>
              <a:gd name="connsiteY3" fmla="*/ 0 h 553998"/>
              <a:gd name="connsiteX4" fmla="*/ 1816030 w 1816030"/>
              <a:gd name="connsiteY4" fmla="*/ 553998 h 553998"/>
              <a:gd name="connsiteX5" fmla="*/ 1210687 w 1816030"/>
              <a:gd name="connsiteY5" fmla="*/ 553998 h 553998"/>
              <a:gd name="connsiteX6" fmla="*/ 641664 w 1816030"/>
              <a:gd name="connsiteY6" fmla="*/ 553998 h 553998"/>
              <a:gd name="connsiteX7" fmla="*/ 0 w 1816030"/>
              <a:gd name="connsiteY7" fmla="*/ 553998 h 553998"/>
              <a:gd name="connsiteX8" fmla="*/ 0 w 1816030"/>
              <a:gd name="connsiteY8" fmla="*/ 0 h 5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030" h="553998" extrusionOk="0">
                <a:moveTo>
                  <a:pt x="0" y="0"/>
                </a:moveTo>
                <a:cubicBezTo>
                  <a:pt x="195331" y="18079"/>
                  <a:pt x="373238" y="21615"/>
                  <a:pt x="641664" y="0"/>
                </a:cubicBezTo>
                <a:cubicBezTo>
                  <a:pt x="910090" y="-21615"/>
                  <a:pt x="1092891" y="20104"/>
                  <a:pt x="1210687" y="0"/>
                </a:cubicBezTo>
                <a:cubicBezTo>
                  <a:pt x="1328483" y="-20104"/>
                  <a:pt x="1586324" y="8366"/>
                  <a:pt x="1816030" y="0"/>
                </a:cubicBezTo>
                <a:cubicBezTo>
                  <a:pt x="1838633" y="269911"/>
                  <a:pt x="1840488" y="421339"/>
                  <a:pt x="1816030" y="553998"/>
                </a:cubicBezTo>
                <a:cubicBezTo>
                  <a:pt x="1678295" y="546700"/>
                  <a:pt x="1404074" y="566361"/>
                  <a:pt x="1210687" y="553998"/>
                </a:cubicBezTo>
                <a:cubicBezTo>
                  <a:pt x="1017300" y="541635"/>
                  <a:pt x="815609" y="527601"/>
                  <a:pt x="641664" y="553998"/>
                </a:cubicBezTo>
                <a:cubicBezTo>
                  <a:pt x="467719" y="580395"/>
                  <a:pt x="141095" y="585374"/>
                  <a:pt x="0" y="553998"/>
                </a:cubicBezTo>
                <a:cubicBezTo>
                  <a:pt x="18660" y="287733"/>
                  <a:pt x="-25514" y="126918"/>
                  <a:pt x="0" y="0"/>
                </a:cubicBezTo>
                <a:close/>
              </a:path>
            </a:pathLst>
          </a:custGeom>
          <a:noFill/>
          <a:ln>
            <a:solidFill>
              <a:schemeClr val="tx1"/>
            </a:solidFill>
            <a:extLst>
              <a:ext uri="{C807C97D-BFC1-408E-A445-0C87EB9F89A2}">
                <ask:lineSketchStyleProps xmlns:ask="http://schemas.microsoft.com/office/drawing/2018/sketchyshapes" sd="829747650">
                  <a:prstGeom prst="rect">
                    <a:avLst/>
                  </a:prstGeom>
                  <ask:type>
                    <ask:lineSketchFreehand/>
                  </ask:type>
                </ask:lineSketchStyleProps>
              </a:ext>
            </a:extLst>
          </a:ln>
        </p:spPr>
        <p:txBody>
          <a:bodyPr wrap="square" rtlCol="0">
            <a:spAutoFit/>
          </a:bodyPr>
          <a:lstStyle/>
          <a:p>
            <a:r>
              <a:rPr lang="en-US" sz="1600" b="1" dirty="0"/>
              <a:t>Storage Policy</a:t>
            </a:r>
          </a:p>
          <a:p>
            <a:pPr marL="285750" indent="-285750">
              <a:buFont typeface="Arial" panose="020B0604020202020204" pitchFamily="34" charset="0"/>
              <a:buChar char="•"/>
            </a:pPr>
            <a:r>
              <a:rPr lang="en-US" sz="1400" dirty="0"/>
              <a:t>FTT 1 = RAID 1</a:t>
            </a:r>
          </a:p>
        </p:txBody>
      </p:sp>
      <p:sp>
        <p:nvSpPr>
          <p:cNvPr id="38" name="Rectangle: Rounded Corners 37">
            <a:extLst>
              <a:ext uri="{FF2B5EF4-FFF2-40B4-BE49-F238E27FC236}">
                <a16:creationId xmlns:a16="http://schemas.microsoft.com/office/drawing/2014/main" id="{E8FBD204-552B-44C4-916F-C55A93CFA7F2}"/>
              </a:ext>
            </a:extLst>
          </p:cNvPr>
          <p:cNvSpPr/>
          <p:nvPr/>
        </p:nvSpPr>
        <p:spPr>
          <a:xfrm>
            <a:off x="5014569" y="5792676"/>
            <a:ext cx="2600973" cy="415720"/>
          </a:xfrm>
          <a:custGeom>
            <a:avLst/>
            <a:gdLst>
              <a:gd name="connsiteX0" fmla="*/ 0 w 2600973"/>
              <a:gd name="connsiteY0" fmla="*/ 69288 h 415720"/>
              <a:gd name="connsiteX1" fmla="*/ 69288 w 2600973"/>
              <a:gd name="connsiteY1" fmla="*/ 0 h 415720"/>
              <a:gd name="connsiteX2" fmla="*/ 684887 w 2600973"/>
              <a:gd name="connsiteY2" fmla="*/ 0 h 415720"/>
              <a:gd name="connsiteX3" fmla="*/ 1349734 w 2600973"/>
              <a:gd name="connsiteY3" fmla="*/ 0 h 415720"/>
              <a:gd name="connsiteX4" fmla="*/ 1916086 w 2600973"/>
              <a:gd name="connsiteY4" fmla="*/ 0 h 415720"/>
              <a:gd name="connsiteX5" fmla="*/ 2531685 w 2600973"/>
              <a:gd name="connsiteY5" fmla="*/ 0 h 415720"/>
              <a:gd name="connsiteX6" fmla="*/ 2600973 w 2600973"/>
              <a:gd name="connsiteY6" fmla="*/ 69288 h 415720"/>
              <a:gd name="connsiteX7" fmla="*/ 2600973 w 2600973"/>
              <a:gd name="connsiteY7" fmla="*/ 346432 h 415720"/>
              <a:gd name="connsiteX8" fmla="*/ 2531685 w 2600973"/>
              <a:gd name="connsiteY8" fmla="*/ 415720 h 415720"/>
              <a:gd name="connsiteX9" fmla="*/ 1891462 w 2600973"/>
              <a:gd name="connsiteY9" fmla="*/ 415720 h 415720"/>
              <a:gd name="connsiteX10" fmla="*/ 1226615 w 2600973"/>
              <a:gd name="connsiteY10" fmla="*/ 415720 h 415720"/>
              <a:gd name="connsiteX11" fmla="*/ 611015 w 2600973"/>
              <a:gd name="connsiteY11" fmla="*/ 415720 h 415720"/>
              <a:gd name="connsiteX12" fmla="*/ 69288 w 2600973"/>
              <a:gd name="connsiteY12" fmla="*/ 415720 h 415720"/>
              <a:gd name="connsiteX13" fmla="*/ 0 w 2600973"/>
              <a:gd name="connsiteY13" fmla="*/ 346432 h 415720"/>
              <a:gd name="connsiteX14" fmla="*/ 0 w 2600973"/>
              <a:gd name="connsiteY14" fmla="*/ 69288 h 41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00973" h="415720" fill="none" extrusionOk="0">
                <a:moveTo>
                  <a:pt x="0" y="69288"/>
                </a:moveTo>
                <a:cubicBezTo>
                  <a:pt x="8685" y="30176"/>
                  <a:pt x="24693" y="-5639"/>
                  <a:pt x="69288" y="0"/>
                </a:cubicBezTo>
                <a:cubicBezTo>
                  <a:pt x="311575" y="11012"/>
                  <a:pt x="407765" y="-9202"/>
                  <a:pt x="684887" y="0"/>
                </a:cubicBezTo>
                <a:cubicBezTo>
                  <a:pt x="962009" y="9202"/>
                  <a:pt x="1199400" y="-17391"/>
                  <a:pt x="1349734" y="0"/>
                </a:cubicBezTo>
                <a:cubicBezTo>
                  <a:pt x="1500068" y="17391"/>
                  <a:pt x="1643448" y="-27850"/>
                  <a:pt x="1916086" y="0"/>
                </a:cubicBezTo>
                <a:cubicBezTo>
                  <a:pt x="2188724" y="27850"/>
                  <a:pt x="2321275" y="998"/>
                  <a:pt x="2531685" y="0"/>
                </a:cubicBezTo>
                <a:cubicBezTo>
                  <a:pt x="2573582" y="-5216"/>
                  <a:pt x="2600637" y="25854"/>
                  <a:pt x="2600973" y="69288"/>
                </a:cubicBezTo>
                <a:cubicBezTo>
                  <a:pt x="2597791" y="197861"/>
                  <a:pt x="2603532" y="211070"/>
                  <a:pt x="2600973" y="346432"/>
                </a:cubicBezTo>
                <a:cubicBezTo>
                  <a:pt x="2599225" y="377798"/>
                  <a:pt x="2564668" y="418269"/>
                  <a:pt x="2531685" y="415720"/>
                </a:cubicBezTo>
                <a:cubicBezTo>
                  <a:pt x="2294176" y="432519"/>
                  <a:pt x="2054480" y="435707"/>
                  <a:pt x="1891462" y="415720"/>
                </a:cubicBezTo>
                <a:cubicBezTo>
                  <a:pt x="1728444" y="395733"/>
                  <a:pt x="1506371" y="413690"/>
                  <a:pt x="1226615" y="415720"/>
                </a:cubicBezTo>
                <a:cubicBezTo>
                  <a:pt x="946859" y="417750"/>
                  <a:pt x="895746" y="388771"/>
                  <a:pt x="611015" y="415720"/>
                </a:cubicBezTo>
                <a:cubicBezTo>
                  <a:pt x="326284" y="442669"/>
                  <a:pt x="226439" y="408933"/>
                  <a:pt x="69288" y="415720"/>
                </a:cubicBezTo>
                <a:cubicBezTo>
                  <a:pt x="38453" y="419617"/>
                  <a:pt x="-2550" y="388505"/>
                  <a:pt x="0" y="346432"/>
                </a:cubicBezTo>
                <a:cubicBezTo>
                  <a:pt x="11560" y="233223"/>
                  <a:pt x="-4737" y="188591"/>
                  <a:pt x="0" y="69288"/>
                </a:cubicBezTo>
                <a:close/>
              </a:path>
              <a:path w="2600973" h="415720" stroke="0" extrusionOk="0">
                <a:moveTo>
                  <a:pt x="0" y="69288"/>
                </a:moveTo>
                <a:cubicBezTo>
                  <a:pt x="-7152" y="28709"/>
                  <a:pt x="35031" y="1877"/>
                  <a:pt x="69288" y="0"/>
                </a:cubicBezTo>
                <a:cubicBezTo>
                  <a:pt x="357166" y="-4229"/>
                  <a:pt x="561716" y="2896"/>
                  <a:pt x="709511" y="0"/>
                </a:cubicBezTo>
                <a:cubicBezTo>
                  <a:pt x="857306" y="-2896"/>
                  <a:pt x="1115743" y="-11302"/>
                  <a:pt x="1300487" y="0"/>
                </a:cubicBezTo>
                <a:cubicBezTo>
                  <a:pt x="1485231" y="11302"/>
                  <a:pt x="1633236" y="-25349"/>
                  <a:pt x="1891462" y="0"/>
                </a:cubicBezTo>
                <a:cubicBezTo>
                  <a:pt x="2149688" y="25349"/>
                  <a:pt x="2273593" y="16228"/>
                  <a:pt x="2531685" y="0"/>
                </a:cubicBezTo>
                <a:cubicBezTo>
                  <a:pt x="2564602" y="648"/>
                  <a:pt x="2601743" y="27798"/>
                  <a:pt x="2600973" y="69288"/>
                </a:cubicBezTo>
                <a:cubicBezTo>
                  <a:pt x="2589017" y="195423"/>
                  <a:pt x="2588954" y="243061"/>
                  <a:pt x="2600973" y="346432"/>
                </a:cubicBezTo>
                <a:cubicBezTo>
                  <a:pt x="2602998" y="376143"/>
                  <a:pt x="2571460" y="416487"/>
                  <a:pt x="2531685" y="415720"/>
                </a:cubicBezTo>
                <a:cubicBezTo>
                  <a:pt x="2342937" y="431267"/>
                  <a:pt x="2141231" y="404819"/>
                  <a:pt x="1940710" y="415720"/>
                </a:cubicBezTo>
                <a:cubicBezTo>
                  <a:pt x="1740189" y="426621"/>
                  <a:pt x="1464528" y="404411"/>
                  <a:pt x="1325110" y="415720"/>
                </a:cubicBezTo>
                <a:cubicBezTo>
                  <a:pt x="1185692" y="427029"/>
                  <a:pt x="847087" y="433549"/>
                  <a:pt x="660263" y="415720"/>
                </a:cubicBezTo>
                <a:cubicBezTo>
                  <a:pt x="473439" y="397891"/>
                  <a:pt x="245615" y="409445"/>
                  <a:pt x="69288" y="415720"/>
                </a:cubicBezTo>
                <a:cubicBezTo>
                  <a:pt x="30418" y="414241"/>
                  <a:pt x="-8762" y="387847"/>
                  <a:pt x="0" y="346432"/>
                </a:cubicBezTo>
                <a:cubicBezTo>
                  <a:pt x="6676" y="211764"/>
                  <a:pt x="-5338" y="128397"/>
                  <a:pt x="0" y="69288"/>
                </a:cubicBezTo>
                <a:close/>
              </a:path>
            </a:pathLst>
          </a:custGeom>
          <a:ln>
            <a:extLst>
              <a:ext uri="{C807C97D-BFC1-408E-A445-0C87EB9F89A2}">
                <ask:lineSketchStyleProps xmlns:ask="http://schemas.microsoft.com/office/drawing/2018/sketchyshapes" sd="3496896666">
                  <a:prstGeom prst="round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vSAN</a:t>
            </a:r>
          </a:p>
        </p:txBody>
      </p:sp>
      <p:sp>
        <p:nvSpPr>
          <p:cNvPr id="39" name="Oval 38">
            <a:extLst>
              <a:ext uri="{FF2B5EF4-FFF2-40B4-BE49-F238E27FC236}">
                <a16:creationId xmlns:a16="http://schemas.microsoft.com/office/drawing/2014/main" id="{AA703ECD-D5A8-4A7B-8E8F-2312B047CD6C}"/>
              </a:ext>
            </a:extLst>
          </p:cNvPr>
          <p:cNvSpPr/>
          <p:nvPr/>
        </p:nvSpPr>
        <p:spPr>
          <a:xfrm>
            <a:off x="5451462" y="4653192"/>
            <a:ext cx="1104172" cy="288525"/>
          </a:xfrm>
          <a:custGeom>
            <a:avLst/>
            <a:gdLst>
              <a:gd name="connsiteX0" fmla="*/ 0 w 1104172"/>
              <a:gd name="connsiteY0" fmla="*/ 144263 h 288525"/>
              <a:gd name="connsiteX1" fmla="*/ 552086 w 1104172"/>
              <a:gd name="connsiteY1" fmla="*/ 0 h 288525"/>
              <a:gd name="connsiteX2" fmla="*/ 1104172 w 1104172"/>
              <a:gd name="connsiteY2" fmla="*/ 144263 h 288525"/>
              <a:gd name="connsiteX3" fmla="*/ 552086 w 1104172"/>
              <a:gd name="connsiteY3" fmla="*/ 288526 h 288525"/>
              <a:gd name="connsiteX4" fmla="*/ 0 w 1104172"/>
              <a:gd name="connsiteY4" fmla="*/ 144263 h 28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172" h="288525" fill="none" extrusionOk="0">
                <a:moveTo>
                  <a:pt x="0" y="144263"/>
                </a:moveTo>
                <a:cubicBezTo>
                  <a:pt x="4424" y="103270"/>
                  <a:pt x="240091" y="-54475"/>
                  <a:pt x="552086" y="0"/>
                </a:cubicBezTo>
                <a:cubicBezTo>
                  <a:pt x="867358" y="-510"/>
                  <a:pt x="1106187" y="62761"/>
                  <a:pt x="1104172" y="144263"/>
                </a:cubicBezTo>
                <a:cubicBezTo>
                  <a:pt x="1102925" y="243188"/>
                  <a:pt x="894176" y="280122"/>
                  <a:pt x="552086" y="288526"/>
                </a:cubicBezTo>
                <a:cubicBezTo>
                  <a:pt x="237663" y="273205"/>
                  <a:pt x="-11122" y="218543"/>
                  <a:pt x="0" y="144263"/>
                </a:cubicBezTo>
                <a:close/>
              </a:path>
              <a:path w="1104172" h="288525" stroke="0" extrusionOk="0">
                <a:moveTo>
                  <a:pt x="0" y="144263"/>
                </a:moveTo>
                <a:cubicBezTo>
                  <a:pt x="-18260" y="72740"/>
                  <a:pt x="261984" y="61591"/>
                  <a:pt x="552086" y="0"/>
                </a:cubicBezTo>
                <a:cubicBezTo>
                  <a:pt x="858250" y="-1662"/>
                  <a:pt x="1101060" y="59212"/>
                  <a:pt x="1104172" y="144263"/>
                </a:cubicBezTo>
                <a:cubicBezTo>
                  <a:pt x="1121166" y="167942"/>
                  <a:pt x="875503" y="311845"/>
                  <a:pt x="552086" y="288526"/>
                </a:cubicBezTo>
                <a:cubicBezTo>
                  <a:pt x="248312" y="292720"/>
                  <a:pt x="4165" y="215686"/>
                  <a:pt x="0" y="144263"/>
                </a:cubicBezTo>
                <a:close/>
              </a:path>
            </a:pathLst>
          </a:custGeom>
          <a:solidFill>
            <a:schemeClr val="accent2">
              <a:lumMod val="60000"/>
              <a:lumOff val="40000"/>
            </a:schemeClr>
          </a:solidFill>
          <a:ln>
            <a:extLst>
              <a:ext uri="{C807C97D-BFC1-408E-A445-0C87EB9F89A2}">
                <ask:lineSketchStyleProps xmlns:ask="http://schemas.microsoft.com/office/drawing/2018/sketchyshapes" sd="3067394425">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Witness</a:t>
            </a:r>
            <a:endParaRPr lang="en-US" sz="1400" dirty="0"/>
          </a:p>
        </p:txBody>
      </p:sp>
      <p:cxnSp>
        <p:nvCxnSpPr>
          <p:cNvPr id="40" name="Straight Connector 39">
            <a:extLst>
              <a:ext uri="{FF2B5EF4-FFF2-40B4-BE49-F238E27FC236}">
                <a16:creationId xmlns:a16="http://schemas.microsoft.com/office/drawing/2014/main" id="{A25D3648-34A1-484A-A1C0-0F7DC66B46E8}"/>
              </a:ext>
            </a:extLst>
          </p:cNvPr>
          <p:cNvCxnSpPr>
            <a:cxnSpLocks/>
            <a:endCxn id="39" idx="0"/>
          </p:cNvCxnSpPr>
          <p:nvPr/>
        </p:nvCxnSpPr>
        <p:spPr>
          <a:xfrm flipH="1">
            <a:off x="6003548" y="2483131"/>
            <a:ext cx="240792" cy="2170061"/>
          </a:xfrm>
          <a:prstGeom prst="line">
            <a:avLst/>
          </a:prstGeom>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258931355"/>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7085600-2D33-4FA9-8C16-8090C8989F31}"/>
              </a:ext>
            </a:extLst>
          </p:cNvPr>
          <p:cNvGraphicFramePr>
            <a:graphicFrameLocks noGrp="1"/>
          </p:cNvGraphicFramePr>
          <p:nvPr>
            <p:ph idx="1"/>
          </p:nvPr>
        </p:nvGraphicFramePr>
        <p:xfrm>
          <a:off x="1176867" y="1049730"/>
          <a:ext cx="10418151" cy="5085745"/>
        </p:xfrm>
        <a:graphic>
          <a:graphicData uri="http://schemas.openxmlformats.org/drawingml/2006/table">
            <a:tbl>
              <a:tblPr firstRow="1" bandRow="1">
                <a:tableStyleId>{5C22544A-7EE6-4342-B048-85BDC9FD1C3A}</a:tableStyleId>
              </a:tblPr>
              <a:tblGrid>
                <a:gridCol w="3063083">
                  <a:extLst>
                    <a:ext uri="{9D8B030D-6E8A-4147-A177-3AD203B41FA5}">
                      <a16:colId xmlns:a16="http://schemas.microsoft.com/office/drawing/2014/main" val="2297032537"/>
                    </a:ext>
                  </a:extLst>
                </a:gridCol>
                <a:gridCol w="3466603">
                  <a:extLst>
                    <a:ext uri="{9D8B030D-6E8A-4147-A177-3AD203B41FA5}">
                      <a16:colId xmlns:a16="http://schemas.microsoft.com/office/drawing/2014/main" val="2118467966"/>
                    </a:ext>
                  </a:extLst>
                </a:gridCol>
                <a:gridCol w="1283927">
                  <a:extLst>
                    <a:ext uri="{9D8B030D-6E8A-4147-A177-3AD203B41FA5}">
                      <a16:colId xmlns:a16="http://schemas.microsoft.com/office/drawing/2014/main" val="1460604670"/>
                    </a:ext>
                  </a:extLst>
                </a:gridCol>
                <a:gridCol w="2604538">
                  <a:extLst>
                    <a:ext uri="{9D8B030D-6E8A-4147-A177-3AD203B41FA5}">
                      <a16:colId xmlns:a16="http://schemas.microsoft.com/office/drawing/2014/main" val="3144903"/>
                    </a:ext>
                  </a:extLst>
                </a:gridCol>
              </a:tblGrid>
              <a:tr h="15058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b="1" i="0" u="none" strike="noStrike" kern="1200" baseline="0">
                          <a:solidFill>
                            <a:schemeClr val="lt1"/>
                          </a:solidFill>
                          <a:latin typeface="+mn-lt"/>
                          <a:ea typeface="+mn-ea"/>
                          <a:cs typeface="+mn-cs"/>
                        </a:rPr>
                        <a:t>Tolerated Failures </a:t>
                      </a:r>
                      <a:r>
                        <a:rPr lang="en-US" sz="1800" b="0" i="0" u="none" strike="noStrike" kern="1200" baseline="0">
                          <a:solidFill>
                            <a:schemeClr val="lt1"/>
                          </a:solidFill>
                          <a:latin typeface="+mn-lt"/>
                          <a:ea typeface="+mn-ea"/>
                          <a:cs typeface="+mn-cs"/>
                        </a:rPr>
                        <a:t>	</a:t>
                      </a:r>
                    </a:p>
                    <a:p>
                      <a:endParaRPr lang="en-US" sz="18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b="1" i="0" u="none" strike="noStrike" kern="1200" baseline="0">
                          <a:solidFill>
                            <a:schemeClr val="lt1"/>
                          </a:solidFill>
                          <a:latin typeface="+mn-lt"/>
                          <a:ea typeface="+mn-ea"/>
                          <a:cs typeface="+mn-cs"/>
                        </a:rPr>
                        <a:t>RAID Type </a:t>
                      </a:r>
                      <a:r>
                        <a:rPr lang="en-US" sz="1800" b="0" i="0" u="none" strike="noStrike" kern="1200" baseline="0">
                          <a:solidFill>
                            <a:schemeClr val="lt1"/>
                          </a:solidFill>
                          <a:latin typeface="+mn-lt"/>
                          <a:ea typeface="+mn-ea"/>
                          <a:cs typeface="+mn-cs"/>
                        </a:rPr>
                        <a:t>	</a:t>
                      </a:r>
                    </a:p>
                    <a:p>
                      <a:endParaRPr lang="en-US" sz="18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b="1" i="0" u="none" strike="noStrike" kern="1200" baseline="0">
                          <a:solidFill>
                            <a:schemeClr val="lt1"/>
                          </a:solidFill>
                          <a:latin typeface="+mn-lt"/>
                          <a:ea typeface="+mn-ea"/>
                          <a:cs typeface="+mn-cs"/>
                        </a:rPr>
                        <a:t>Minimum Hosts Required </a:t>
                      </a:r>
                      <a:r>
                        <a:rPr lang="en-US" sz="1800" b="0" i="0" u="none" strike="noStrike" kern="1200" baseline="0">
                          <a:solidFill>
                            <a:schemeClr val="lt1"/>
                          </a:solidFill>
                          <a:latin typeface="+mn-lt"/>
                          <a:ea typeface="+mn-ea"/>
                          <a:cs typeface="+mn-cs"/>
                        </a:rPr>
                        <a:t>	</a:t>
                      </a:r>
                    </a:p>
                    <a:p>
                      <a:endParaRPr lang="en-US" sz="18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b="1" i="0" u="none" strike="noStrike" kern="1200" baseline="0">
                          <a:solidFill>
                            <a:schemeClr val="lt1"/>
                          </a:solidFill>
                          <a:latin typeface="+mn-lt"/>
                          <a:ea typeface="+mn-ea"/>
                          <a:cs typeface="+mn-cs"/>
                        </a:rPr>
                        <a:t>Total Capacity Requirement* </a:t>
                      </a:r>
                      <a:r>
                        <a:rPr lang="en-US" sz="1800" b="0" i="0" u="none" strike="noStrike" kern="1200" baseline="0">
                          <a:solidFill>
                            <a:schemeClr val="lt1"/>
                          </a:solidFill>
                          <a:latin typeface="+mn-lt"/>
                          <a:ea typeface="+mn-ea"/>
                          <a:cs typeface="+mn-cs"/>
                        </a:rPr>
                        <a:t>	</a:t>
                      </a:r>
                    </a:p>
                    <a:p>
                      <a:endParaRPr lang="en-US" sz="1800" dirty="0"/>
                    </a:p>
                  </a:txBody>
                  <a:tcPr/>
                </a:tc>
                <a:extLst>
                  <a:ext uri="{0D108BD9-81ED-4DB2-BD59-A6C34878D82A}">
                    <a16:rowId xmlns:a16="http://schemas.microsoft.com/office/drawing/2014/main" val="220780417"/>
                  </a:ext>
                </a:extLst>
              </a:tr>
              <a:tr h="767123">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0" i="0" u="none" strike="noStrike" kern="1200" baseline="0">
                          <a:solidFill>
                            <a:schemeClr val="dk1"/>
                          </a:solidFill>
                          <a:latin typeface="+mn-lt"/>
                          <a:ea typeface="+mn-ea"/>
                          <a:cs typeface="+mn-cs"/>
                        </a:rPr>
                        <a:t>Failures to Tolerate = 0</a:t>
                      </a:r>
                      <a:endParaRPr lang="en-US" sz="2000" b="0" i="0" u="none" strike="noStrike" kern="1200" baseline="0" dirty="0">
                        <a:solidFill>
                          <a:schemeClr val="dk1"/>
                        </a:solidFill>
                        <a:latin typeface="+mn-lt"/>
                        <a:ea typeface="+mn-ea"/>
                        <a:cs typeface="+mn-cs"/>
                      </a:endParaRP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0" i="0" u="none" strike="noStrike" kern="1200" baseline="0">
                          <a:solidFill>
                            <a:schemeClr val="dk1"/>
                          </a:solidFill>
                          <a:latin typeface="+mn-lt"/>
                          <a:ea typeface="+mn-ea"/>
                          <a:cs typeface="+mn-cs"/>
                        </a:rPr>
                        <a:t>No data redundancy (RAID 0) </a:t>
                      </a:r>
                      <a:endParaRPr lang="en-US" sz="2000" b="0" i="0" u="none" strike="noStrike" kern="1200" baseline="0" dirty="0">
                        <a:solidFill>
                          <a:schemeClr val="dk1"/>
                        </a:solidFill>
                        <a:latin typeface="+mn-lt"/>
                        <a:ea typeface="+mn-ea"/>
                        <a:cs typeface="+mn-cs"/>
                      </a:endParaRPr>
                    </a:p>
                  </a:txBody>
                  <a:tcPr/>
                </a:tc>
                <a:tc>
                  <a:txBody>
                    <a:bodyPr/>
                    <a:lstStyle/>
                    <a:p>
                      <a:r>
                        <a:rPr lang="en-US" sz="2000"/>
                        <a:t>3</a:t>
                      </a:r>
                      <a:endParaRPr lang="en-US" sz="2000" dirty="0"/>
                    </a:p>
                  </a:txBody>
                  <a:tcPr/>
                </a:tc>
                <a:tc>
                  <a:txBody>
                    <a:bodyPr/>
                    <a:lstStyle/>
                    <a:p>
                      <a:r>
                        <a:rPr lang="en-US" sz="2000"/>
                        <a:t>1X</a:t>
                      </a:r>
                      <a:endParaRPr lang="en-US" sz="2000" dirty="0"/>
                    </a:p>
                  </a:txBody>
                  <a:tcPr/>
                </a:tc>
                <a:extLst>
                  <a:ext uri="{0D108BD9-81ED-4DB2-BD59-A6C34878D82A}">
                    <a16:rowId xmlns:a16="http://schemas.microsoft.com/office/drawing/2014/main" val="3586326411"/>
                  </a:ext>
                </a:extLst>
              </a:tr>
              <a:tr h="426180">
                <a:tc>
                  <a:txBody>
                    <a:bodyPr/>
                    <a:lstStyle/>
                    <a:p>
                      <a:r>
                        <a:rPr lang="en-US" sz="2000" b="0" i="0" u="none" strike="noStrike" kern="1200" baseline="0">
                          <a:solidFill>
                            <a:schemeClr val="dk1"/>
                          </a:solidFill>
                          <a:latin typeface="+mn-lt"/>
                          <a:ea typeface="+mn-ea"/>
                          <a:cs typeface="+mn-cs"/>
                        </a:rPr>
                        <a:t>Failures to Tolerate = 1</a:t>
                      </a:r>
                      <a:endParaRPr lang="en-US"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0" i="0" u="none" strike="noStrike" kern="1200" baseline="0">
                          <a:solidFill>
                            <a:schemeClr val="dk1"/>
                          </a:solidFill>
                          <a:latin typeface="+mn-lt"/>
                          <a:ea typeface="+mn-ea"/>
                          <a:cs typeface="+mn-cs"/>
                        </a:rPr>
                        <a:t>RAID 1 (Mirroring)</a:t>
                      </a:r>
                      <a:endParaRPr lang="en-US" sz="2000" b="0" i="0" u="none" strike="noStrike" kern="1200" baseline="0" dirty="0">
                        <a:solidFill>
                          <a:schemeClr val="dk1"/>
                        </a:solidFill>
                        <a:latin typeface="+mn-lt"/>
                        <a:ea typeface="+mn-ea"/>
                        <a:cs typeface="+mn-cs"/>
                      </a:endParaRPr>
                    </a:p>
                  </a:txBody>
                  <a:tcPr/>
                </a:tc>
                <a:tc>
                  <a:txBody>
                    <a:bodyPr/>
                    <a:lstStyle/>
                    <a:p>
                      <a:r>
                        <a:rPr lang="en-US" sz="2000"/>
                        <a:t>3</a:t>
                      </a:r>
                      <a:endParaRPr lang="en-US" sz="2000" dirty="0"/>
                    </a:p>
                  </a:txBody>
                  <a:tcPr/>
                </a:tc>
                <a:tc>
                  <a:txBody>
                    <a:bodyPr/>
                    <a:lstStyle/>
                    <a:p>
                      <a:r>
                        <a:rPr lang="en-US" sz="2000"/>
                        <a:t>2X</a:t>
                      </a:r>
                      <a:endParaRPr lang="en-US" sz="2000" dirty="0"/>
                    </a:p>
                  </a:txBody>
                  <a:tcPr/>
                </a:tc>
                <a:extLst>
                  <a:ext uri="{0D108BD9-81ED-4DB2-BD59-A6C34878D82A}">
                    <a16:rowId xmlns:a16="http://schemas.microsoft.com/office/drawing/2014/main" val="2204279459"/>
                  </a:ext>
                </a:extLst>
              </a:tr>
              <a:tr h="426180">
                <a:tc>
                  <a:txBody>
                    <a:bodyPr/>
                    <a:lstStyle/>
                    <a:p>
                      <a:r>
                        <a:rPr lang="en-US" sz="2000" b="0" i="0" u="none" strike="noStrike" kern="1200" baseline="0">
                          <a:solidFill>
                            <a:schemeClr val="dk1"/>
                          </a:solidFill>
                          <a:latin typeface="+mn-lt"/>
                          <a:ea typeface="+mn-ea"/>
                          <a:cs typeface="+mn-cs"/>
                        </a:rPr>
                        <a:t>Failures to Tolerate = 2</a:t>
                      </a:r>
                      <a:endParaRPr lang="en-US"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0" i="0" u="none" strike="noStrike" kern="1200" baseline="0">
                          <a:solidFill>
                            <a:schemeClr val="dk1"/>
                          </a:solidFill>
                          <a:latin typeface="+mn-lt"/>
                          <a:ea typeface="+mn-ea"/>
                          <a:cs typeface="+mn-cs"/>
                        </a:rPr>
                        <a:t>RAID 1 (Mirroring)</a:t>
                      </a:r>
                      <a:endParaRPr lang="en-US" sz="2000" b="0" i="0" u="none" strike="noStrike" kern="1200" baseline="0" dirty="0">
                        <a:solidFill>
                          <a:schemeClr val="dk1"/>
                        </a:solidFill>
                        <a:latin typeface="+mn-lt"/>
                        <a:ea typeface="+mn-ea"/>
                        <a:cs typeface="+mn-cs"/>
                      </a:endParaRPr>
                    </a:p>
                  </a:txBody>
                  <a:tcPr/>
                </a:tc>
                <a:tc>
                  <a:txBody>
                    <a:bodyPr/>
                    <a:lstStyle/>
                    <a:p>
                      <a:r>
                        <a:rPr lang="en-US" sz="2000"/>
                        <a:t>5</a:t>
                      </a:r>
                      <a:endParaRPr lang="en-US" sz="2000" dirty="0"/>
                    </a:p>
                  </a:txBody>
                  <a:tcPr/>
                </a:tc>
                <a:tc>
                  <a:txBody>
                    <a:bodyPr/>
                    <a:lstStyle/>
                    <a:p>
                      <a:r>
                        <a:rPr lang="en-US" sz="2000" dirty="0"/>
                        <a:t>3X</a:t>
                      </a:r>
                    </a:p>
                  </a:txBody>
                  <a:tcPr/>
                </a:tc>
                <a:extLst>
                  <a:ext uri="{0D108BD9-81ED-4DB2-BD59-A6C34878D82A}">
                    <a16:rowId xmlns:a16="http://schemas.microsoft.com/office/drawing/2014/main" val="1332330066"/>
                  </a:ext>
                </a:extLst>
              </a:tr>
              <a:tr h="426180">
                <a:tc>
                  <a:txBody>
                    <a:bodyPr/>
                    <a:lstStyle/>
                    <a:p>
                      <a:r>
                        <a:rPr lang="en-US" sz="2000" b="0" i="0" u="none" strike="noStrike" kern="1200" baseline="0">
                          <a:solidFill>
                            <a:schemeClr val="dk1"/>
                          </a:solidFill>
                          <a:latin typeface="+mn-lt"/>
                          <a:ea typeface="+mn-ea"/>
                          <a:cs typeface="+mn-cs"/>
                        </a:rPr>
                        <a:t>Failures to Tolerate = 1</a:t>
                      </a:r>
                      <a:endParaRPr lang="en-US"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0" i="0" u="none" strike="noStrike" kern="1200" baseline="0">
                          <a:solidFill>
                            <a:schemeClr val="dk1"/>
                          </a:solidFill>
                          <a:latin typeface="+mn-lt"/>
                          <a:ea typeface="+mn-ea"/>
                          <a:cs typeface="+mn-cs"/>
                        </a:rPr>
                        <a:t>RAID 5 (Erasure Coding) </a:t>
                      </a:r>
                      <a:endParaRPr lang="en-US" sz="2000" b="0" i="0" u="none" strike="noStrike" kern="1200" baseline="0" dirty="0">
                        <a:solidFill>
                          <a:schemeClr val="dk1"/>
                        </a:solidFill>
                        <a:latin typeface="+mn-lt"/>
                        <a:ea typeface="+mn-ea"/>
                        <a:cs typeface="+mn-cs"/>
                      </a:endParaRPr>
                    </a:p>
                  </a:txBody>
                  <a:tcPr/>
                </a:tc>
                <a:tc>
                  <a:txBody>
                    <a:bodyPr/>
                    <a:lstStyle/>
                    <a:p>
                      <a:r>
                        <a:rPr lang="en-US" sz="2000" dirty="0"/>
                        <a:t>4</a:t>
                      </a:r>
                    </a:p>
                  </a:txBody>
                  <a:tcPr/>
                </a:tc>
                <a:tc>
                  <a:txBody>
                    <a:bodyPr/>
                    <a:lstStyle/>
                    <a:p>
                      <a:r>
                        <a:rPr lang="en-US" sz="2000"/>
                        <a:t>1.33X</a:t>
                      </a:r>
                      <a:endParaRPr lang="en-US" sz="2000" dirty="0"/>
                    </a:p>
                  </a:txBody>
                  <a:tcPr/>
                </a:tc>
                <a:extLst>
                  <a:ext uri="{0D108BD9-81ED-4DB2-BD59-A6C34878D82A}">
                    <a16:rowId xmlns:a16="http://schemas.microsoft.com/office/drawing/2014/main" val="1956474901"/>
                  </a:ext>
                </a:extLst>
              </a:tr>
              <a:tr h="1108067">
                <a:tc>
                  <a:txBody>
                    <a:bodyPr/>
                    <a:lstStyle/>
                    <a:p>
                      <a:r>
                        <a:rPr lang="en-US" sz="2000" b="0" i="0" u="none" strike="noStrike" kern="1200" baseline="0">
                          <a:solidFill>
                            <a:schemeClr val="dk1"/>
                          </a:solidFill>
                          <a:latin typeface="+mn-lt"/>
                          <a:ea typeface="+mn-ea"/>
                          <a:cs typeface="+mn-cs"/>
                        </a:rPr>
                        <a:t>Failures to Tolerate = 2</a:t>
                      </a:r>
                      <a:endParaRPr lang="en-US"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0" i="0" u="none" strike="noStrike" kern="1200" baseline="0">
                          <a:solidFill>
                            <a:schemeClr val="dk1"/>
                          </a:solidFill>
                          <a:latin typeface="+mn-lt"/>
                          <a:ea typeface="+mn-ea"/>
                          <a:cs typeface="+mn-cs"/>
                        </a:rPr>
                        <a:t>RAID 6 (Erasure Coding)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0" i="0" u="none" strike="noStrike" kern="1200" baseline="0">
                          <a:solidFill>
                            <a:schemeClr val="dk1"/>
                          </a:solidFill>
                          <a:latin typeface="+mn-lt"/>
                          <a:ea typeface="+mn-ea"/>
                          <a:cs typeface="+mn-cs"/>
                        </a:rPr>
                        <a:t>RAID 1 (Mirroring) </a:t>
                      </a:r>
                      <a:endParaRPr lang="en-US" sz="2000" b="0" i="0" u="none" strike="noStrike" kern="1200" baseline="0" dirty="0">
                        <a:solidFill>
                          <a:schemeClr val="dk1"/>
                        </a:solidFill>
                        <a:latin typeface="+mn-lt"/>
                        <a:ea typeface="+mn-ea"/>
                        <a:cs typeface="+mn-cs"/>
                      </a:endParaRPr>
                    </a:p>
                  </a:txBody>
                  <a:tcPr/>
                </a:tc>
                <a:tc>
                  <a:txBody>
                    <a:bodyPr/>
                    <a:lstStyle/>
                    <a:p>
                      <a:r>
                        <a:rPr lang="en-US" sz="2000" dirty="0"/>
                        <a:t>6</a:t>
                      </a:r>
                    </a:p>
                  </a:txBody>
                  <a:tcPr/>
                </a:tc>
                <a:tc>
                  <a:txBody>
                    <a:bodyPr/>
                    <a:lstStyle/>
                    <a:p>
                      <a:r>
                        <a:rPr lang="en-US" sz="2000"/>
                        <a:t>1.5X</a:t>
                      </a:r>
                      <a:endParaRPr lang="en-US" sz="2000" dirty="0"/>
                    </a:p>
                  </a:txBody>
                  <a:tcPr/>
                </a:tc>
                <a:extLst>
                  <a:ext uri="{0D108BD9-81ED-4DB2-BD59-A6C34878D82A}">
                    <a16:rowId xmlns:a16="http://schemas.microsoft.com/office/drawing/2014/main" val="2436582582"/>
                  </a:ext>
                </a:extLst>
              </a:tr>
              <a:tr h="42618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0" i="0" u="none" strike="noStrike" kern="1200" baseline="0">
                          <a:solidFill>
                            <a:schemeClr val="dk1"/>
                          </a:solidFill>
                          <a:latin typeface="+mn-lt"/>
                          <a:ea typeface="+mn-ea"/>
                          <a:cs typeface="+mn-cs"/>
                        </a:rPr>
                        <a:t>Failures to Tolerate = 3</a:t>
                      </a:r>
                      <a:endParaRPr lang="en-US"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0" i="0" u="none" strike="noStrike" kern="1200" baseline="0">
                          <a:solidFill>
                            <a:schemeClr val="dk1"/>
                          </a:solidFill>
                          <a:latin typeface="+mn-lt"/>
                          <a:ea typeface="+mn-ea"/>
                          <a:cs typeface="+mn-cs"/>
                        </a:rPr>
                        <a:t>RAID 1 (Mirroring) </a:t>
                      </a:r>
                      <a:endParaRPr lang="en-US" sz="2000" b="0" i="0" u="none" strike="noStrike" kern="1200" baseline="0" dirty="0">
                        <a:solidFill>
                          <a:schemeClr val="dk1"/>
                        </a:solidFill>
                        <a:latin typeface="+mn-lt"/>
                        <a:ea typeface="+mn-ea"/>
                        <a:cs typeface="+mn-cs"/>
                      </a:endParaRPr>
                    </a:p>
                  </a:txBody>
                  <a:tcPr/>
                </a:tc>
                <a:tc>
                  <a:txBody>
                    <a:bodyPr/>
                    <a:lstStyle/>
                    <a:p>
                      <a:r>
                        <a:rPr lang="en-US" sz="2000"/>
                        <a:t>7</a:t>
                      </a:r>
                      <a:endParaRPr lang="en-US" sz="2000" dirty="0"/>
                    </a:p>
                  </a:txBody>
                  <a:tcPr/>
                </a:tc>
                <a:tc>
                  <a:txBody>
                    <a:bodyPr/>
                    <a:lstStyle/>
                    <a:p>
                      <a:r>
                        <a:rPr lang="en-US" sz="2000" dirty="0"/>
                        <a:t>4X</a:t>
                      </a:r>
                    </a:p>
                  </a:txBody>
                  <a:tcPr/>
                </a:tc>
                <a:extLst>
                  <a:ext uri="{0D108BD9-81ED-4DB2-BD59-A6C34878D82A}">
                    <a16:rowId xmlns:a16="http://schemas.microsoft.com/office/drawing/2014/main" val="271354210"/>
                  </a:ext>
                </a:extLst>
              </a:tr>
            </a:tbl>
          </a:graphicData>
        </a:graphic>
      </p:graphicFrame>
      <p:sp>
        <p:nvSpPr>
          <p:cNvPr id="3" name="Title 2">
            <a:extLst>
              <a:ext uri="{FF2B5EF4-FFF2-40B4-BE49-F238E27FC236}">
                <a16:creationId xmlns:a16="http://schemas.microsoft.com/office/drawing/2014/main" id="{0DB7D48C-AF16-41BB-9E96-A699F0FA9E8B}"/>
              </a:ext>
            </a:extLst>
          </p:cNvPr>
          <p:cNvSpPr>
            <a:spLocks noGrp="1"/>
          </p:cNvSpPr>
          <p:nvPr>
            <p:ph type="title"/>
          </p:nvPr>
        </p:nvSpPr>
        <p:spPr/>
        <p:txBody>
          <a:bodyPr/>
          <a:lstStyle/>
          <a:p>
            <a:r>
              <a:rPr lang="en-US"/>
              <a:t>vSAN Data Protection Space Consumption</a:t>
            </a:r>
          </a:p>
        </p:txBody>
      </p:sp>
    </p:spTree>
    <p:extLst>
      <p:ext uri="{BB962C8B-B14F-4D97-AF65-F5344CB8AC3E}">
        <p14:creationId xmlns:p14="http://schemas.microsoft.com/office/powerpoint/2010/main" val="792094830"/>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74F955F-310B-4B00-9408-814737B10A92}"/>
              </a:ext>
            </a:extLst>
          </p:cNvPr>
          <p:cNvSpPr/>
          <p:nvPr/>
        </p:nvSpPr>
        <p:spPr>
          <a:xfrm>
            <a:off x="4754880" y="1903936"/>
            <a:ext cx="7118803" cy="39150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dirty="0"/>
              <a:t>Raid 1</a:t>
            </a:r>
          </a:p>
        </p:txBody>
      </p:sp>
      <p:sp>
        <p:nvSpPr>
          <p:cNvPr id="90" name="Content Placeholder 89">
            <a:extLst>
              <a:ext uri="{FF2B5EF4-FFF2-40B4-BE49-F238E27FC236}">
                <a16:creationId xmlns:a16="http://schemas.microsoft.com/office/drawing/2014/main" id="{19763BA4-38D0-4CD6-AD56-1AC57F1309F2}"/>
              </a:ext>
            </a:extLst>
          </p:cNvPr>
          <p:cNvSpPr>
            <a:spLocks noGrp="1"/>
          </p:cNvSpPr>
          <p:nvPr>
            <p:ph idx="1"/>
          </p:nvPr>
        </p:nvSpPr>
        <p:spPr>
          <a:xfrm>
            <a:off x="105883" y="1122479"/>
            <a:ext cx="4342374" cy="4914254"/>
          </a:xfrm>
          <a:custGeom>
            <a:avLst/>
            <a:gdLst>
              <a:gd name="connsiteX0" fmla="*/ 0 w 4342374"/>
              <a:gd name="connsiteY0" fmla="*/ 0 h 4914254"/>
              <a:gd name="connsiteX1" fmla="*/ 4342374 w 4342374"/>
              <a:gd name="connsiteY1" fmla="*/ 0 h 4914254"/>
              <a:gd name="connsiteX2" fmla="*/ 4342374 w 4342374"/>
              <a:gd name="connsiteY2" fmla="*/ 4914254 h 4914254"/>
              <a:gd name="connsiteX3" fmla="*/ 0 w 4342374"/>
              <a:gd name="connsiteY3" fmla="*/ 4914254 h 4914254"/>
              <a:gd name="connsiteX4" fmla="*/ 0 w 4342374"/>
              <a:gd name="connsiteY4" fmla="*/ 0 h 491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2374" h="4914254" fill="none" extrusionOk="0">
                <a:moveTo>
                  <a:pt x="0" y="0"/>
                </a:moveTo>
                <a:cubicBezTo>
                  <a:pt x="841732" y="86845"/>
                  <a:pt x="2717392" y="107874"/>
                  <a:pt x="4342374" y="0"/>
                </a:cubicBezTo>
                <a:cubicBezTo>
                  <a:pt x="4202379" y="1246127"/>
                  <a:pt x="4255214" y="4121726"/>
                  <a:pt x="4342374" y="4914254"/>
                </a:cubicBezTo>
                <a:cubicBezTo>
                  <a:pt x="2443930" y="5064745"/>
                  <a:pt x="1507269" y="5075018"/>
                  <a:pt x="0" y="4914254"/>
                </a:cubicBezTo>
                <a:cubicBezTo>
                  <a:pt x="-94654" y="3802951"/>
                  <a:pt x="-36993" y="1015314"/>
                  <a:pt x="0" y="0"/>
                </a:cubicBezTo>
                <a:close/>
              </a:path>
              <a:path w="4342374" h="4914254" stroke="0" extrusionOk="0">
                <a:moveTo>
                  <a:pt x="0" y="0"/>
                </a:moveTo>
                <a:cubicBezTo>
                  <a:pt x="1146778" y="-46260"/>
                  <a:pt x="2380705" y="18058"/>
                  <a:pt x="4342374" y="0"/>
                </a:cubicBezTo>
                <a:cubicBezTo>
                  <a:pt x="4182892" y="2105997"/>
                  <a:pt x="4500065" y="3322189"/>
                  <a:pt x="4342374" y="4914254"/>
                </a:cubicBezTo>
                <a:cubicBezTo>
                  <a:pt x="3294971" y="4838761"/>
                  <a:pt x="1588251" y="4951869"/>
                  <a:pt x="0" y="4914254"/>
                </a:cubicBezTo>
                <a:cubicBezTo>
                  <a:pt x="126639" y="3487377"/>
                  <a:pt x="67793" y="2056160"/>
                  <a:pt x="0" y="0"/>
                </a:cubicBezTo>
                <a:close/>
              </a:path>
            </a:pathLst>
          </a:custGeom>
          <a:ln w="19050">
            <a:solidFill>
              <a:schemeClr val="accent1"/>
            </a:solidFill>
            <a:prstDash val="dash"/>
            <a:extLst>
              <a:ext uri="{C807C97D-BFC1-408E-A445-0C87EB9F89A2}">
                <ask:lineSketchStyleProps xmlns:ask="http://schemas.microsoft.com/office/drawing/2018/sketchyshapes" sd="1569050725">
                  <ask:type>
                    <ask:lineSketchCurved/>
                  </ask:type>
                </ask:lineSketchStyleProps>
              </a:ext>
            </a:extLst>
          </a:ln>
        </p:spPr>
        <p:txBody>
          <a:bodyPr anchor="ctr"/>
          <a:lstStyle/>
          <a:p>
            <a:pPr>
              <a:lnSpc>
                <a:spcPct val="125000"/>
              </a:lnSpc>
            </a:pPr>
            <a:r>
              <a:rPr lang="en-US" dirty="0"/>
              <a:t>The stripes per object:</a:t>
            </a:r>
          </a:p>
          <a:p>
            <a:pPr lvl="1">
              <a:lnSpc>
                <a:spcPct val="125000"/>
              </a:lnSpc>
            </a:pPr>
            <a:r>
              <a:rPr lang="en-US" dirty="0"/>
              <a:t>Have a default value of 1</a:t>
            </a:r>
          </a:p>
          <a:p>
            <a:pPr lvl="1">
              <a:lnSpc>
                <a:spcPct val="125000"/>
              </a:lnSpc>
            </a:pPr>
            <a:r>
              <a:rPr lang="en-US" dirty="0"/>
              <a:t>Can have possible values of 1 through 12</a:t>
            </a:r>
          </a:p>
          <a:p>
            <a:pPr lvl="1">
              <a:lnSpc>
                <a:spcPct val="125000"/>
              </a:lnSpc>
            </a:pPr>
            <a:r>
              <a:rPr lang="en-US" dirty="0"/>
              <a:t>Are placed on disparate capacity devices to prevent single points of failure</a:t>
            </a:r>
          </a:p>
        </p:txBody>
      </p:sp>
      <p:sp>
        <p:nvSpPr>
          <p:cNvPr id="4" name="Title 3">
            <a:extLst>
              <a:ext uri="{FF2B5EF4-FFF2-40B4-BE49-F238E27FC236}">
                <a16:creationId xmlns:a16="http://schemas.microsoft.com/office/drawing/2014/main" id="{1B0176F4-412F-48D0-8E04-402D7A23AD98}"/>
              </a:ext>
            </a:extLst>
          </p:cNvPr>
          <p:cNvSpPr>
            <a:spLocks noGrp="1"/>
          </p:cNvSpPr>
          <p:nvPr>
            <p:ph type="title"/>
          </p:nvPr>
        </p:nvSpPr>
        <p:spPr>
          <a:xfrm>
            <a:off x="1176256" y="200423"/>
            <a:ext cx="6347844" cy="425866"/>
          </a:xfrm>
        </p:spPr>
        <p:txBody>
          <a:bodyPr>
            <a:normAutofit fontScale="90000"/>
          </a:bodyPr>
          <a:lstStyle/>
          <a:p>
            <a:r>
              <a:rPr lang="en-US" dirty="0"/>
              <a:t>Number of Disk Stripes per Object</a:t>
            </a:r>
          </a:p>
        </p:txBody>
      </p:sp>
      <p:sp>
        <p:nvSpPr>
          <p:cNvPr id="7" name="Rectangle: Rounded Corners 6">
            <a:extLst>
              <a:ext uri="{FF2B5EF4-FFF2-40B4-BE49-F238E27FC236}">
                <a16:creationId xmlns:a16="http://schemas.microsoft.com/office/drawing/2014/main" id="{52AA3CDC-14C6-4048-81D1-1E413E97333B}"/>
              </a:ext>
            </a:extLst>
          </p:cNvPr>
          <p:cNvSpPr/>
          <p:nvPr/>
        </p:nvSpPr>
        <p:spPr>
          <a:xfrm>
            <a:off x="8597483" y="2647879"/>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8" name="Picture 7">
            <a:extLst>
              <a:ext uri="{FF2B5EF4-FFF2-40B4-BE49-F238E27FC236}">
                <a16:creationId xmlns:a16="http://schemas.microsoft.com/office/drawing/2014/main" id="{58818F22-B85F-4D4F-8436-12B4382C7240}"/>
              </a:ext>
            </a:extLst>
          </p:cNvPr>
          <p:cNvPicPr>
            <a:picLocks noChangeAspect="1"/>
          </p:cNvPicPr>
          <p:nvPr/>
        </p:nvPicPr>
        <p:blipFill>
          <a:blip r:embed="rId3"/>
          <a:stretch>
            <a:fillRect/>
          </a:stretch>
        </p:blipFill>
        <p:spPr>
          <a:xfrm>
            <a:off x="8615897" y="5055930"/>
            <a:ext cx="1543050" cy="428625"/>
          </a:xfrm>
          <a:prstGeom prst="rect">
            <a:avLst/>
          </a:prstGeom>
        </p:spPr>
      </p:pic>
      <p:sp>
        <p:nvSpPr>
          <p:cNvPr id="9" name="Rectangle 8">
            <a:extLst>
              <a:ext uri="{FF2B5EF4-FFF2-40B4-BE49-F238E27FC236}">
                <a16:creationId xmlns:a16="http://schemas.microsoft.com/office/drawing/2014/main" id="{EB0E7A1B-55F5-469B-B601-9203050AF275}"/>
              </a:ext>
            </a:extLst>
          </p:cNvPr>
          <p:cNvSpPr/>
          <p:nvPr/>
        </p:nvSpPr>
        <p:spPr>
          <a:xfrm>
            <a:off x="9082622" y="280607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10" name="Rectangle 9">
            <a:extLst>
              <a:ext uri="{FF2B5EF4-FFF2-40B4-BE49-F238E27FC236}">
                <a16:creationId xmlns:a16="http://schemas.microsoft.com/office/drawing/2014/main" id="{A8074150-EF38-46F3-86E9-2BB142215BCC}"/>
              </a:ext>
            </a:extLst>
          </p:cNvPr>
          <p:cNvSpPr/>
          <p:nvPr/>
        </p:nvSpPr>
        <p:spPr>
          <a:xfrm>
            <a:off x="9451238" y="382504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1" name="Rectangle 10">
            <a:extLst>
              <a:ext uri="{FF2B5EF4-FFF2-40B4-BE49-F238E27FC236}">
                <a16:creationId xmlns:a16="http://schemas.microsoft.com/office/drawing/2014/main" id="{8FFAE5AF-80FE-4A6F-B69C-138D3F98BA65}"/>
              </a:ext>
            </a:extLst>
          </p:cNvPr>
          <p:cNvSpPr/>
          <p:nvPr/>
        </p:nvSpPr>
        <p:spPr>
          <a:xfrm>
            <a:off x="8790519" y="383329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2" name="Rectangle 11">
            <a:extLst>
              <a:ext uri="{FF2B5EF4-FFF2-40B4-BE49-F238E27FC236}">
                <a16:creationId xmlns:a16="http://schemas.microsoft.com/office/drawing/2014/main" id="{5FC174FE-1463-4E47-B55E-DB36A0881732}"/>
              </a:ext>
            </a:extLst>
          </p:cNvPr>
          <p:cNvSpPr/>
          <p:nvPr/>
        </p:nvSpPr>
        <p:spPr>
          <a:xfrm>
            <a:off x="9443935" y="333996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3" name="Rectangle 12">
            <a:extLst>
              <a:ext uri="{FF2B5EF4-FFF2-40B4-BE49-F238E27FC236}">
                <a16:creationId xmlns:a16="http://schemas.microsoft.com/office/drawing/2014/main" id="{BFBB0F8D-FD71-4613-B7B4-69E0FB4EA02A}"/>
              </a:ext>
            </a:extLst>
          </p:cNvPr>
          <p:cNvSpPr/>
          <p:nvPr/>
        </p:nvSpPr>
        <p:spPr>
          <a:xfrm>
            <a:off x="8786075" y="334821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4" name="TextBox 13">
            <a:extLst>
              <a:ext uri="{FF2B5EF4-FFF2-40B4-BE49-F238E27FC236}">
                <a16:creationId xmlns:a16="http://schemas.microsoft.com/office/drawing/2014/main" id="{F8936AA9-4D55-44A9-AF93-B804CCCC0489}"/>
              </a:ext>
            </a:extLst>
          </p:cNvPr>
          <p:cNvSpPr txBox="1"/>
          <p:nvPr/>
        </p:nvSpPr>
        <p:spPr>
          <a:xfrm>
            <a:off x="8811795" y="4467267"/>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15" name="Rectangle: Rounded Corners 14">
            <a:extLst>
              <a:ext uri="{FF2B5EF4-FFF2-40B4-BE49-F238E27FC236}">
                <a16:creationId xmlns:a16="http://schemas.microsoft.com/office/drawing/2014/main" id="{FA5B0980-B026-4CE6-B634-EFBE68C7DB5A}"/>
              </a:ext>
            </a:extLst>
          </p:cNvPr>
          <p:cNvSpPr/>
          <p:nvPr/>
        </p:nvSpPr>
        <p:spPr>
          <a:xfrm>
            <a:off x="10447156" y="2624341"/>
            <a:ext cx="1543050" cy="224297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6" name="Picture 15">
            <a:extLst>
              <a:ext uri="{FF2B5EF4-FFF2-40B4-BE49-F238E27FC236}">
                <a16:creationId xmlns:a16="http://schemas.microsoft.com/office/drawing/2014/main" id="{C50386C5-3892-4C30-877C-8C03F44F2CC5}"/>
              </a:ext>
            </a:extLst>
          </p:cNvPr>
          <p:cNvPicPr>
            <a:picLocks noChangeAspect="1"/>
          </p:cNvPicPr>
          <p:nvPr/>
        </p:nvPicPr>
        <p:blipFill>
          <a:blip r:embed="rId3"/>
          <a:stretch>
            <a:fillRect/>
          </a:stretch>
        </p:blipFill>
        <p:spPr>
          <a:xfrm>
            <a:off x="10465570" y="5008862"/>
            <a:ext cx="1543050" cy="428625"/>
          </a:xfrm>
          <a:prstGeom prst="rect">
            <a:avLst/>
          </a:prstGeom>
        </p:spPr>
      </p:pic>
      <p:sp>
        <p:nvSpPr>
          <p:cNvPr id="17" name="Rectangle 16">
            <a:extLst>
              <a:ext uri="{FF2B5EF4-FFF2-40B4-BE49-F238E27FC236}">
                <a16:creationId xmlns:a16="http://schemas.microsoft.com/office/drawing/2014/main" id="{0EB010B6-C53F-47DE-8332-00F9D484E423}"/>
              </a:ext>
            </a:extLst>
          </p:cNvPr>
          <p:cNvSpPr/>
          <p:nvPr/>
        </p:nvSpPr>
        <p:spPr>
          <a:xfrm>
            <a:off x="10932295" y="275900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18" name="Rectangle 17">
            <a:extLst>
              <a:ext uri="{FF2B5EF4-FFF2-40B4-BE49-F238E27FC236}">
                <a16:creationId xmlns:a16="http://schemas.microsoft.com/office/drawing/2014/main" id="{35F05A6A-6ABA-44CC-8D9B-9D9D89BBF547}"/>
              </a:ext>
            </a:extLst>
          </p:cNvPr>
          <p:cNvSpPr/>
          <p:nvPr/>
        </p:nvSpPr>
        <p:spPr>
          <a:xfrm>
            <a:off x="11300911" y="3777976"/>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9" name="Rectangle 18">
            <a:extLst>
              <a:ext uri="{FF2B5EF4-FFF2-40B4-BE49-F238E27FC236}">
                <a16:creationId xmlns:a16="http://schemas.microsoft.com/office/drawing/2014/main" id="{A0EFE077-FAAF-4344-8287-BCA5985ACF5E}"/>
              </a:ext>
            </a:extLst>
          </p:cNvPr>
          <p:cNvSpPr/>
          <p:nvPr/>
        </p:nvSpPr>
        <p:spPr>
          <a:xfrm>
            <a:off x="10640192" y="378623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0" name="Rectangle 19">
            <a:extLst>
              <a:ext uri="{FF2B5EF4-FFF2-40B4-BE49-F238E27FC236}">
                <a16:creationId xmlns:a16="http://schemas.microsoft.com/office/drawing/2014/main" id="{765ED159-3DB3-4A1A-8848-3888B17B6697}"/>
              </a:ext>
            </a:extLst>
          </p:cNvPr>
          <p:cNvSpPr/>
          <p:nvPr/>
        </p:nvSpPr>
        <p:spPr>
          <a:xfrm>
            <a:off x="11293608" y="3292896"/>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1" name="Rectangle 20">
            <a:extLst>
              <a:ext uri="{FF2B5EF4-FFF2-40B4-BE49-F238E27FC236}">
                <a16:creationId xmlns:a16="http://schemas.microsoft.com/office/drawing/2014/main" id="{4178624E-76C5-4265-A0AC-D3068E9479A2}"/>
              </a:ext>
            </a:extLst>
          </p:cNvPr>
          <p:cNvSpPr/>
          <p:nvPr/>
        </p:nvSpPr>
        <p:spPr>
          <a:xfrm>
            <a:off x="10635748" y="330115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2" name="TextBox 21">
            <a:extLst>
              <a:ext uri="{FF2B5EF4-FFF2-40B4-BE49-F238E27FC236}">
                <a16:creationId xmlns:a16="http://schemas.microsoft.com/office/drawing/2014/main" id="{C32C0FC0-877A-42B6-883A-E7CF7BFB5B93}"/>
              </a:ext>
            </a:extLst>
          </p:cNvPr>
          <p:cNvSpPr txBox="1"/>
          <p:nvPr/>
        </p:nvSpPr>
        <p:spPr>
          <a:xfrm>
            <a:off x="10661468" y="4420199"/>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24" name="Rectangle: Rounded Corners 23">
            <a:extLst>
              <a:ext uri="{FF2B5EF4-FFF2-40B4-BE49-F238E27FC236}">
                <a16:creationId xmlns:a16="http://schemas.microsoft.com/office/drawing/2014/main" id="{862E191A-1CBB-4E6F-9568-D56F3B979550}"/>
              </a:ext>
            </a:extLst>
          </p:cNvPr>
          <p:cNvSpPr/>
          <p:nvPr/>
        </p:nvSpPr>
        <p:spPr>
          <a:xfrm>
            <a:off x="6752576" y="2647879"/>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25" name="Picture 24">
            <a:extLst>
              <a:ext uri="{FF2B5EF4-FFF2-40B4-BE49-F238E27FC236}">
                <a16:creationId xmlns:a16="http://schemas.microsoft.com/office/drawing/2014/main" id="{59857C1E-EDC6-4036-B0E8-BA401ABBFA6D}"/>
              </a:ext>
            </a:extLst>
          </p:cNvPr>
          <p:cNvPicPr>
            <a:picLocks noChangeAspect="1"/>
          </p:cNvPicPr>
          <p:nvPr/>
        </p:nvPicPr>
        <p:blipFill>
          <a:blip r:embed="rId3"/>
          <a:stretch>
            <a:fillRect/>
          </a:stretch>
        </p:blipFill>
        <p:spPr>
          <a:xfrm>
            <a:off x="6770990" y="5055930"/>
            <a:ext cx="1543050" cy="428625"/>
          </a:xfrm>
          <a:prstGeom prst="rect">
            <a:avLst/>
          </a:prstGeom>
        </p:spPr>
      </p:pic>
      <p:sp>
        <p:nvSpPr>
          <p:cNvPr id="26" name="Rectangle 25">
            <a:extLst>
              <a:ext uri="{FF2B5EF4-FFF2-40B4-BE49-F238E27FC236}">
                <a16:creationId xmlns:a16="http://schemas.microsoft.com/office/drawing/2014/main" id="{4DD67FE9-A8BB-4ADA-AE23-410BBF0FBDBB}"/>
              </a:ext>
            </a:extLst>
          </p:cNvPr>
          <p:cNvSpPr/>
          <p:nvPr/>
        </p:nvSpPr>
        <p:spPr>
          <a:xfrm>
            <a:off x="7237715" y="280607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27" name="Rectangle 26">
            <a:extLst>
              <a:ext uri="{FF2B5EF4-FFF2-40B4-BE49-F238E27FC236}">
                <a16:creationId xmlns:a16="http://schemas.microsoft.com/office/drawing/2014/main" id="{313A786C-D665-4B08-9706-6E56A1D51AFD}"/>
              </a:ext>
            </a:extLst>
          </p:cNvPr>
          <p:cNvSpPr/>
          <p:nvPr/>
        </p:nvSpPr>
        <p:spPr>
          <a:xfrm>
            <a:off x="7606331" y="382504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8" name="Rectangle 27">
            <a:extLst>
              <a:ext uri="{FF2B5EF4-FFF2-40B4-BE49-F238E27FC236}">
                <a16:creationId xmlns:a16="http://schemas.microsoft.com/office/drawing/2014/main" id="{3DAE09FA-59A1-4908-A2D9-54F375DB266F}"/>
              </a:ext>
            </a:extLst>
          </p:cNvPr>
          <p:cNvSpPr/>
          <p:nvPr/>
        </p:nvSpPr>
        <p:spPr>
          <a:xfrm>
            <a:off x="6945612" y="383329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9" name="Rectangle 28">
            <a:extLst>
              <a:ext uri="{FF2B5EF4-FFF2-40B4-BE49-F238E27FC236}">
                <a16:creationId xmlns:a16="http://schemas.microsoft.com/office/drawing/2014/main" id="{B0191AC6-6902-479C-A607-DD51B19EED3A}"/>
              </a:ext>
            </a:extLst>
          </p:cNvPr>
          <p:cNvSpPr/>
          <p:nvPr/>
        </p:nvSpPr>
        <p:spPr>
          <a:xfrm>
            <a:off x="7599028" y="333996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0" name="Rectangle 29">
            <a:extLst>
              <a:ext uri="{FF2B5EF4-FFF2-40B4-BE49-F238E27FC236}">
                <a16:creationId xmlns:a16="http://schemas.microsoft.com/office/drawing/2014/main" id="{4946C390-6E3C-45C3-9C0E-0CCE7A7A1B93}"/>
              </a:ext>
            </a:extLst>
          </p:cNvPr>
          <p:cNvSpPr/>
          <p:nvPr/>
        </p:nvSpPr>
        <p:spPr>
          <a:xfrm>
            <a:off x="6941168" y="334821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1" name="TextBox 30">
            <a:extLst>
              <a:ext uri="{FF2B5EF4-FFF2-40B4-BE49-F238E27FC236}">
                <a16:creationId xmlns:a16="http://schemas.microsoft.com/office/drawing/2014/main" id="{3B15404F-3B2B-468F-80C9-F1BE882F0877}"/>
              </a:ext>
            </a:extLst>
          </p:cNvPr>
          <p:cNvSpPr txBox="1"/>
          <p:nvPr/>
        </p:nvSpPr>
        <p:spPr>
          <a:xfrm>
            <a:off x="6966888" y="4467267"/>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32" name="TextBox 31">
            <a:extLst>
              <a:ext uri="{FF2B5EF4-FFF2-40B4-BE49-F238E27FC236}">
                <a16:creationId xmlns:a16="http://schemas.microsoft.com/office/drawing/2014/main" id="{DC080B50-10FD-460A-B3CC-F6844F377F78}"/>
              </a:ext>
            </a:extLst>
          </p:cNvPr>
          <p:cNvSpPr txBox="1"/>
          <p:nvPr/>
        </p:nvSpPr>
        <p:spPr>
          <a:xfrm>
            <a:off x="7985006" y="921096"/>
            <a:ext cx="69923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vmdk</a:t>
            </a:r>
            <a:endParaRPr lang="en-US" dirty="0">
              <a:solidFill>
                <a:schemeClr val="bg2"/>
              </a:solidFill>
            </a:endParaRPr>
          </a:p>
        </p:txBody>
      </p:sp>
      <p:pic>
        <p:nvPicPr>
          <p:cNvPr id="33" name="Graphic 32" descr="Database outline">
            <a:extLst>
              <a:ext uri="{FF2B5EF4-FFF2-40B4-BE49-F238E27FC236}">
                <a16:creationId xmlns:a16="http://schemas.microsoft.com/office/drawing/2014/main" id="{E736239A-533E-4CD6-AAB5-C392EFD979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81076" y="588634"/>
            <a:ext cx="3119030" cy="1052513"/>
          </a:xfrm>
          <a:prstGeom prst="rect">
            <a:avLst/>
          </a:prstGeom>
        </p:spPr>
      </p:pic>
      <p:cxnSp>
        <p:nvCxnSpPr>
          <p:cNvPr id="34" name="Straight Arrow Connector 33">
            <a:extLst>
              <a:ext uri="{FF2B5EF4-FFF2-40B4-BE49-F238E27FC236}">
                <a16:creationId xmlns:a16="http://schemas.microsoft.com/office/drawing/2014/main" id="{ADF85034-D82D-4104-B223-1C5B48EF44F0}"/>
              </a:ext>
            </a:extLst>
          </p:cNvPr>
          <p:cNvCxnSpPr>
            <a:cxnSpLocks/>
          </p:cNvCxnSpPr>
          <p:nvPr/>
        </p:nvCxnSpPr>
        <p:spPr>
          <a:xfrm>
            <a:off x="4754880" y="5985121"/>
            <a:ext cx="71188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8BABEB8-7869-4317-9E7F-4EDB1BAE3503}"/>
              </a:ext>
            </a:extLst>
          </p:cNvPr>
          <p:cNvCxnSpPr>
            <a:cxnSpLocks/>
          </p:cNvCxnSpPr>
          <p:nvPr/>
        </p:nvCxnSpPr>
        <p:spPr>
          <a:xfrm flipH="1">
            <a:off x="11237095" y="5376527"/>
            <a:ext cx="2" cy="6172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70915F-829B-4FCD-925D-E9814ECB8C33}"/>
              </a:ext>
            </a:extLst>
          </p:cNvPr>
          <p:cNvCxnSpPr>
            <a:cxnSpLocks/>
          </p:cNvCxnSpPr>
          <p:nvPr/>
        </p:nvCxnSpPr>
        <p:spPr>
          <a:xfrm flipH="1">
            <a:off x="9345371" y="5481035"/>
            <a:ext cx="1" cy="504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ED1CDDE-1157-4303-97A0-1BA370585F22}"/>
              </a:ext>
            </a:extLst>
          </p:cNvPr>
          <p:cNvCxnSpPr>
            <a:cxnSpLocks/>
          </p:cNvCxnSpPr>
          <p:nvPr/>
        </p:nvCxnSpPr>
        <p:spPr>
          <a:xfrm flipH="1">
            <a:off x="7500464" y="5481035"/>
            <a:ext cx="1" cy="504086"/>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Graphic 37" descr="Clipboard Checked with solid fill">
            <a:extLst>
              <a:ext uri="{FF2B5EF4-FFF2-40B4-BE49-F238E27FC236}">
                <a16:creationId xmlns:a16="http://schemas.microsoft.com/office/drawing/2014/main" id="{45A0AA4C-A49D-40EA-937D-D1598A5084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8302" y="665278"/>
            <a:ext cx="914400" cy="914400"/>
          </a:xfrm>
          <a:prstGeom prst="rect">
            <a:avLst/>
          </a:prstGeom>
        </p:spPr>
      </p:pic>
      <p:cxnSp>
        <p:nvCxnSpPr>
          <p:cNvPr id="39" name="Straight Arrow Connector 38">
            <a:extLst>
              <a:ext uri="{FF2B5EF4-FFF2-40B4-BE49-F238E27FC236}">
                <a16:creationId xmlns:a16="http://schemas.microsoft.com/office/drawing/2014/main" id="{C2AAB8EC-C1A7-4DBB-A38E-D528EB851F35}"/>
              </a:ext>
            </a:extLst>
          </p:cNvPr>
          <p:cNvCxnSpPr>
            <a:cxnSpLocks/>
            <a:stCxn id="38" idx="3"/>
          </p:cNvCxnSpPr>
          <p:nvPr/>
        </p:nvCxnSpPr>
        <p:spPr>
          <a:xfrm>
            <a:off x="7012702" y="1122478"/>
            <a:ext cx="903270" cy="294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Arrow: Left-Right 39">
            <a:extLst>
              <a:ext uri="{FF2B5EF4-FFF2-40B4-BE49-F238E27FC236}">
                <a16:creationId xmlns:a16="http://schemas.microsoft.com/office/drawing/2014/main" id="{0190C26F-8DA8-49EE-9BE9-B3B6CFA33D73}"/>
              </a:ext>
            </a:extLst>
          </p:cNvPr>
          <p:cNvSpPr/>
          <p:nvPr/>
        </p:nvSpPr>
        <p:spPr>
          <a:xfrm>
            <a:off x="4773294" y="6091549"/>
            <a:ext cx="7235326" cy="686140"/>
          </a:xfrm>
          <a:prstGeom prst="lef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vSphere - vSAN</a:t>
            </a:r>
          </a:p>
        </p:txBody>
      </p:sp>
      <p:sp>
        <p:nvSpPr>
          <p:cNvPr id="41" name="TextBox 40">
            <a:extLst>
              <a:ext uri="{FF2B5EF4-FFF2-40B4-BE49-F238E27FC236}">
                <a16:creationId xmlns:a16="http://schemas.microsoft.com/office/drawing/2014/main" id="{A0A26D5F-E093-4085-A360-7821C0AAF4C6}"/>
              </a:ext>
            </a:extLst>
          </p:cNvPr>
          <p:cNvSpPr txBox="1"/>
          <p:nvPr/>
        </p:nvSpPr>
        <p:spPr>
          <a:xfrm>
            <a:off x="8102127" y="148617"/>
            <a:ext cx="47320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a:t>
            </a:r>
            <a:endParaRPr lang="en-US" dirty="0">
              <a:solidFill>
                <a:schemeClr val="bg2"/>
              </a:solidFill>
            </a:endParaRPr>
          </a:p>
        </p:txBody>
      </p:sp>
      <p:sp>
        <p:nvSpPr>
          <p:cNvPr id="43" name="Rectangle: Rounded Corners 42">
            <a:extLst>
              <a:ext uri="{FF2B5EF4-FFF2-40B4-BE49-F238E27FC236}">
                <a16:creationId xmlns:a16="http://schemas.microsoft.com/office/drawing/2014/main" id="{C57800F1-3BA8-416C-A7EB-623C2A6F20F6}"/>
              </a:ext>
            </a:extLst>
          </p:cNvPr>
          <p:cNvSpPr/>
          <p:nvPr/>
        </p:nvSpPr>
        <p:spPr>
          <a:xfrm>
            <a:off x="4921317" y="2624341"/>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44" name="Picture 43">
            <a:extLst>
              <a:ext uri="{FF2B5EF4-FFF2-40B4-BE49-F238E27FC236}">
                <a16:creationId xmlns:a16="http://schemas.microsoft.com/office/drawing/2014/main" id="{B96E9C1F-3024-4AFF-97BD-FE2F7EBEDA6A}"/>
              </a:ext>
            </a:extLst>
          </p:cNvPr>
          <p:cNvPicPr>
            <a:picLocks noChangeAspect="1"/>
          </p:cNvPicPr>
          <p:nvPr/>
        </p:nvPicPr>
        <p:blipFill>
          <a:blip r:embed="rId3"/>
          <a:stretch>
            <a:fillRect/>
          </a:stretch>
        </p:blipFill>
        <p:spPr>
          <a:xfrm>
            <a:off x="4939731" y="5032392"/>
            <a:ext cx="1543050" cy="428625"/>
          </a:xfrm>
          <a:prstGeom prst="rect">
            <a:avLst/>
          </a:prstGeom>
        </p:spPr>
      </p:pic>
      <p:sp>
        <p:nvSpPr>
          <p:cNvPr id="45" name="Rectangle 44">
            <a:extLst>
              <a:ext uri="{FF2B5EF4-FFF2-40B4-BE49-F238E27FC236}">
                <a16:creationId xmlns:a16="http://schemas.microsoft.com/office/drawing/2014/main" id="{7DD21AAA-DF4E-45C6-BDC5-476060CDBAF7}"/>
              </a:ext>
            </a:extLst>
          </p:cNvPr>
          <p:cNvSpPr/>
          <p:nvPr/>
        </p:nvSpPr>
        <p:spPr>
          <a:xfrm>
            <a:off x="5406456" y="278253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46" name="Rectangle 45">
            <a:extLst>
              <a:ext uri="{FF2B5EF4-FFF2-40B4-BE49-F238E27FC236}">
                <a16:creationId xmlns:a16="http://schemas.microsoft.com/office/drawing/2014/main" id="{13501517-1A75-4702-89D6-B5EACA40F1EF}"/>
              </a:ext>
            </a:extLst>
          </p:cNvPr>
          <p:cNvSpPr/>
          <p:nvPr/>
        </p:nvSpPr>
        <p:spPr>
          <a:xfrm>
            <a:off x="5775072" y="3801506"/>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7" name="Rectangle 46">
            <a:extLst>
              <a:ext uri="{FF2B5EF4-FFF2-40B4-BE49-F238E27FC236}">
                <a16:creationId xmlns:a16="http://schemas.microsoft.com/office/drawing/2014/main" id="{3255A597-917E-4D19-A4EF-9758D44DE155}"/>
              </a:ext>
            </a:extLst>
          </p:cNvPr>
          <p:cNvSpPr/>
          <p:nvPr/>
        </p:nvSpPr>
        <p:spPr>
          <a:xfrm>
            <a:off x="5114353" y="380976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8" name="Rectangle 47">
            <a:extLst>
              <a:ext uri="{FF2B5EF4-FFF2-40B4-BE49-F238E27FC236}">
                <a16:creationId xmlns:a16="http://schemas.microsoft.com/office/drawing/2014/main" id="{F6308B6C-9CF4-41BB-8A84-24D59BFF403E}"/>
              </a:ext>
            </a:extLst>
          </p:cNvPr>
          <p:cNvSpPr/>
          <p:nvPr/>
        </p:nvSpPr>
        <p:spPr>
          <a:xfrm>
            <a:off x="5767769" y="3316426"/>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9" name="Rectangle 48">
            <a:extLst>
              <a:ext uri="{FF2B5EF4-FFF2-40B4-BE49-F238E27FC236}">
                <a16:creationId xmlns:a16="http://schemas.microsoft.com/office/drawing/2014/main" id="{8DEF2404-2B23-4F7D-B6BE-04B49B7199DD}"/>
              </a:ext>
            </a:extLst>
          </p:cNvPr>
          <p:cNvSpPr/>
          <p:nvPr/>
        </p:nvSpPr>
        <p:spPr>
          <a:xfrm>
            <a:off x="5109909" y="332468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0" name="TextBox 49">
            <a:extLst>
              <a:ext uri="{FF2B5EF4-FFF2-40B4-BE49-F238E27FC236}">
                <a16:creationId xmlns:a16="http://schemas.microsoft.com/office/drawing/2014/main" id="{81BB4326-7A88-4310-B289-3FFB6B653421}"/>
              </a:ext>
            </a:extLst>
          </p:cNvPr>
          <p:cNvSpPr txBox="1"/>
          <p:nvPr/>
        </p:nvSpPr>
        <p:spPr>
          <a:xfrm>
            <a:off x="5135629" y="4443729"/>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cxnSp>
        <p:nvCxnSpPr>
          <p:cNvPr id="51" name="Straight Connector 50">
            <a:extLst>
              <a:ext uri="{FF2B5EF4-FFF2-40B4-BE49-F238E27FC236}">
                <a16:creationId xmlns:a16="http://schemas.microsoft.com/office/drawing/2014/main" id="{ABD9941E-E0D1-43C6-9AD7-03A411BCA1F7}"/>
              </a:ext>
            </a:extLst>
          </p:cNvPr>
          <p:cNvCxnSpPr>
            <a:cxnSpLocks/>
          </p:cNvCxnSpPr>
          <p:nvPr/>
        </p:nvCxnSpPr>
        <p:spPr>
          <a:xfrm flipH="1">
            <a:off x="5669205" y="5457497"/>
            <a:ext cx="1" cy="504086"/>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C09E41A-69D1-4875-8096-7815440F40C6}"/>
              </a:ext>
            </a:extLst>
          </p:cNvPr>
          <p:cNvSpPr/>
          <p:nvPr/>
        </p:nvSpPr>
        <p:spPr>
          <a:xfrm>
            <a:off x="5977991" y="1807019"/>
            <a:ext cx="1482291" cy="5869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Component</a:t>
            </a:r>
            <a:endParaRPr lang="en-US" sz="1800" dirty="0"/>
          </a:p>
        </p:txBody>
      </p:sp>
      <p:sp>
        <p:nvSpPr>
          <p:cNvPr id="58" name="Oval 57">
            <a:extLst>
              <a:ext uri="{FF2B5EF4-FFF2-40B4-BE49-F238E27FC236}">
                <a16:creationId xmlns:a16="http://schemas.microsoft.com/office/drawing/2014/main" id="{F22B0729-B94A-4EFA-B323-D6F00E6AB43E}"/>
              </a:ext>
            </a:extLst>
          </p:cNvPr>
          <p:cNvSpPr/>
          <p:nvPr/>
        </p:nvSpPr>
        <p:spPr>
          <a:xfrm>
            <a:off x="4756379" y="3152738"/>
            <a:ext cx="954877" cy="3368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Stripe</a:t>
            </a:r>
            <a:endParaRPr lang="en-US" dirty="0"/>
          </a:p>
        </p:txBody>
      </p:sp>
      <p:sp>
        <p:nvSpPr>
          <p:cNvPr id="59" name="Oval 58">
            <a:extLst>
              <a:ext uri="{FF2B5EF4-FFF2-40B4-BE49-F238E27FC236}">
                <a16:creationId xmlns:a16="http://schemas.microsoft.com/office/drawing/2014/main" id="{97D6256B-5E8B-4A13-BEDE-D25AE110CAFF}"/>
              </a:ext>
            </a:extLst>
          </p:cNvPr>
          <p:cNvSpPr/>
          <p:nvPr/>
        </p:nvSpPr>
        <p:spPr>
          <a:xfrm>
            <a:off x="11266973" y="3763263"/>
            <a:ext cx="954877" cy="3368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Stripe</a:t>
            </a:r>
            <a:endParaRPr lang="en-US" dirty="0"/>
          </a:p>
        </p:txBody>
      </p:sp>
      <p:sp>
        <p:nvSpPr>
          <p:cNvPr id="60" name="Oval 59">
            <a:extLst>
              <a:ext uri="{FF2B5EF4-FFF2-40B4-BE49-F238E27FC236}">
                <a16:creationId xmlns:a16="http://schemas.microsoft.com/office/drawing/2014/main" id="{D157E64E-53F6-4B30-A30E-5B3136A67009}"/>
              </a:ext>
            </a:extLst>
          </p:cNvPr>
          <p:cNvSpPr/>
          <p:nvPr/>
        </p:nvSpPr>
        <p:spPr>
          <a:xfrm>
            <a:off x="8638005" y="4072356"/>
            <a:ext cx="954877" cy="3368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Stripe</a:t>
            </a:r>
            <a:endParaRPr lang="en-US" dirty="0"/>
          </a:p>
        </p:txBody>
      </p:sp>
      <p:sp>
        <p:nvSpPr>
          <p:cNvPr id="61" name="Oval 60">
            <a:extLst>
              <a:ext uri="{FF2B5EF4-FFF2-40B4-BE49-F238E27FC236}">
                <a16:creationId xmlns:a16="http://schemas.microsoft.com/office/drawing/2014/main" id="{553209B4-00C3-445C-83F6-B7AA33D4D791}"/>
              </a:ext>
            </a:extLst>
          </p:cNvPr>
          <p:cNvSpPr/>
          <p:nvPr/>
        </p:nvSpPr>
        <p:spPr>
          <a:xfrm>
            <a:off x="7592045" y="4066876"/>
            <a:ext cx="954877" cy="3368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Stripe</a:t>
            </a:r>
            <a:endParaRPr lang="en-US" dirty="0"/>
          </a:p>
        </p:txBody>
      </p:sp>
      <p:sp>
        <p:nvSpPr>
          <p:cNvPr id="64" name="Oval 63">
            <a:extLst>
              <a:ext uri="{FF2B5EF4-FFF2-40B4-BE49-F238E27FC236}">
                <a16:creationId xmlns:a16="http://schemas.microsoft.com/office/drawing/2014/main" id="{B0A24DA4-35D0-42B0-B5FB-40E1E9136974}"/>
              </a:ext>
            </a:extLst>
          </p:cNvPr>
          <p:cNvSpPr/>
          <p:nvPr/>
        </p:nvSpPr>
        <p:spPr>
          <a:xfrm>
            <a:off x="8661964" y="1795396"/>
            <a:ext cx="1482291" cy="5869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Component</a:t>
            </a:r>
            <a:endParaRPr lang="en-US" sz="1800" dirty="0"/>
          </a:p>
        </p:txBody>
      </p:sp>
      <p:cxnSp>
        <p:nvCxnSpPr>
          <p:cNvPr id="66" name="Straight Connector 65">
            <a:extLst>
              <a:ext uri="{FF2B5EF4-FFF2-40B4-BE49-F238E27FC236}">
                <a16:creationId xmlns:a16="http://schemas.microsoft.com/office/drawing/2014/main" id="{B51F70D6-6A1A-4A63-860A-8EE63B83BA21}"/>
              </a:ext>
            </a:extLst>
          </p:cNvPr>
          <p:cNvCxnSpPr>
            <a:cxnSpLocks/>
            <a:stCxn id="55" idx="4"/>
            <a:endCxn id="58" idx="0"/>
          </p:cNvCxnSpPr>
          <p:nvPr/>
        </p:nvCxnSpPr>
        <p:spPr>
          <a:xfrm flipH="1">
            <a:off x="5233818" y="2393919"/>
            <a:ext cx="1485319" cy="758819"/>
          </a:xfrm>
          <a:prstGeom prst="line">
            <a:avLst/>
          </a:prstGeom>
        </p:spPr>
        <p:style>
          <a:lnRef idx="2">
            <a:schemeClr val="accent3"/>
          </a:lnRef>
          <a:fillRef idx="0">
            <a:schemeClr val="accent3"/>
          </a:fillRef>
          <a:effectRef idx="1">
            <a:schemeClr val="accent3"/>
          </a:effectRef>
          <a:fontRef idx="minor">
            <a:schemeClr val="tx1"/>
          </a:fontRef>
        </p:style>
      </p:cxnSp>
      <p:cxnSp>
        <p:nvCxnSpPr>
          <p:cNvPr id="68" name="Straight Connector 67">
            <a:extLst>
              <a:ext uri="{FF2B5EF4-FFF2-40B4-BE49-F238E27FC236}">
                <a16:creationId xmlns:a16="http://schemas.microsoft.com/office/drawing/2014/main" id="{28C37886-AAA8-478E-A097-F702F3A399F5}"/>
              </a:ext>
            </a:extLst>
          </p:cNvPr>
          <p:cNvCxnSpPr>
            <a:stCxn id="55" idx="4"/>
            <a:endCxn id="61" idx="1"/>
          </p:cNvCxnSpPr>
          <p:nvPr/>
        </p:nvCxnSpPr>
        <p:spPr>
          <a:xfrm>
            <a:off x="6719137" y="2393919"/>
            <a:ext cx="1012746" cy="1722292"/>
          </a:xfrm>
          <a:prstGeom prst="line">
            <a:avLst/>
          </a:prstGeom>
        </p:spPr>
        <p:style>
          <a:lnRef idx="2">
            <a:schemeClr val="accent3"/>
          </a:lnRef>
          <a:fillRef idx="0">
            <a:schemeClr val="accent3"/>
          </a:fillRef>
          <a:effectRef idx="1">
            <a:schemeClr val="accent3"/>
          </a:effectRef>
          <a:fontRef idx="minor">
            <a:schemeClr val="tx1"/>
          </a:fontRef>
        </p:style>
      </p:cxnSp>
      <p:cxnSp>
        <p:nvCxnSpPr>
          <p:cNvPr id="69" name="Straight Connector 68">
            <a:extLst>
              <a:ext uri="{FF2B5EF4-FFF2-40B4-BE49-F238E27FC236}">
                <a16:creationId xmlns:a16="http://schemas.microsoft.com/office/drawing/2014/main" id="{029721AA-BBB7-415D-9CD8-B4A443D4ED34}"/>
              </a:ext>
            </a:extLst>
          </p:cNvPr>
          <p:cNvCxnSpPr>
            <a:cxnSpLocks/>
            <a:stCxn id="64" idx="4"/>
            <a:endCxn id="60" idx="1"/>
          </p:cNvCxnSpPr>
          <p:nvPr/>
        </p:nvCxnSpPr>
        <p:spPr>
          <a:xfrm flipH="1">
            <a:off x="8777843" y="2382296"/>
            <a:ext cx="625267" cy="1739395"/>
          </a:xfrm>
          <a:prstGeom prst="line">
            <a:avLst/>
          </a:prstGeom>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35C16C29-16A7-41A4-B2BB-222A4CF8FF0E}"/>
              </a:ext>
            </a:extLst>
          </p:cNvPr>
          <p:cNvCxnSpPr>
            <a:cxnSpLocks/>
            <a:stCxn id="64" idx="4"/>
          </p:cNvCxnSpPr>
          <p:nvPr/>
        </p:nvCxnSpPr>
        <p:spPr>
          <a:xfrm>
            <a:off x="9403110" y="2382296"/>
            <a:ext cx="2184187" cy="1356148"/>
          </a:xfrm>
          <a:prstGeom prst="line">
            <a:avLst/>
          </a:prstGeom>
        </p:spPr>
        <p:style>
          <a:lnRef idx="2">
            <a:schemeClr val="accent3"/>
          </a:lnRef>
          <a:fillRef idx="0">
            <a:schemeClr val="accent3"/>
          </a:fillRef>
          <a:effectRef idx="1">
            <a:schemeClr val="accent3"/>
          </a:effectRef>
          <a:fontRef idx="minor">
            <a:schemeClr val="tx1"/>
          </a:fontRef>
        </p:style>
      </p:cxnSp>
      <p:cxnSp>
        <p:nvCxnSpPr>
          <p:cNvPr id="76" name="Straight Connector 75">
            <a:extLst>
              <a:ext uri="{FF2B5EF4-FFF2-40B4-BE49-F238E27FC236}">
                <a16:creationId xmlns:a16="http://schemas.microsoft.com/office/drawing/2014/main" id="{E6344502-022F-426A-8756-316A1889367A}"/>
              </a:ext>
            </a:extLst>
          </p:cNvPr>
          <p:cNvCxnSpPr>
            <a:cxnSpLocks/>
            <a:endCxn id="55" idx="0"/>
          </p:cNvCxnSpPr>
          <p:nvPr/>
        </p:nvCxnSpPr>
        <p:spPr>
          <a:xfrm flipH="1">
            <a:off x="6719137" y="1244660"/>
            <a:ext cx="1300642" cy="562359"/>
          </a:xfrm>
          <a:prstGeom prst="line">
            <a:avLst/>
          </a:prstGeom>
        </p:spPr>
        <p:style>
          <a:lnRef idx="2">
            <a:schemeClr val="accent3"/>
          </a:lnRef>
          <a:fillRef idx="0">
            <a:schemeClr val="accent3"/>
          </a:fillRef>
          <a:effectRef idx="1">
            <a:schemeClr val="accent3"/>
          </a:effectRef>
          <a:fontRef idx="minor">
            <a:schemeClr val="tx1"/>
          </a:fontRef>
        </p:style>
      </p:cxnSp>
      <p:cxnSp>
        <p:nvCxnSpPr>
          <p:cNvPr id="79" name="Straight Connector 78">
            <a:extLst>
              <a:ext uri="{FF2B5EF4-FFF2-40B4-BE49-F238E27FC236}">
                <a16:creationId xmlns:a16="http://schemas.microsoft.com/office/drawing/2014/main" id="{9B951881-BE44-429B-8479-C6DB64C78DC2}"/>
              </a:ext>
            </a:extLst>
          </p:cNvPr>
          <p:cNvCxnSpPr>
            <a:cxnSpLocks/>
            <a:endCxn id="64" idx="0"/>
          </p:cNvCxnSpPr>
          <p:nvPr/>
        </p:nvCxnSpPr>
        <p:spPr>
          <a:xfrm>
            <a:off x="8615897" y="1206356"/>
            <a:ext cx="787213" cy="589040"/>
          </a:xfrm>
          <a:prstGeom prst="line">
            <a:avLst/>
          </a:prstGeom>
        </p:spPr>
        <p:style>
          <a:lnRef idx="2">
            <a:schemeClr val="accent3"/>
          </a:lnRef>
          <a:fillRef idx="0">
            <a:schemeClr val="accent3"/>
          </a:fillRef>
          <a:effectRef idx="1">
            <a:schemeClr val="accent3"/>
          </a:effectRef>
          <a:fontRef idx="minor">
            <a:schemeClr val="tx1"/>
          </a:fontRef>
        </p:style>
      </p:cxnSp>
      <p:sp>
        <p:nvSpPr>
          <p:cNvPr id="87" name="TextBox 86">
            <a:extLst>
              <a:ext uri="{FF2B5EF4-FFF2-40B4-BE49-F238E27FC236}">
                <a16:creationId xmlns:a16="http://schemas.microsoft.com/office/drawing/2014/main" id="{E5FEC99C-2432-4B1C-A5FD-C07E369CF69D}"/>
              </a:ext>
            </a:extLst>
          </p:cNvPr>
          <p:cNvSpPr txBox="1"/>
          <p:nvPr/>
        </p:nvSpPr>
        <p:spPr>
          <a:xfrm>
            <a:off x="4646728" y="786452"/>
            <a:ext cx="148229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solidFill>
                  <a:schemeClr val="bg2"/>
                </a:solidFill>
              </a:rPr>
              <a:t>Storage Policy</a:t>
            </a:r>
          </a:p>
          <a:p>
            <a:r>
              <a:rPr lang="en-US" sz="1800" dirty="0">
                <a:solidFill>
                  <a:schemeClr val="bg2"/>
                </a:solidFill>
              </a:rPr>
              <a:t>FTT 1 = Raid 1</a:t>
            </a:r>
          </a:p>
          <a:p>
            <a:r>
              <a:rPr lang="en-US" sz="1800" dirty="0">
                <a:solidFill>
                  <a:schemeClr val="bg2"/>
                </a:solidFill>
              </a:rPr>
              <a:t>Stripes 2</a:t>
            </a:r>
            <a:endParaRPr lang="en-US" dirty="0">
              <a:solidFill>
                <a:schemeClr val="bg2"/>
              </a:solidFill>
            </a:endParaRPr>
          </a:p>
        </p:txBody>
      </p:sp>
    </p:spTree>
    <p:extLst>
      <p:ext uri="{BB962C8B-B14F-4D97-AF65-F5344CB8AC3E}">
        <p14:creationId xmlns:p14="http://schemas.microsoft.com/office/powerpoint/2010/main" val="2863729748"/>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63">
            <a:extLst>
              <a:ext uri="{FF2B5EF4-FFF2-40B4-BE49-F238E27FC236}">
                <a16:creationId xmlns:a16="http://schemas.microsoft.com/office/drawing/2014/main" id="{3333A8EE-323E-44BC-96DF-514947269450}"/>
              </a:ext>
            </a:extLst>
          </p:cNvPr>
          <p:cNvSpPr>
            <a:spLocks noGrp="1"/>
          </p:cNvSpPr>
          <p:nvPr>
            <p:ph idx="1"/>
          </p:nvPr>
        </p:nvSpPr>
        <p:spPr>
          <a:xfrm>
            <a:off x="318317" y="1469715"/>
            <a:ext cx="6181895" cy="4690451"/>
          </a:xfrm>
          <a:custGeom>
            <a:avLst/>
            <a:gdLst>
              <a:gd name="connsiteX0" fmla="*/ 0 w 6181895"/>
              <a:gd name="connsiteY0" fmla="*/ 0 h 4690451"/>
              <a:gd name="connsiteX1" fmla="*/ 6181895 w 6181895"/>
              <a:gd name="connsiteY1" fmla="*/ 0 h 4690451"/>
              <a:gd name="connsiteX2" fmla="*/ 6181895 w 6181895"/>
              <a:gd name="connsiteY2" fmla="*/ 4690451 h 4690451"/>
              <a:gd name="connsiteX3" fmla="*/ 0 w 6181895"/>
              <a:gd name="connsiteY3" fmla="*/ 4690451 h 4690451"/>
              <a:gd name="connsiteX4" fmla="*/ 0 w 6181895"/>
              <a:gd name="connsiteY4" fmla="*/ 0 h 4690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1895" h="4690451" fill="none" extrusionOk="0">
                <a:moveTo>
                  <a:pt x="0" y="0"/>
                </a:moveTo>
                <a:cubicBezTo>
                  <a:pt x="1988823" y="149655"/>
                  <a:pt x="5373261" y="-44397"/>
                  <a:pt x="6181895" y="0"/>
                </a:cubicBezTo>
                <a:cubicBezTo>
                  <a:pt x="6164818" y="880923"/>
                  <a:pt x="6060889" y="3048897"/>
                  <a:pt x="6181895" y="4690451"/>
                </a:cubicBezTo>
                <a:cubicBezTo>
                  <a:pt x="5369122" y="4675576"/>
                  <a:pt x="2070046" y="4754604"/>
                  <a:pt x="0" y="4690451"/>
                </a:cubicBezTo>
                <a:cubicBezTo>
                  <a:pt x="-107535" y="2921539"/>
                  <a:pt x="-63957" y="1506268"/>
                  <a:pt x="0" y="0"/>
                </a:cubicBezTo>
                <a:close/>
              </a:path>
              <a:path w="6181895" h="4690451" stroke="0" extrusionOk="0">
                <a:moveTo>
                  <a:pt x="0" y="0"/>
                </a:moveTo>
                <a:cubicBezTo>
                  <a:pt x="2557666" y="-23517"/>
                  <a:pt x="4660402" y="9923"/>
                  <a:pt x="6181895" y="0"/>
                </a:cubicBezTo>
                <a:cubicBezTo>
                  <a:pt x="6237544" y="1608925"/>
                  <a:pt x="6328410" y="3309292"/>
                  <a:pt x="6181895" y="4690451"/>
                </a:cubicBezTo>
                <a:cubicBezTo>
                  <a:pt x="4009527" y="4781952"/>
                  <a:pt x="2380890" y="4847617"/>
                  <a:pt x="0" y="4690451"/>
                </a:cubicBezTo>
                <a:cubicBezTo>
                  <a:pt x="-52587" y="2701196"/>
                  <a:pt x="-51734" y="2021514"/>
                  <a:pt x="0" y="0"/>
                </a:cubicBezTo>
                <a:close/>
              </a:path>
            </a:pathLst>
          </a:custGeom>
          <a:ln w="19050">
            <a:solidFill>
              <a:schemeClr val="accent1"/>
            </a:solidFill>
            <a:prstDash val="dash"/>
            <a:extLst>
              <a:ext uri="{C807C97D-BFC1-408E-A445-0C87EB9F89A2}">
                <ask:lineSketchStyleProps xmlns:ask="http://schemas.microsoft.com/office/drawing/2018/sketchyshapes" sd="2953931221">
                  <ask:type>
                    <ask:lineSketchCurved/>
                  </ask:type>
                </ask:lineSketchStyleProps>
              </a:ext>
            </a:extLst>
          </a:ln>
        </p:spPr>
        <p:txBody>
          <a:bodyPr anchor="ctr"/>
          <a:lstStyle/>
          <a:p>
            <a:r>
              <a:rPr lang="en-US" dirty="0"/>
              <a:t>Allows an object to be created despite not having sufficient resources in the cluster</a:t>
            </a:r>
          </a:p>
          <a:p>
            <a:r>
              <a:rPr lang="en-US" dirty="0"/>
              <a:t>Additionally consider:</a:t>
            </a:r>
          </a:p>
          <a:p>
            <a:pPr lvl="1"/>
            <a:r>
              <a:rPr lang="en-US" dirty="0"/>
              <a:t>Accessibility of a VM with no Failure tolerance while placing hosts in maintenance mode</a:t>
            </a:r>
          </a:p>
          <a:p>
            <a:pPr lvl="1"/>
            <a:r>
              <a:rPr lang="en-US" dirty="0"/>
              <a:t>Performance impact to cluster during host maintenance</a:t>
            </a:r>
          </a:p>
          <a:p>
            <a:pPr lvl="1"/>
            <a:r>
              <a:rPr lang="en-US" dirty="0"/>
              <a:t>Resource consumption by non-compliant VMs</a:t>
            </a:r>
          </a:p>
        </p:txBody>
      </p:sp>
      <p:sp>
        <p:nvSpPr>
          <p:cNvPr id="3" name="Title 2">
            <a:extLst>
              <a:ext uri="{FF2B5EF4-FFF2-40B4-BE49-F238E27FC236}">
                <a16:creationId xmlns:a16="http://schemas.microsoft.com/office/drawing/2014/main" id="{850F9540-B548-4B62-9929-D729AF7AAF54}"/>
              </a:ext>
            </a:extLst>
          </p:cNvPr>
          <p:cNvSpPr>
            <a:spLocks noGrp="1"/>
          </p:cNvSpPr>
          <p:nvPr>
            <p:ph type="title"/>
          </p:nvPr>
        </p:nvSpPr>
        <p:spPr>
          <a:xfrm>
            <a:off x="120148" y="124565"/>
            <a:ext cx="10515600" cy="998162"/>
          </a:xfrm>
        </p:spPr>
        <p:txBody>
          <a:bodyPr/>
          <a:lstStyle/>
          <a:p>
            <a:r>
              <a:rPr lang="en-US" dirty="0"/>
              <a:t>Force Provisioning</a:t>
            </a:r>
          </a:p>
        </p:txBody>
      </p:sp>
      <p:sp>
        <p:nvSpPr>
          <p:cNvPr id="5" name="Rectangle: Rounded Corners 4">
            <a:extLst>
              <a:ext uri="{FF2B5EF4-FFF2-40B4-BE49-F238E27FC236}">
                <a16:creationId xmlns:a16="http://schemas.microsoft.com/office/drawing/2014/main" id="{3D0A79F8-E9DA-47E5-B011-049E8B988D28}"/>
              </a:ext>
            </a:extLst>
          </p:cNvPr>
          <p:cNvSpPr/>
          <p:nvPr/>
        </p:nvSpPr>
        <p:spPr>
          <a:xfrm>
            <a:off x="8692486" y="2030356"/>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6" name="Picture 5">
            <a:extLst>
              <a:ext uri="{FF2B5EF4-FFF2-40B4-BE49-F238E27FC236}">
                <a16:creationId xmlns:a16="http://schemas.microsoft.com/office/drawing/2014/main" id="{3439E4D0-BDFF-4FFC-A3E3-D8F81B3171EC}"/>
              </a:ext>
            </a:extLst>
          </p:cNvPr>
          <p:cNvPicPr>
            <a:picLocks noChangeAspect="1"/>
          </p:cNvPicPr>
          <p:nvPr/>
        </p:nvPicPr>
        <p:blipFill>
          <a:blip r:embed="rId3"/>
          <a:stretch>
            <a:fillRect/>
          </a:stretch>
        </p:blipFill>
        <p:spPr>
          <a:xfrm>
            <a:off x="8710900" y="4438407"/>
            <a:ext cx="1543050" cy="428625"/>
          </a:xfrm>
          <a:prstGeom prst="rect">
            <a:avLst/>
          </a:prstGeom>
        </p:spPr>
      </p:pic>
      <p:sp>
        <p:nvSpPr>
          <p:cNvPr id="7" name="Rectangle 6">
            <a:extLst>
              <a:ext uri="{FF2B5EF4-FFF2-40B4-BE49-F238E27FC236}">
                <a16:creationId xmlns:a16="http://schemas.microsoft.com/office/drawing/2014/main" id="{9CC4E92E-503E-48C6-B95A-D16737751C64}"/>
              </a:ext>
            </a:extLst>
          </p:cNvPr>
          <p:cNvSpPr/>
          <p:nvPr/>
        </p:nvSpPr>
        <p:spPr>
          <a:xfrm>
            <a:off x="9177625" y="218854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8" name="Rectangle 7">
            <a:extLst>
              <a:ext uri="{FF2B5EF4-FFF2-40B4-BE49-F238E27FC236}">
                <a16:creationId xmlns:a16="http://schemas.microsoft.com/office/drawing/2014/main" id="{60D1D65E-54BC-435B-A6C9-604B1B4078AE}"/>
              </a:ext>
            </a:extLst>
          </p:cNvPr>
          <p:cNvSpPr/>
          <p:nvPr/>
        </p:nvSpPr>
        <p:spPr>
          <a:xfrm>
            <a:off x="9546241" y="320752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9" name="Rectangle 8">
            <a:extLst>
              <a:ext uri="{FF2B5EF4-FFF2-40B4-BE49-F238E27FC236}">
                <a16:creationId xmlns:a16="http://schemas.microsoft.com/office/drawing/2014/main" id="{5B8E3422-C904-4910-AA4D-6C79FF668163}"/>
              </a:ext>
            </a:extLst>
          </p:cNvPr>
          <p:cNvSpPr/>
          <p:nvPr/>
        </p:nvSpPr>
        <p:spPr>
          <a:xfrm>
            <a:off x="8885522" y="3215776"/>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0" name="Rectangle 9">
            <a:extLst>
              <a:ext uri="{FF2B5EF4-FFF2-40B4-BE49-F238E27FC236}">
                <a16:creationId xmlns:a16="http://schemas.microsoft.com/office/drawing/2014/main" id="{353FB7C7-754D-4EAD-805C-180B7BD669D4}"/>
              </a:ext>
            </a:extLst>
          </p:cNvPr>
          <p:cNvSpPr/>
          <p:nvPr/>
        </p:nvSpPr>
        <p:spPr>
          <a:xfrm>
            <a:off x="9538938" y="272244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1" name="Rectangle 10">
            <a:extLst>
              <a:ext uri="{FF2B5EF4-FFF2-40B4-BE49-F238E27FC236}">
                <a16:creationId xmlns:a16="http://schemas.microsoft.com/office/drawing/2014/main" id="{F2095141-7ED4-485B-97EA-9A600B5E81F0}"/>
              </a:ext>
            </a:extLst>
          </p:cNvPr>
          <p:cNvSpPr/>
          <p:nvPr/>
        </p:nvSpPr>
        <p:spPr>
          <a:xfrm>
            <a:off x="8881078" y="2730696"/>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2" name="TextBox 11">
            <a:extLst>
              <a:ext uri="{FF2B5EF4-FFF2-40B4-BE49-F238E27FC236}">
                <a16:creationId xmlns:a16="http://schemas.microsoft.com/office/drawing/2014/main" id="{3519FD1A-5864-4E66-B4D2-CD5660BF1D0A}"/>
              </a:ext>
            </a:extLst>
          </p:cNvPr>
          <p:cNvSpPr txBox="1"/>
          <p:nvPr/>
        </p:nvSpPr>
        <p:spPr>
          <a:xfrm>
            <a:off x="8906798" y="3849744"/>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13" name="Rectangle: Rounded Corners 12">
            <a:extLst>
              <a:ext uri="{FF2B5EF4-FFF2-40B4-BE49-F238E27FC236}">
                <a16:creationId xmlns:a16="http://schemas.microsoft.com/office/drawing/2014/main" id="{E7C60A50-4568-4445-B8E8-ACF11B5C7536}"/>
              </a:ext>
            </a:extLst>
          </p:cNvPr>
          <p:cNvSpPr/>
          <p:nvPr/>
        </p:nvSpPr>
        <p:spPr>
          <a:xfrm>
            <a:off x="10542159" y="2006818"/>
            <a:ext cx="1543050" cy="224297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4" name="Picture 13">
            <a:extLst>
              <a:ext uri="{FF2B5EF4-FFF2-40B4-BE49-F238E27FC236}">
                <a16:creationId xmlns:a16="http://schemas.microsoft.com/office/drawing/2014/main" id="{DFD82921-982C-4B80-BEB7-006B8BF76B09}"/>
              </a:ext>
            </a:extLst>
          </p:cNvPr>
          <p:cNvPicPr>
            <a:picLocks noChangeAspect="1"/>
          </p:cNvPicPr>
          <p:nvPr/>
        </p:nvPicPr>
        <p:blipFill>
          <a:blip r:embed="rId3"/>
          <a:stretch>
            <a:fillRect/>
          </a:stretch>
        </p:blipFill>
        <p:spPr>
          <a:xfrm>
            <a:off x="10560573" y="4391339"/>
            <a:ext cx="1543050" cy="428625"/>
          </a:xfrm>
          <a:prstGeom prst="rect">
            <a:avLst/>
          </a:prstGeom>
        </p:spPr>
      </p:pic>
      <p:sp>
        <p:nvSpPr>
          <p:cNvPr id="15" name="Rectangle 14">
            <a:extLst>
              <a:ext uri="{FF2B5EF4-FFF2-40B4-BE49-F238E27FC236}">
                <a16:creationId xmlns:a16="http://schemas.microsoft.com/office/drawing/2014/main" id="{FCEE2973-7AE2-4FD5-A2EE-04D6396C4C77}"/>
              </a:ext>
            </a:extLst>
          </p:cNvPr>
          <p:cNvSpPr/>
          <p:nvPr/>
        </p:nvSpPr>
        <p:spPr>
          <a:xfrm>
            <a:off x="11027298" y="214147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16" name="Rectangle 15">
            <a:extLst>
              <a:ext uri="{FF2B5EF4-FFF2-40B4-BE49-F238E27FC236}">
                <a16:creationId xmlns:a16="http://schemas.microsoft.com/office/drawing/2014/main" id="{C4E7F68F-3C3E-48D4-8AF1-A64DB4C9ABBF}"/>
              </a:ext>
            </a:extLst>
          </p:cNvPr>
          <p:cNvSpPr/>
          <p:nvPr/>
        </p:nvSpPr>
        <p:spPr>
          <a:xfrm>
            <a:off x="11395914" y="3160453"/>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7" name="Rectangle 16">
            <a:extLst>
              <a:ext uri="{FF2B5EF4-FFF2-40B4-BE49-F238E27FC236}">
                <a16:creationId xmlns:a16="http://schemas.microsoft.com/office/drawing/2014/main" id="{B47AF38C-67AB-44A5-9791-8C15E074E785}"/>
              </a:ext>
            </a:extLst>
          </p:cNvPr>
          <p:cNvSpPr/>
          <p:nvPr/>
        </p:nvSpPr>
        <p:spPr>
          <a:xfrm>
            <a:off x="10735195" y="3168708"/>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8" name="Rectangle 17">
            <a:extLst>
              <a:ext uri="{FF2B5EF4-FFF2-40B4-BE49-F238E27FC236}">
                <a16:creationId xmlns:a16="http://schemas.microsoft.com/office/drawing/2014/main" id="{CFBBC017-6650-4143-9F6E-B96C9FFC587F}"/>
              </a:ext>
            </a:extLst>
          </p:cNvPr>
          <p:cNvSpPr/>
          <p:nvPr/>
        </p:nvSpPr>
        <p:spPr>
          <a:xfrm>
            <a:off x="11388611" y="2675373"/>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9" name="Rectangle 18">
            <a:extLst>
              <a:ext uri="{FF2B5EF4-FFF2-40B4-BE49-F238E27FC236}">
                <a16:creationId xmlns:a16="http://schemas.microsoft.com/office/drawing/2014/main" id="{FD924AD8-7435-4D6A-AACD-4CE0AFF7009F}"/>
              </a:ext>
            </a:extLst>
          </p:cNvPr>
          <p:cNvSpPr/>
          <p:nvPr/>
        </p:nvSpPr>
        <p:spPr>
          <a:xfrm>
            <a:off x="10730751" y="2683628"/>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0" name="TextBox 19">
            <a:extLst>
              <a:ext uri="{FF2B5EF4-FFF2-40B4-BE49-F238E27FC236}">
                <a16:creationId xmlns:a16="http://schemas.microsoft.com/office/drawing/2014/main" id="{2831156B-542C-42E8-B861-9ABB007D38AB}"/>
              </a:ext>
            </a:extLst>
          </p:cNvPr>
          <p:cNvSpPr txBox="1"/>
          <p:nvPr/>
        </p:nvSpPr>
        <p:spPr>
          <a:xfrm>
            <a:off x="10756471" y="3802676"/>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21" name="Rectangle: Rounded Corners 20">
            <a:extLst>
              <a:ext uri="{FF2B5EF4-FFF2-40B4-BE49-F238E27FC236}">
                <a16:creationId xmlns:a16="http://schemas.microsoft.com/office/drawing/2014/main" id="{298AB46F-61DA-494C-8B15-041ADA329653}"/>
              </a:ext>
            </a:extLst>
          </p:cNvPr>
          <p:cNvSpPr/>
          <p:nvPr/>
        </p:nvSpPr>
        <p:spPr>
          <a:xfrm>
            <a:off x="6847579" y="2030356"/>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22" name="Picture 21">
            <a:extLst>
              <a:ext uri="{FF2B5EF4-FFF2-40B4-BE49-F238E27FC236}">
                <a16:creationId xmlns:a16="http://schemas.microsoft.com/office/drawing/2014/main" id="{A03754AA-CF76-4032-99DB-91F4FBF382E7}"/>
              </a:ext>
            </a:extLst>
          </p:cNvPr>
          <p:cNvPicPr>
            <a:picLocks noChangeAspect="1"/>
          </p:cNvPicPr>
          <p:nvPr/>
        </p:nvPicPr>
        <p:blipFill>
          <a:blip r:embed="rId3"/>
          <a:stretch>
            <a:fillRect/>
          </a:stretch>
        </p:blipFill>
        <p:spPr>
          <a:xfrm>
            <a:off x="6865993" y="4438407"/>
            <a:ext cx="1543050" cy="428625"/>
          </a:xfrm>
          <a:prstGeom prst="rect">
            <a:avLst/>
          </a:prstGeom>
        </p:spPr>
      </p:pic>
      <p:sp>
        <p:nvSpPr>
          <p:cNvPr id="23" name="Rectangle 22">
            <a:extLst>
              <a:ext uri="{FF2B5EF4-FFF2-40B4-BE49-F238E27FC236}">
                <a16:creationId xmlns:a16="http://schemas.microsoft.com/office/drawing/2014/main" id="{74AF4D4B-77EE-4A96-BDE9-975F1A0E9EB8}"/>
              </a:ext>
            </a:extLst>
          </p:cNvPr>
          <p:cNvSpPr/>
          <p:nvPr/>
        </p:nvSpPr>
        <p:spPr>
          <a:xfrm>
            <a:off x="7332718" y="218854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24" name="Rectangle 23">
            <a:extLst>
              <a:ext uri="{FF2B5EF4-FFF2-40B4-BE49-F238E27FC236}">
                <a16:creationId xmlns:a16="http://schemas.microsoft.com/office/drawing/2014/main" id="{DC1733BE-1DFB-4B5C-B099-6B88FC7874AA}"/>
              </a:ext>
            </a:extLst>
          </p:cNvPr>
          <p:cNvSpPr/>
          <p:nvPr/>
        </p:nvSpPr>
        <p:spPr>
          <a:xfrm>
            <a:off x="7701334" y="320752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5" name="Rectangle 24">
            <a:extLst>
              <a:ext uri="{FF2B5EF4-FFF2-40B4-BE49-F238E27FC236}">
                <a16:creationId xmlns:a16="http://schemas.microsoft.com/office/drawing/2014/main" id="{CD7B5A05-34CD-4BB5-9A94-90E575F10FD7}"/>
              </a:ext>
            </a:extLst>
          </p:cNvPr>
          <p:cNvSpPr/>
          <p:nvPr/>
        </p:nvSpPr>
        <p:spPr>
          <a:xfrm>
            <a:off x="7040615" y="3215776"/>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6" name="Rectangle 25">
            <a:extLst>
              <a:ext uri="{FF2B5EF4-FFF2-40B4-BE49-F238E27FC236}">
                <a16:creationId xmlns:a16="http://schemas.microsoft.com/office/drawing/2014/main" id="{6773A312-6424-4C10-98CD-65C1B3218B1C}"/>
              </a:ext>
            </a:extLst>
          </p:cNvPr>
          <p:cNvSpPr/>
          <p:nvPr/>
        </p:nvSpPr>
        <p:spPr>
          <a:xfrm>
            <a:off x="7694031" y="2722441"/>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7" name="Rectangle 26">
            <a:extLst>
              <a:ext uri="{FF2B5EF4-FFF2-40B4-BE49-F238E27FC236}">
                <a16:creationId xmlns:a16="http://schemas.microsoft.com/office/drawing/2014/main" id="{9843BBD9-8973-4531-A27D-F0BFB41B7F20}"/>
              </a:ext>
            </a:extLst>
          </p:cNvPr>
          <p:cNvSpPr/>
          <p:nvPr/>
        </p:nvSpPr>
        <p:spPr>
          <a:xfrm>
            <a:off x="7036171" y="2730696"/>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8" name="TextBox 27">
            <a:extLst>
              <a:ext uri="{FF2B5EF4-FFF2-40B4-BE49-F238E27FC236}">
                <a16:creationId xmlns:a16="http://schemas.microsoft.com/office/drawing/2014/main" id="{FEED6348-C3D0-473E-8782-B8A356723D55}"/>
              </a:ext>
            </a:extLst>
          </p:cNvPr>
          <p:cNvSpPr txBox="1"/>
          <p:nvPr/>
        </p:nvSpPr>
        <p:spPr>
          <a:xfrm>
            <a:off x="7061891" y="3849744"/>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29" name="TextBox 28">
            <a:extLst>
              <a:ext uri="{FF2B5EF4-FFF2-40B4-BE49-F238E27FC236}">
                <a16:creationId xmlns:a16="http://schemas.microsoft.com/office/drawing/2014/main" id="{B2E9A7BC-9725-4812-98E6-A3C8CC68DB98}"/>
              </a:ext>
            </a:extLst>
          </p:cNvPr>
          <p:cNvSpPr txBox="1"/>
          <p:nvPr/>
        </p:nvSpPr>
        <p:spPr>
          <a:xfrm>
            <a:off x="9053414" y="921096"/>
            <a:ext cx="69923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vmdk</a:t>
            </a:r>
            <a:endParaRPr lang="en-US" dirty="0">
              <a:solidFill>
                <a:schemeClr val="bg2"/>
              </a:solidFill>
            </a:endParaRPr>
          </a:p>
        </p:txBody>
      </p:sp>
      <p:pic>
        <p:nvPicPr>
          <p:cNvPr id="30" name="Graphic 29" descr="Database outline">
            <a:extLst>
              <a:ext uri="{FF2B5EF4-FFF2-40B4-BE49-F238E27FC236}">
                <a16:creationId xmlns:a16="http://schemas.microsoft.com/office/drawing/2014/main" id="{98581D34-C1B7-421C-98E0-2F942FA77C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32747" y="550594"/>
            <a:ext cx="3119030" cy="1052513"/>
          </a:xfrm>
          <a:prstGeom prst="rect">
            <a:avLst/>
          </a:prstGeom>
        </p:spPr>
      </p:pic>
      <p:cxnSp>
        <p:nvCxnSpPr>
          <p:cNvPr id="31" name="Straight Arrow Connector 30">
            <a:extLst>
              <a:ext uri="{FF2B5EF4-FFF2-40B4-BE49-F238E27FC236}">
                <a16:creationId xmlns:a16="http://schemas.microsoft.com/office/drawing/2014/main" id="{33349B2B-C873-422C-A38B-BAADFA58E65E}"/>
              </a:ext>
            </a:extLst>
          </p:cNvPr>
          <p:cNvCxnSpPr>
            <a:cxnSpLocks/>
          </p:cNvCxnSpPr>
          <p:nvPr/>
        </p:nvCxnSpPr>
        <p:spPr>
          <a:xfrm>
            <a:off x="6847579" y="5367598"/>
            <a:ext cx="51211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6ADE95-4CFB-4B38-8211-F6EC10411A14}"/>
              </a:ext>
            </a:extLst>
          </p:cNvPr>
          <p:cNvCxnSpPr>
            <a:cxnSpLocks/>
          </p:cNvCxnSpPr>
          <p:nvPr/>
        </p:nvCxnSpPr>
        <p:spPr>
          <a:xfrm flipH="1">
            <a:off x="11332098" y="4759004"/>
            <a:ext cx="2" cy="6172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B78423-2804-414C-B7FE-D973730F4CA1}"/>
              </a:ext>
            </a:extLst>
          </p:cNvPr>
          <p:cNvCxnSpPr>
            <a:cxnSpLocks/>
          </p:cNvCxnSpPr>
          <p:nvPr/>
        </p:nvCxnSpPr>
        <p:spPr>
          <a:xfrm flipH="1">
            <a:off x="9440374" y="4863512"/>
            <a:ext cx="1" cy="504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7538D21-F55E-40F8-A082-03E483BA92DA}"/>
              </a:ext>
            </a:extLst>
          </p:cNvPr>
          <p:cNvCxnSpPr>
            <a:cxnSpLocks/>
          </p:cNvCxnSpPr>
          <p:nvPr/>
        </p:nvCxnSpPr>
        <p:spPr>
          <a:xfrm flipH="1">
            <a:off x="7595467" y="4863512"/>
            <a:ext cx="1" cy="504086"/>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Graphic 34" descr="Clipboard Checked with solid fill">
            <a:extLst>
              <a:ext uri="{FF2B5EF4-FFF2-40B4-BE49-F238E27FC236}">
                <a16:creationId xmlns:a16="http://schemas.microsoft.com/office/drawing/2014/main" id="{757A6E2A-8FE8-481F-916F-DB49365440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04376" y="333283"/>
            <a:ext cx="914400" cy="914400"/>
          </a:xfrm>
          <a:prstGeom prst="rect">
            <a:avLst/>
          </a:prstGeom>
        </p:spPr>
      </p:pic>
      <p:sp>
        <p:nvSpPr>
          <p:cNvPr id="37" name="Arrow: Left-Right 36">
            <a:extLst>
              <a:ext uri="{FF2B5EF4-FFF2-40B4-BE49-F238E27FC236}">
                <a16:creationId xmlns:a16="http://schemas.microsoft.com/office/drawing/2014/main" id="{0AD0DCB5-196D-49F9-A668-DA87EB0B46DD}"/>
              </a:ext>
            </a:extLst>
          </p:cNvPr>
          <p:cNvSpPr/>
          <p:nvPr/>
        </p:nvSpPr>
        <p:spPr>
          <a:xfrm>
            <a:off x="6847579" y="5474026"/>
            <a:ext cx="5256044" cy="686140"/>
          </a:xfrm>
          <a:prstGeom prst="lef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vSphere - vSAN</a:t>
            </a:r>
          </a:p>
        </p:txBody>
      </p:sp>
      <p:sp>
        <p:nvSpPr>
          <p:cNvPr id="38" name="TextBox 37">
            <a:extLst>
              <a:ext uri="{FF2B5EF4-FFF2-40B4-BE49-F238E27FC236}">
                <a16:creationId xmlns:a16="http://schemas.microsoft.com/office/drawing/2014/main" id="{16B7329B-D1EA-4D90-B9F1-A8FAFC3E2878}"/>
              </a:ext>
            </a:extLst>
          </p:cNvPr>
          <p:cNvSpPr txBox="1"/>
          <p:nvPr/>
        </p:nvSpPr>
        <p:spPr>
          <a:xfrm>
            <a:off x="9170535" y="148617"/>
            <a:ext cx="47320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a:t>
            </a:r>
            <a:endParaRPr lang="en-US" dirty="0">
              <a:solidFill>
                <a:schemeClr val="bg2"/>
              </a:solidFill>
            </a:endParaRPr>
          </a:p>
        </p:txBody>
      </p:sp>
      <p:sp>
        <p:nvSpPr>
          <p:cNvPr id="52" name="Oval 51">
            <a:extLst>
              <a:ext uri="{FF2B5EF4-FFF2-40B4-BE49-F238E27FC236}">
                <a16:creationId xmlns:a16="http://schemas.microsoft.com/office/drawing/2014/main" id="{A442EACD-504E-4BEF-B619-ACCF08AD8750}"/>
              </a:ext>
            </a:extLst>
          </p:cNvPr>
          <p:cNvSpPr/>
          <p:nvPr/>
        </p:nvSpPr>
        <p:spPr>
          <a:xfrm>
            <a:off x="6606904" y="2610565"/>
            <a:ext cx="1094430" cy="33855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a:t>Replica</a:t>
            </a:r>
            <a:endParaRPr lang="en-US" dirty="0"/>
          </a:p>
        </p:txBody>
      </p:sp>
      <p:cxnSp>
        <p:nvCxnSpPr>
          <p:cNvPr id="55" name="Straight Connector 54">
            <a:extLst>
              <a:ext uri="{FF2B5EF4-FFF2-40B4-BE49-F238E27FC236}">
                <a16:creationId xmlns:a16="http://schemas.microsoft.com/office/drawing/2014/main" id="{D67DBFC3-4DC9-4720-AD0C-9C6416BF255D}"/>
              </a:ext>
            </a:extLst>
          </p:cNvPr>
          <p:cNvCxnSpPr>
            <a:cxnSpLocks/>
            <a:stCxn id="29" idx="2"/>
            <a:endCxn id="52" idx="0"/>
          </p:cNvCxnSpPr>
          <p:nvPr/>
        </p:nvCxnSpPr>
        <p:spPr>
          <a:xfrm flipH="1">
            <a:off x="7154119" y="1290428"/>
            <a:ext cx="2248910" cy="1320137"/>
          </a:xfrm>
          <a:prstGeom prst="line">
            <a:avLst/>
          </a:prstGeom>
        </p:spPr>
        <p:style>
          <a:lnRef idx="2">
            <a:schemeClr val="accent3"/>
          </a:lnRef>
          <a:fillRef idx="0">
            <a:schemeClr val="accent3"/>
          </a:fillRef>
          <a:effectRef idx="1">
            <a:schemeClr val="accent3"/>
          </a:effectRef>
          <a:fontRef idx="minor">
            <a:schemeClr val="tx1"/>
          </a:fontRef>
        </p:style>
      </p:cxnSp>
      <p:sp>
        <p:nvSpPr>
          <p:cNvPr id="60" name="TextBox 59">
            <a:extLst>
              <a:ext uri="{FF2B5EF4-FFF2-40B4-BE49-F238E27FC236}">
                <a16:creationId xmlns:a16="http://schemas.microsoft.com/office/drawing/2014/main" id="{59C84BB6-45E9-4D59-ABB0-F2681F60671C}"/>
              </a:ext>
            </a:extLst>
          </p:cNvPr>
          <p:cNvSpPr txBox="1"/>
          <p:nvPr/>
        </p:nvSpPr>
        <p:spPr>
          <a:xfrm>
            <a:off x="5002368" y="334581"/>
            <a:ext cx="2235347"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solidFill>
                  <a:schemeClr val="bg2"/>
                </a:solidFill>
              </a:rPr>
              <a:t>Storage Policy</a:t>
            </a:r>
          </a:p>
          <a:p>
            <a:r>
              <a:rPr lang="en-US" sz="1800" dirty="0">
                <a:solidFill>
                  <a:schemeClr val="bg2"/>
                </a:solidFill>
              </a:rPr>
              <a:t>FTT 2 = Raid 1</a:t>
            </a:r>
          </a:p>
          <a:p>
            <a:r>
              <a:rPr lang="en-US" sz="1800" dirty="0">
                <a:solidFill>
                  <a:schemeClr val="bg2"/>
                </a:solidFill>
              </a:rPr>
              <a:t>Force Provisioning Yes</a:t>
            </a:r>
            <a:endParaRPr lang="en-US" dirty="0">
              <a:solidFill>
                <a:schemeClr val="bg2"/>
              </a:solidFill>
            </a:endParaRPr>
          </a:p>
        </p:txBody>
      </p:sp>
    </p:spTree>
    <p:extLst>
      <p:ext uri="{BB962C8B-B14F-4D97-AF65-F5344CB8AC3E}">
        <p14:creationId xmlns:p14="http://schemas.microsoft.com/office/powerpoint/2010/main" val="913386300"/>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737257-E1C7-4B83-A0C4-E35376E6DE16}"/>
              </a:ext>
            </a:extLst>
          </p:cNvPr>
          <p:cNvSpPr>
            <a:spLocks noGrp="1"/>
          </p:cNvSpPr>
          <p:nvPr>
            <p:ph type="title"/>
          </p:nvPr>
        </p:nvSpPr>
        <p:spPr>
          <a:xfrm>
            <a:off x="1159846" y="-208904"/>
            <a:ext cx="10515600" cy="998162"/>
          </a:xfrm>
        </p:spPr>
        <p:txBody>
          <a:bodyPr/>
          <a:lstStyle/>
          <a:p>
            <a:r>
              <a:rPr lang="en-US" dirty="0"/>
              <a:t>Object Space Reservation</a:t>
            </a:r>
          </a:p>
        </p:txBody>
      </p:sp>
      <p:sp>
        <p:nvSpPr>
          <p:cNvPr id="11" name="Rectangle: Rounded Corners 10">
            <a:extLst>
              <a:ext uri="{FF2B5EF4-FFF2-40B4-BE49-F238E27FC236}">
                <a16:creationId xmlns:a16="http://schemas.microsoft.com/office/drawing/2014/main" id="{EB17BFBC-16F8-430C-8464-265578DF1BB2}"/>
              </a:ext>
            </a:extLst>
          </p:cNvPr>
          <p:cNvSpPr/>
          <p:nvPr/>
        </p:nvSpPr>
        <p:spPr>
          <a:xfrm>
            <a:off x="6821845" y="3094447"/>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3" name="Rectangle 12">
            <a:extLst>
              <a:ext uri="{FF2B5EF4-FFF2-40B4-BE49-F238E27FC236}">
                <a16:creationId xmlns:a16="http://schemas.microsoft.com/office/drawing/2014/main" id="{6306E8E8-E81E-449B-A995-2BE0356D0FA9}"/>
              </a:ext>
            </a:extLst>
          </p:cNvPr>
          <p:cNvSpPr/>
          <p:nvPr/>
        </p:nvSpPr>
        <p:spPr>
          <a:xfrm>
            <a:off x="7306984" y="3252638"/>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14" name="Rectangle 13">
            <a:extLst>
              <a:ext uri="{FF2B5EF4-FFF2-40B4-BE49-F238E27FC236}">
                <a16:creationId xmlns:a16="http://schemas.microsoft.com/office/drawing/2014/main" id="{E2DF1076-5BB0-46A0-8971-71EED4FFA44D}"/>
              </a:ext>
            </a:extLst>
          </p:cNvPr>
          <p:cNvSpPr/>
          <p:nvPr/>
        </p:nvSpPr>
        <p:spPr>
          <a:xfrm>
            <a:off x="7675600" y="427161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5" name="Rectangle 14">
            <a:extLst>
              <a:ext uri="{FF2B5EF4-FFF2-40B4-BE49-F238E27FC236}">
                <a16:creationId xmlns:a16="http://schemas.microsoft.com/office/drawing/2014/main" id="{B2146A68-365A-4911-B49A-B98A4367156A}"/>
              </a:ext>
            </a:extLst>
          </p:cNvPr>
          <p:cNvSpPr/>
          <p:nvPr/>
        </p:nvSpPr>
        <p:spPr>
          <a:xfrm>
            <a:off x="7014881" y="427986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6" name="Rectangle 15">
            <a:extLst>
              <a:ext uri="{FF2B5EF4-FFF2-40B4-BE49-F238E27FC236}">
                <a16:creationId xmlns:a16="http://schemas.microsoft.com/office/drawing/2014/main" id="{40898ABE-C89F-4932-98FE-3CDBD9141D5C}"/>
              </a:ext>
            </a:extLst>
          </p:cNvPr>
          <p:cNvSpPr/>
          <p:nvPr/>
        </p:nvSpPr>
        <p:spPr>
          <a:xfrm>
            <a:off x="7668297" y="378653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7" name="Rectangle 16">
            <a:extLst>
              <a:ext uri="{FF2B5EF4-FFF2-40B4-BE49-F238E27FC236}">
                <a16:creationId xmlns:a16="http://schemas.microsoft.com/office/drawing/2014/main" id="{E9176260-C53F-4AA9-B82C-C41002B1C8FD}"/>
              </a:ext>
            </a:extLst>
          </p:cNvPr>
          <p:cNvSpPr/>
          <p:nvPr/>
        </p:nvSpPr>
        <p:spPr>
          <a:xfrm>
            <a:off x="7010437" y="379478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8" name="TextBox 17">
            <a:extLst>
              <a:ext uri="{FF2B5EF4-FFF2-40B4-BE49-F238E27FC236}">
                <a16:creationId xmlns:a16="http://schemas.microsoft.com/office/drawing/2014/main" id="{A159D107-8756-46F0-A61E-63F90406632B}"/>
              </a:ext>
            </a:extLst>
          </p:cNvPr>
          <p:cNvSpPr txBox="1"/>
          <p:nvPr/>
        </p:nvSpPr>
        <p:spPr>
          <a:xfrm>
            <a:off x="7036157" y="4913835"/>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27" name="Rectangle: Rounded Corners 26">
            <a:extLst>
              <a:ext uri="{FF2B5EF4-FFF2-40B4-BE49-F238E27FC236}">
                <a16:creationId xmlns:a16="http://schemas.microsoft.com/office/drawing/2014/main" id="{BD98423A-097A-4809-A738-5B7BB7D96994}"/>
              </a:ext>
            </a:extLst>
          </p:cNvPr>
          <p:cNvSpPr/>
          <p:nvPr/>
        </p:nvSpPr>
        <p:spPr>
          <a:xfrm>
            <a:off x="4976938" y="3094447"/>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9" name="Rectangle 28">
            <a:extLst>
              <a:ext uri="{FF2B5EF4-FFF2-40B4-BE49-F238E27FC236}">
                <a16:creationId xmlns:a16="http://schemas.microsoft.com/office/drawing/2014/main" id="{66A8ABA0-2DEA-4498-87F2-7680004E4665}"/>
              </a:ext>
            </a:extLst>
          </p:cNvPr>
          <p:cNvSpPr/>
          <p:nvPr/>
        </p:nvSpPr>
        <p:spPr>
          <a:xfrm>
            <a:off x="5462077" y="3252638"/>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30" name="Rectangle 29">
            <a:extLst>
              <a:ext uri="{FF2B5EF4-FFF2-40B4-BE49-F238E27FC236}">
                <a16:creationId xmlns:a16="http://schemas.microsoft.com/office/drawing/2014/main" id="{88E42EFE-4925-4202-9198-FDFA98EDFE07}"/>
              </a:ext>
            </a:extLst>
          </p:cNvPr>
          <p:cNvSpPr/>
          <p:nvPr/>
        </p:nvSpPr>
        <p:spPr>
          <a:xfrm>
            <a:off x="5830693" y="427161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1" name="Rectangle 30">
            <a:extLst>
              <a:ext uri="{FF2B5EF4-FFF2-40B4-BE49-F238E27FC236}">
                <a16:creationId xmlns:a16="http://schemas.microsoft.com/office/drawing/2014/main" id="{AB794F59-3B16-4B76-BFF6-589F0CDD0E3F}"/>
              </a:ext>
            </a:extLst>
          </p:cNvPr>
          <p:cNvSpPr/>
          <p:nvPr/>
        </p:nvSpPr>
        <p:spPr>
          <a:xfrm>
            <a:off x="5169974" y="427986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2" name="Rectangle 31">
            <a:extLst>
              <a:ext uri="{FF2B5EF4-FFF2-40B4-BE49-F238E27FC236}">
                <a16:creationId xmlns:a16="http://schemas.microsoft.com/office/drawing/2014/main" id="{05043D84-08B6-4D82-AB91-C62351FFF4C5}"/>
              </a:ext>
            </a:extLst>
          </p:cNvPr>
          <p:cNvSpPr/>
          <p:nvPr/>
        </p:nvSpPr>
        <p:spPr>
          <a:xfrm>
            <a:off x="5823390" y="3786532"/>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3" name="Rectangle 32">
            <a:extLst>
              <a:ext uri="{FF2B5EF4-FFF2-40B4-BE49-F238E27FC236}">
                <a16:creationId xmlns:a16="http://schemas.microsoft.com/office/drawing/2014/main" id="{33D12128-9C28-438A-A796-6474092D53F7}"/>
              </a:ext>
            </a:extLst>
          </p:cNvPr>
          <p:cNvSpPr/>
          <p:nvPr/>
        </p:nvSpPr>
        <p:spPr>
          <a:xfrm>
            <a:off x="5165530" y="3794787"/>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4" name="TextBox 33">
            <a:extLst>
              <a:ext uri="{FF2B5EF4-FFF2-40B4-BE49-F238E27FC236}">
                <a16:creationId xmlns:a16="http://schemas.microsoft.com/office/drawing/2014/main" id="{EFDEF820-D089-440A-8A7E-DF37078BE7C2}"/>
              </a:ext>
            </a:extLst>
          </p:cNvPr>
          <p:cNvSpPr txBox="1"/>
          <p:nvPr/>
        </p:nvSpPr>
        <p:spPr>
          <a:xfrm>
            <a:off x="5191250" y="4913835"/>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35" name="TextBox 34">
            <a:extLst>
              <a:ext uri="{FF2B5EF4-FFF2-40B4-BE49-F238E27FC236}">
                <a16:creationId xmlns:a16="http://schemas.microsoft.com/office/drawing/2014/main" id="{873DCADC-DC62-4486-9219-3AA1A43816A0}"/>
              </a:ext>
            </a:extLst>
          </p:cNvPr>
          <p:cNvSpPr txBox="1"/>
          <p:nvPr/>
        </p:nvSpPr>
        <p:spPr>
          <a:xfrm>
            <a:off x="5560733" y="1942191"/>
            <a:ext cx="69923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vmdk</a:t>
            </a:r>
            <a:endParaRPr lang="en-US" dirty="0">
              <a:solidFill>
                <a:schemeClr val="bg2"/>
              </a:solidFill>
            </a:endParaRPr>
          </a:p>
        </p:txBody>
      </p:sp>
      <p:pic>
        <p:nvPicPr>
          <p:cNvPr id="36" name="Graphic 35" descr="Database outline">
            <a:extLst>
              <a:ext uri="{FF2B5EF4-FFF2-40B4-BE49-F238E27FC236}">
                <a16:creationId xmlns:a16="http://schemas.microsoft.com/office/drawing/2014/main" id="{5A119811-D11E-459F-9F95-5F8BCC3849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3334" y="1520896"/>
            <a:ext cx="3119030" cy="1052513"/>
          </a:xfrm>
          <a:prstGeom prst="rect">
            <a:avLst/>
          </a:prstGeom>
        </p:spPr>
      </p:pic>
      <p:pic>
        <p:nvPicPr>
          <p:cNvPr id="41" name="Graphic 40" descr="Clipboard Checked with solid fill">
            <a:extLst>
              <a:ext uri="{FF2B5EF4-FFF2-40B4-BE49-F238E27FC236}">
                <a16:creationId xmlns:a16="http://schemas.microsoft.com/office/drawing/2014/main" id="{83A35B8D-A61A-4847-8CF4-ABF38F22FE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9164" y="563941"/>
            <a:ext cx="914400" cy="914400"/>
          </a:xfrm>
          <a:prstGeom prst="rect">
            <a:avLst/>
          </a:prstGeom>
        </p:spPr>
      </p:pic>
      <p:cxnSp>
        <p:nvCxnSpPr>
          <p:cNvPr id="42" name="Straight Arrow Connector 41">
            <a:extLst>
              <a:ext uri="{FF2B5EF4-FFF2-40B4-BE49-F238E27FC236}">
                <a16:creationId xmlns:a16="http://schemas.microsoft.com/office/drawing/2014/main" id="{BC69B83A-1A0A-4C95-84C5-8115DB150E20}"/>
              </a:ext>
            </a:extLst>
          </p:cNvPr>
          <p:cNvCxnSpPr>
            <a:cxnSpLocks/>
          </p:cNvCxnSpPr>
          <p:nvPr/>
        </p:nvCxnSpPr>
        <p:spPr>
          <a:xfrm flipH="1" flipV="1">
            <a:off x="6039468" y="1010793"/>
            <a:ext cx="2362867" cy="179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TextBox 43">
            <a:extLst>
              <a:ext uri="{FF2B5EF4-FFF2-40B4-BE49-F238E27FC236}">
                <a16:creationId xmlns:a16="http://schemas.microsoft.com/office/drawing/2014/main" id="{403C0F03-0FE1-4954-83BE-BDFC14144537}"/>
              </a:ext>
            </a:extLst>
          </p:cNvPr>
          <p:cNvSpPr txBox="1"/>
          <p:nvPr/>
        </p:nvSpPr>
        <p:spPr>
          <a:xfrm>
            <a:off x="5600313" y="826127"/>
            <a:ext cx="47320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a:t>
            </a:r>
            <a:endParaRPr lang="en-US" dirty="0">
              <a:solidFill>
                <a:schemeClr val="bg2"/>
              </a:solidFill>
            </a:endParaRPr>
          </a:p>
        </p:txBody>
      </p:sp>
      <p:sp>
        <p:nvSpPr>
          <p:cNvPr id="45" name="Rectangle: Rounded Corners 44">
            <a:extLst>
              <a:ext uri="{FF2B5EF4-FFF2-40B4-BE49-F238E27FC236}">
                <a16:creationId xmlns:a16="http://schemas.microsoft.com/office/drawing/2014/main" id="{903C24BB-B54A-4EEF-91B5-99B43FFD934D}"/>
              </a:ext>
            </a:extLst>
          </p:cNvPr>
          <p:cNvSpPr/>
          <p:nvPr/>
        </p:nvSpPr>
        <p:spPr>
          <a:xfrm>
            <a:off x="3145679" y="3070909"/>
            <a:ext cx="1543050" cy="226650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47" name="Rectangle 46">
            <a:extLst>
              <a:ext uri="{FF2B5EF4-FFF2-40B4-BE49-F238E27FC236}">
                <a16:creationId xmlns:a16="http://schemas.microsoft.com/office/drawing/2014/main" id="{8263A64F-3DC0-455F-AA01-687C33E52F25}"/>
              </a:ext>
            </a:extLst>
          </p:cNvPr>
          <p:cNvSpPr/>
          <p:nvPr/>
        </p:nvSpPr>
        <p:spPr>
          <a:xfrm>
            <a:off x="3630818" y="322910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48" name="Rectangle 47">
            <a:extLst>
              <a:ext uri="{FF2B5EF4-FFF2-40B4-BE49-F238E27FC236}">
                <a16:creationId xmlns:a16="http://schemas.microsoft.com/office/drawing/2014/main" id="{D9476B8E-E546-4B00-9E41-D7C5E27B55C2}"/>
              </a:ext>
            </a:extLst>
          </p:cNvPr>
          <p:cNvSpPr/>
          <p:nvPr/>
        </p:nvSpPr>
        <p:spPr>
          <a:xfrm>
            <a:off x="3999434" y="424807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9" name="Rectangle 48">
            <a:extLst>
              <a:ext uri="{FF2B5EF4-FFF2-40B4-BE49-F238E27FC236}">
                <a16:creationId xmlns:a16="http://schemas.microsoft.com/office/drawing/2014/main" id="{7F07B7A4-6D58-4B45-8523-93F682CE2B70}"/>
              </a:ext>
            </a:extLst>
          </p:cNvPr>
          <p:cNvSpPr/>
          <p:nvPr/>
        </p:nvSpPr>
        <p:spPr>
          <a:xfrm>
            <a:off x="3338715" y="425632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0" name="Rectangle 49">
            <a:extLst>
              <a:ext uri="{FF2B5EF4-FFF2-40B4-BE49-F238E27FC236}">
                <a16:creationId xmlns:a16="http://schemas.microsoft.com/office/drawing/2014/main" id="{4B3BEA65-B0D9-408E-890D-F6940257B12F}"/>
              </a:ext>
            </a:extLst>
          </p:cNvPr>
          <p:cNvSpPr/>
          <p:nvPr/>
        </p:nvSpPr>
        <p:spPr>
          <a:xfrm>
            <a:off x="3992131" y="376299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1" name="Rectangle 50">
            <a:extLst>
              <a:ext uri="{FF2B5EF4-FFF2-40B4-BE49-F238E27FC236}">
                <a16:creationId xmlns:a16="http://schemas.microsoft.com/office/drawing/2014/main" id="{1C35851B-E2C9-411C-875D-9313BF180BA3}"/>
              </a:ext>
            </a:extLst>
          </p:cNvPr>
          <p:cNvSpPr/>
          <p:nvPr/>
        </p:nvSpPr>
        <p:spPr>
          <a:xfrm>
            <a:off x="3334271" y="377124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2" name="TextBox 51">
            <a:extLst>
              <a:ext uri="{FF2B5EF4-FFF2-40B4-BE49-F238E27FC236}">
                <a16:creationId xmlns:a16="http://schemas.microsoft.com/office/drawing/2014/main" id="{DFDDAC53-2F77-4B8F-8719-AF17808419C6}"/>
              </a:ext>
            </a:extLst>
          </p:cNvPr>
          <p:cNvSpPr txBox="1"/>
          <p:nvPr/>
        </p:nvSpPr>
        <p:spPr>
          <a:xfrm>
            <a:off x="3359991" y="4890297"/>
            <a:ext cx="111442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cxnSp>
        <p:nvCxnSpPr>
          <p:cNvPr id="60" name="Straight Connector 59">
            <a:extLst>
              <a:ext uri="{FF2B5EF4-FFF2-40B4-BE49-F238E27FC236}">
                <a16:creationId xmlns:a16="http://schemas.microsoft.com/office/drawing/2014/main" id="{FF554EC5-CB94-487E-BFAE-4778D76BD5F4}"/>
              </a:ext>
            </a:extLst>
          </p:cNvPr>
          <p:cNvCxnSpPr>
            <a:cxnSpLocks/>
          </p:cNvCxnSpPr>
          <p:nvPr/>
        </p:nvCxnSpPr>
        <p:spPr>
          <a:xfrm flipH="1">
            <a:off x="3729762" y="2294935"/>
            <a:ext cx="1788603" cy="1765340"/>
          </a:xfrm>
          <a:prstGeom prst="line">
            <a:avLst/>
          </a:prstGeom>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08D0D447-FAFB-4677-9A91-7B3902D677A0}"/>
              </a:ext>
            </a:extLst>
          </p:cNvPr>
          <p:cNvCxnSpPr>
            <a:cxnSpLocks/>
          </p:cNvCxnSpPr>
          <p:nvPr/>
        </p:nvCxnSpPr>
        <p:spPr>
          <a:xfrm>
            <a:off x="5972849" y="2302027"/>
            <a:ext cx="1242268" cy="2306727"/>
          </a:xfrm>
          <a:prstGeom prst="line">
            <a:avLst/>
          </a:prstGeom>
        </p:spPr>
        <p:style>
          <a:lnRef idx="2">
            <a:schemeClr val="accent3"/>
          </a:lnRef>
          <a:fillRef idx="0">
            <a:schemeClr val="accent3"/>
          </a:fillRef>
          <a:effectRef idx="1">
            <a:schemeClr val="accent3"/>
          </a:effectRef>
          <a:fontRef idx="minor">
            <a:schemeClr val="tx1"/>
          </a:fontRef>
        </p:style>
      </p:cxnSp>
      <p:sp>
        <p:nvSpPr>
          <p:cNvPr id="68" name="Rectangle: Rounded Corners 67">
            <a:extLst>
              <a:ext uri="{FF2B5EF4-FFF2-40B4-BE49-F238E27FC236}">
                <a16:creationId xmlns:a16="http://schemas.microsoft.com/office/drawing/2014/main" id="{68D0B091-5B93-4E78-8B80-817BA091D0F3}"/>
              </a:ext>
            </a:extLst>
          </p:cNvPr>
          <p:cNvSpPr/>
          <p:nvPr/>
        </p:nvSpPr>
        <p:spPr>
          <a:xfrm>
            <a:off x="2774328" y="2716043"/>
            <a:ext cx="6026227" cy="2985571"/>
          </a:xfrm>
          <a:custGeom>
            <a:avLst/>
            <a:gdLst>
              <a:gd name="connsiteX0" fmla="*/ 0 w 6026227"/>
              <a:gd name="connsiteY0" fmla="*/ 911375 h 2985571"/>
              <a:gd name="connsiteX1" fmla="*/ 911375 w 6026227"/>
              <a:gd name="connsiteY1" fmla="*/ 0 h 2985571"/>
              <a:gd name="connsiteX2" fmla="*/ 5114852 w 6026227"/>
              <a:gd name="connsiteY2" fmla="*/ 0 h 2985571"/>
              <a:gd name="connsiteX3" fmla="*/ 6026227 w 6026227"/>
              <a:gd name="connsiteY3" fmla="*/ 911375 h 2985571"/>
              <a:gd name="connsiteX4" fmla="*/ 6026227 w 6026227"/>
              <a:gd name="connsiteY4" fmla="*/ 2074196 h 2985571"/>
              <a:gd name="connsiteX5" fmla="*/ 5114852 w 6026227"/>
              <a:gd name="connsiteY5" fmla="*/ 2985571 h 2985571"/>
              <a:gd name="connsiteX6" fmla="*/ 911375 w 6026227"/>
              <a:gd name="connsiteY6" fmla="*/ 2985571 h 2985571"/>
              <a:gd name="connsiteX7" fmla="*/ 0 w 6026227"/>
              <a:gd name="connsiteY7" fmla="*/ 2074196 h 2985571"/>
              <a:gd name="connsiteX8" fmla="*/ 0 w 6026227"/>
              <a:gd name="connsiteY8" fmla="*/ 911375 h 298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26227" h="2985571" extrusionOk="0">
                <a:moveTo>
                  <a:pt x="0" y="911375"/>
                </a:moveTo>
                <a:cubicBezTo>
                  <a:pt x="-9520" y="450251"/>
                  <a:pt x="382432" y="-38412"/>
                  <a:pt x="911375" y="0"/>
                </a:cubicBezTo>
                <a:cubicBezTo>
                  <a:pt x="2793882" y="41804"/>
                  <a:pt x="3981938" y="149326"/>
                  <a:pt x="5114852" y="0"/>
                </a:cubicBezTo>
                <a:cubicBezTo>
                  <a:pt x="5532613" y="-31684"/>
                  <a:pt x="5994655" y="413186"/>
                  <a:pt x="6026227" y="911375"/>
                </a:cubicBezTo>
                <a:cubicBezTo>
                  <a:pt x="6048567" y="1285548"/>
                  <a:pt x="6028591" y="1619504"/>
                  <a:pt x="6026227" y="2074196"/>
                </a:cubicBezTo>
                <a:cubicBezTo>
                  <a:pt x="6036623" y="2598656"/>
                  <a:pt x="5688015" y="2939372"/>
                  <a:pt x="5114852" y="2985571"/>
                </a:cubicBezTo>
                <a:cubicBezTo>
                  <a:pt x="4258730" y="2962087"/>
                  <a:pt x="1717597" y="2994579"/>
                  <a:pt x="911375" y="2985571"/>
                </a:cubicBezTo>
                <a:cubicBezTo>
                  <a:pt x="371005" y="2940580"/>
                  <a:pt x="94527" y="2599649"/>
                  <a:pt x="0" y="2074196"/>
                </a:cubicBezTo>
                <a:cubicBezTo>
                  <a:pt x="-73764" y="1842058"/>
                  <a:pt x="46850" y="1299025"/>
                  <a:pt x="0" y="911375"/>
                </a:cubicBezTo>
                <a:close/>
              </a:path>
            </a:pathLst>
          </a:custGeom>
          <a:noFill/>
          <a:ln w="28575" cap="flat" cmpd="sng" algn="ctr">
            <a:solidFill>
              <a:schemeClr val="accent1"/>
            </a:solidFill>
            <a:prstDash val="sysDash"/>
            <a:round/>
            <a:headEnd type="none" w="med" len="med"/>
            <a:tailEnd type="none" w="med" len="med"/>
            <a:extLst>
              <a:ext uri="{C807C97D-BFC1-408E-A445-0C87EB9F89A2}">
                <ask:lineSketchStyleProps xmlns:ask="http://schemas.microsoft.com/office/drawing/2018/sketchyshapes" sd="1446358601">
                  <a:prstGeom prst="roundRect">
                    <a:avLst>
                      <a:gd name="adj" fmla="val 30526"/>
                    </a:avLst>
                  </a:prstGeom>
                  <ask:type>
                    <ask:lineSketchCurved/>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C107A8BE-0501-45B1-9150-3B4875B4A3D3}"/>
              </a:ext>
            </a:extLst>
          </p:cNvPr>
          <p:cNvCxnSpPr>
            <a:cxnSpLocks/>
            <a:endCxn id="44" idx="2"/>
          </p:cNvCxnSpPr>
          <p:nvPr/>
        </p:nvCxnSpPr>
        <p:spPr>
          <a:xfrm flipH="1" flipV="1">
            <a:off x="5836916" y="1195459"/>
            <a:ext cx="73432" cy="738797"/>
          </a:xfrm>
          <a:prstGeom prst="line">
            <a:avLst/>
          </a:prstGeom>
        </p:spPr>
        <p:style>
          <a:lnRef idx="2">
            <a:schemeClr val="accent3"/>
          </a:lnRef>
          <a:fillRef idx="0">
            <a:schemeClr val="accent3"/>
          </a:fillRef>
          <a:effectRef idx="1">
            <a:schemeClr val="accent3"/>
          </a:effectRef>
          <a:fontRef idx="minor">
            <a:schemeClr val="tx1"/>
          </a:fontRef>
        </p:style>
      </p:cxnSp>
      <p:sp>
        <p:nvSpPr>
          <p:cNvPr id="79" name="TextBox 78">
            <a:extLst>
              <a:ext uri="{FF2B5EF4-FFF2-40B4-BE49-F238E27FC236}">
                <a16:creationId xmlns:a16="http://schemas.microsoft.com/office/drawing/2014/main" id="{DAF9E8F6-5DC0-4C03-AA74-A41A503A257B}"/>
              </a:ext>
            </a:extLst>
          </p:cNvPr>
          <p:cNvSpPr txBox="1"/>
          <p:nvPr/>
        </p:nvSpPr>
        <p:spPr>
          <a:xfrm>
            <a:off x="6417646" y="720813"/>
            <a:ext cx="1816030" cy="553998"/>
          </a:xfrm>
          <a:prstGeom prst="rect">
            <a:avLst/>
          </a:prstGeom>
          <a:noFill/>
        </p:spPr>
        <p:txBody>
          <a:bodyPr wrap="square" rtlCol="0">
            <a:spAutoFit/>
          </a:bodyPr>
          <a:lstStyle/>
          <a:p>
            <a:r>
              <a:rPr lang="en-US" sz="1600" b="1" dirty="0"/>
              <a:t>Storage Policy</a:t>
            </a:r>
          </a:p>
          <a:p>
            <a:pPr marL="285750" indent="-285750">
              <a:buFont typeface="Arial" panose="020B0604020202020204" pitchFamily="34" charset="0"/>
              <a:buChar char="•"/>
            </a:pPr>
            <a:r>
              <a:rPr lang="en-US" sz="1400" dirty="0"/>
              <a:t>Reservation 50%</a:t>
            </a:r>
          </a:p>
        </p:txBody>
      </p:sp>
      <p:sp>
        <p:nvSpPr>
          <p:cNvPr id="82" name="Rectangle: Rounded Corners 81">
            <a:extLst>
              <a:ext uri="{FF2B5EF4-FFF2-40B4-BE49-F238E27FC236}">
                <a16:creationId xmlns:a16="http://schemas.microsoft.com/office/drawing/2014/main" id="{68004619-8FC7-424F-B87C-8A5E094927FF}"/>
              </a:ext>
            </a:extLst>
          </p:cNvPr>
          <p:cNvSpPr/>
          <p:nvPr/>
        </p:nvSpPr>
        <p:spPr>
          <a:xfrm>
            <a:off x="4706011" y="5525344"/>
            <a:ext cx="2600973" cy="41572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vSAN</a:t>
            </a:r>
          </a:p>
        </p:txBody>
      </p:sp>
      <p:pic>
        <p:nvPicPr>
          <p:cNvPr id="4" name="Picture 3">
            <a:extLst>
              <a:ext uri="{FF2B5EF4-FFF2-40B4-BE49-F238E27FC236}">
                <a16:creationId xmlns:a16="http://schemas.microsoft.com/office/drawing/2014/main" id="{4C2AC5F8-7A77-464A-AFBC-80806029B732}"/>
              </a:ext>
            </a:extLst>
          </p:cNvPr>
          <p:cNvPicPr>
            <a:picLocks noChangeAspect="1"/>
          </p:cNvPicPr>
          <p:nvPr/>
        </p:nvPicPr>
        <p:blipFill>
          <a:blip r:embed="rId7"/>
          <a:stretch>
            <a:fillRect/>
          </a:stretch>
        </p:blipFill>
        <p:spPr>
          <a:xfrm>
            <a:off x="3096350" y="3908179"/>
            <a:ext cx="1266825" cy="685800"/>
          </a:xfrm>
          <a:prstGeom prst="ellipse">
            <a:avLst/>
          </a:prstGeom>
          <a:ln>
            <a:noFill/>
          </a:ln>
          <a:effectLst>
            <a:softEdge rad="112500"/>
          </a:effectLst>
        </p:spPr>
      </p:pic>
      <p:pic>
        <p:nvPicPr>
          <p:cNvPr id="43" name="Picture 42">
            <a:extLst>
              <a:ext uri="{FF2B5EF4-FFF2-40B4-BE49-F238E27FC236}">
                <a16:creationId xmlns:a16="http://schemas.microsoft.com/office/drawing/2014/main" id="{9290954C-4D11-4058-A6C6-A28BF8F000E1}"/>
              </a:ext>
            </a:extLst>
          </p:cNvPr>
          <p:cNvPicPr>
            <a:picLocks noChangeAspect="1"/>
          </p:cNvPicPr>
          <p:nvPr/>
        </p:nvPicPr>
        <p:blipFill>
          <a:blip r:embed="rId7"/>
          <a:stretch>
            <a:fillRect/>
          </a:stretch>
        </p:blipFill>
        <p:spPr>
          <a:xfrm>
            <a:off x="6959956" y="4400161"/>
            <a:ext cx="1266825" cy="685800"/>
          </a:xfrm>
          <a:prstGeom prst="ellipse">
            <a:avLst/>
          </a:prstGeom>
          <a:ln>
            <a:noFill/>
          </a:ln>
          <a:effectLst>
            <a:softEdge rad="112500"/>
          </a:effectLst>
        </p:spPr>
      </p:pic>
      <p:sp>
        <p:nvSpPr>
          <p:cNvPr id="7" name="Callout: Line 6">
            <a:extLst>
              <a:ext uri="{FF2B5EF4-FFF2-40B4-BE49-F238E27FC236}">
                <a16:creationId xmlns:a16="http://schemas.microsoft.com/office/drawing/2014/main" id="{E9BAF30F-F695-407E-9CC4-8DD8688E9411}"/>
              </a:ext>
            </a:extLst>
          </p:cNvPr>
          <p:cNvSpPr/>
          <p:nvPr/>
        </p:nvSpPr>
        <p:spPr>
          <a:xfrm>
            <a:off x="1977029" y="3591016"/>
            <a:ext cx="1163475" cy="369723"/>
          </a:xfrm>
          <a:prstGeom prst="borderCallout1">
            <a:avLst>
              <a:gd name="adj1" fmla="val 33129"/>
              <a:gd name="adj2" fmla="val 97675"/>
              <a:gd name="adj3" fmla="val 144134"/>
              <a:gd name="adj4" fmla="val 133473"/>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Replica</a:t>
            </a:r>
          </a:p>
        </p:txBody>
      </p:sp>
      <p:sp>
        <p:nvSpPr>
          <p:cNvPr id="46" name="Callout: Line 45">
            <a:extLst>
              <a:ext uri="{FF2B5EF4-FFF2-40B4-BE49-F238E27FC236}">
                <a16:creationId xmlns:a16="http://schemas.microsoft.com/office/drawing/2014/main" id="{0F987320-0E1B-4783-966D-366FB899655F}"/>
              </a:ext>
            </a:extLst>
          </p:cNvPr>
          <p:cNvSpPr/>
          <p:nvPr/>
        </p:nvSpPr>
        <p:spPr>
          <a:xfrm>
            <a:off x="8285687" y="4063212"/>
            <a:ext cx="1163475" cy="369723"/>
          </a:xfrm>
          <a:prstGeom prst="borderCallout1">
            <a:avLst>
              <a:gd name="adj1" fmla="val 53260"/>
              <a:gd name="adj2" fmla="val -1936"/>
              <a:gd name="adj3" fmla="val 129755"/>
              <a:gd name="adj4" fmla="val -4473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Replica</a:t>
            </a:r>
          </a:p>
        </p:txBody>
      </p:sp>
    </p:spTree>
    <p:extLst>
      <p:ext uri="{BB962C8B-B14F-4D97-AF65-F5344CB8AC3E}">
        <p14:creationId xmlns:p14="http://schemas.microsoft.com/office/powerpoint/2010/main" val="1929261285"/>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BB50C0-96B3-405B-AA5F-0D5142D86229}"/>
              </a:ext>
            </a:extLst>
          </p:cNvPr>
          <p:cNvSpPr>
            <a:spLocks noGrp="1"/>
          </p:cNvSpPr>
          <p:nvPr>
            <p:ph type="title"/>
          </p:nvPr>
        </p:nvSpPr>
        <p:spPr>
          <a:xfrm>
            <a:off x="1400175" y="-171856"/>
            <a:ext cx="10515600" cy="998162"/>
          </a:xfrm>
        </p:spPr>
        <p:txBody>
          <a:bodyPr/>
          <a:lstStyle/>
          <a:p>
            <a:r>
              <a:rPr lang="en-US" dirty="0"/>
              <a:t>IOPS Limits for Objects</a:t>
            </a:r>
          </a:p>
        </p:txBody>
      </p:sp>
      <p:pic>
        <p:nvPicPr>
          <p:cNvPr id="6" name="Graphic 5" descr="Database outline">
            <a:extLst>
              <a:ext uri="{FF2B5EF4-FFF2-40B4-BE49-F238E27FC236}">
                <a16:creationId xmlns:a16="http://schemas.microsoft.com/office/drawing/2014/main" id="{4C0E13CC-044E-44EE-8EEB-DA809B0A81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9915" y="2606881"/>
            <a:ext cx="6807217" cy="2386891"/>
          </a:xfrm>
          <a:prstGeom prst="rect">
            <a:avLst/>
          </a:prstGeom>
        </p:spPr>
      </p:pic>
      <p:sp>
        <p:nvSpPr>
          <p:cNvPr id="4" name="Rectangle 3">
            <a:extLst>
              <a:ext uri="{FF2B5EF4-FFF2-40B4-BE49-F238E27FC236}">
                <a16:creationId xmlns:a16="http://schemas.microsoft.com/office/drawing/2014/main" id="{FEFFC2AB-A74C-4A59-BC1F-4CCB106FEEC2}"/>
              </a:ext>
            </a:extLst>
          </p:cNvPr>
          <p:cNvSpPr/>
          <p:nvPr/>
        </p:nvSpPr>
        <p:spPr>
          <a:xfrm>
            <a:off x="3854567" y="3021434"/>
            <a:ext cx="890230" cy="632638"/>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2"/>
                </a:solidFill>
              </a:rPr>
              <a:t>vmdk</a:t>
            </a:r>
            <a:endParaRPr lang="en-US" b="1" dirty="0">
              <a:solidFill>
                <a:schemeClr val="tx2"/>
              </a:solidFill>
            </a:endParaRPr>
          </a:p>
        </p:txBody>
      </p:sp>
      <p:sp>
        <p:nvSpPr>
          <p:cNvPr id="7" name="Rectangle 6">
            <a:extLst>
              <a:ext uri="{FF2B5EF4-FFF2-40B4-BE49-F238E27FC236}">
                <a16:creationId xmlns:a16="http://schemas.microsoft.com/office/drawing/2014/main" id="{5C2566AF-35F5-423D-8164-ED547EBE1588}"/>
              </a:ext>
            </a:extLst>
          </p:cNvPr>
          <p:cNvSpPr/>
          <p:nvPr/>
        </p:nvSpPr>
        <p:spPr>
          <a:xfrm>
            <a:off x="5465834" y="3077877"/>
            <a:ext cx="890230" cy="632638"/>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2"/>
                </a:solidFill>
              </a:rPr>
              <a:t>vmdk</a:t>
            </a:r>
            <a:endParaRPr lang="en-US" b="1" dirty="0">
              <a:solidFill>
                <a:schemeClr val="tx2"/>
              </a:solidFill>
            </a:endParaRPr>
          </a:p>
        </p:txBody>
      </p:sp>
      <p:sp>
        <p:nvSpPr>
          <p:cNvPr id="8" name="Rectangle 7">
            <a:extLst>
              <a:ext uri="{FF2B5EF4-FFF2-40B4-BE49-F238E27FC236}">
                <a16:creationId xmlns:a16="http://schemas.microsoft.com/office/drawing/2014/main" id="{46010AF1-0FD1-41EE-BB7B-4DDEB808BA36}"/>
              </a:ext>
            </a:extLst>
          </p:cNvPr>
          <p:cNvSpPr/>
          <p:nvPr/>
        </p:nvSpPr>
        <p:spPr>
          <a:xfrm>
            <a:off x="7077101" y="3021434"/>
            <a:ext cx="890230" cy="632638"/>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2"/>
                </a:solidFill>
              </a:rPr>
              <a:t>vmdk</a:t>
            </a:r>
            <a:endParaRPr lang="en-US" b="1" dirty="0">
              <a:solidFill>
                <a:schemeClr val="tx2"/>
              </a:solidFill>
            </a:endParaRPr>
          </a:p>
        </p:txBody>
      </p:sp>
      <p:pic>
        <p:nvPicPr>
          <p:cNvPr id="9" name="Graphic 8" descr="Clipboard Checked with solid fill">
            <a:extLst>
              <a:ext uri="{FF2B5EF4-FFF2-40B4-BE49-F238E27FC236}">
                <a16:creationId xmlns:a16="http://schemas.microsoft.com/office/drawing/2014/main" id="{702F455C-28F6-493B-B5CC-1E70D791B0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3146" y="1030206"/>
            <a:ext cx="914400" cy="914400"/>
          </a:xfrm>
          <a:prstGeom prst="rect">
            <a:avLst/>
          </a:prstGeom>
        </p:spPr>
      </p:pic>
      <p:cxnSp>
        <p:nvCxnSpPr>
          <p:cNvPr id="10" name="Straight Arrow Connector 9">
            <a:extLst>
              <a:ext uri="{FF2B5EF4-FFF2-40B4-BE49-F238E27FC236}">
                <a16:creationId xmlns:a16="http://schemas.microsoft.com/office/drawing/2014/main" id="{7352BA02-3CFF-4726-ACA1-F638A320D414}"/>
              </a:ext>
            </a:extLst>
          </p:cNvPr>
          <p:cNvCxnSpPr>
            <a:cxnSpLocks/>
            <a:stCxn id="11" idx="1"/>
          </p:cNvCxnSpPr>
          <p:nvPr/>
        </p:nvCxnSpPr>
        <p:spPr>
          <a:xfrm flipH="1">
            <a:off x="7967332" y="1226247"/>
            <a:ext cx="593038" cy="18219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FA2F0C9C-6B79-4401-9B87-260681B89279}"/>
              </a:ext>
            </a:extLst>
          </p:cNvPr>
          <p:cNvSpPr txBox="1"/>
          <p:nvPr/>
        </p:nvSpPr>
        <p:spPr>
          <a:xfrm>
            <a:off x="8560370" y="949248"/>
            <a:ext cx="1816030" cy="553998"/>
          </a:xfrm>
          <a:prstGeom prst="rect">
            <a:avLst/>
          </a:prstGeom>
          <a:noFill/>
        </p:spPr>
        <p:txBody>
          <a:bodyPr wrap="square" rtlCol="0">
            <a:spAutoFit/>
          </a:bodyPr>
          <a:lstStyle/>
          <a:p>
            <a:r>
              <a:rPr lang="en-US" sz="1600" b="1" dirty="0">
                <a:solidFill>
                  <a:schemeClr val="tx2"/>
                </a:solidFill>
              </a:rPr>
              <a:t>Storage Policy</a:t>
            </a:r>
          </a:p>
          <a:p>
            <a:pPr marL="285750" indent="-285750">
              <a:buFont typeface="Arial" panose="020B0604020202020204" pitchFamily="34" charset="0"/>
              <a:buChar char="•"/>
            </a:pPr>
            <a:r>
              <a:rPr lang="en-US" sz="1400" dirty="0">
                <a:solidFill>
                  <a:schemeClr val="tx2"/>
                </a:solidFill>
              </a:rPr>
              <a:t>IOPS 500</a:t>
            </a:r>
          </a:p>
        </p:txBody>
      </p:sp>
      <p:cxnSp>
        <p:nvCxnSpPr>
          <p:cNvPr id="15" name="Straight Connector 14">
            <a:extLst>
              <a:ext uri="{FF2B5EF4-FFF2-40B4-BE49-F238E27FC236}">
                <a16:creationId xmlns:a16="http://schemas.microsoft.com/office/drawing/2014/main" id="{1F6F86F8-0DB6-4944-92D7-C9AD1C14BE73}"/>
              </a:ext>
            </a:extLst>
          </p:cNvPr>
          <p:cNvCxnSpPr/>
          <p:nvPr/>
        </p:nvCxnSpPr>
        <p:spPr>
          <a:xfrm>
            <a:off x="8835656" y="1503246"/>
            <a:ext cx="1678876"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Rectangle 15">
            <a:extLst>
              <a:ext uri="{FF2B5EF4-FFF2-40B4-BE49-F238E27FC236}">
                <a16:creationId xmlns:a16="http://schemas.microsoft.com/office/drawing/2014/main" id="{8A10D5C2-B273-4259-931E-A9E70A344427}"/>
              </a:ext>
            </a:extLst>
          </p:cNvPr>
          <p:cNvSpPr/>
          <p:nvPr/>
        </p:nvSpPr>
        <p:spPr>
          <a:xfrm>
            <a:off x="3302723" y="2434856"/>
            <a:ext cx="5065100" cy="2764465"/>
          </a:xfrm>
          <a:custGeom>
            <a:avLst/>
            <a:gdLst>
              <a:gd name="connsiteX0" fmla="*/ 0 w 5065100"/>
              <a:gd name="connsiteY0" fmla="*/ 0 h 2764465"/>
              <a:gd name="connsiteX1" fmla="*/ 5065100 w 5065100"/>
              <a:gd name="connsiteY1" fmla="*/ 0 h 2764465"/>
              <a:gd name="connsiteX2" fmla="*/ 5065100 w 5065100"/>
              <a:gd name="connsiteY2" fmla="*/ 2764465 h 2764465"/>
              <a:gd name="connsiteX3" fmla="*/ 0 w 5065100"/>
              <a:gd name="connsiteY3" fmla="*/ 2764465 h 2764465"/>
              <a:gd name="connsiteX4" fmla="*/ 0 w 5065100"/>
              <a:gd name="connsiteY4" fmla="*/ 0 h 2764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5100" h="2764465" extrusionOk="0">
                <a:moveTo>
                  <a:pt x="0" y="0"/>
                </a:moveTo>
                <a:cubicBezTo>
                  <a:pt x="878409" y="86918"/>
                  <a:pt x="2864636" y="-65700"/>
                  <a:pt x="5065100" y="0"/>
                </a:cubicBezTo>
                <a:cubicBezTo>
                  <a:pt x="5074010" y="1029582"/>
                  <a:pt x="5080714" y="1588107"/>
                  <a:pt x="5065100" y="2764465"/>
                </a:cubicBezTo>
                <a:cubicBezTo>
                  <a:pt x="3995714" y="2673876"/>
                  <a:pt x="1429872" y="2793682"/>
                  <a:pt x="0" y="2764465"/>
                </a:cubicBezTo>
                <a:cubicBezTo>
                  <a:pt x="53394" y="2342137"/>
                  <a:pt x="-92389" y="1285350"/>
                  <a:pt x="0" y="0"/>
                </a:cubicBezTo>
                <a:close/>
              </a:path>
            </a:pathLst>
          </a:custGeom>
          <a:noFill/>
          <a:ln w="19050" cap="flat" cmpd="sng" algn="ctr">
            <a:solidFill>
              <a:schemeClr val="accent1"/>
            </a:solidFill>
            <a:prstDash val="dash"/>
            <a:round/>
            <a:headEnd type="none" w="med" len="med"/>
            <a:tailEnd type="none" w="med" len="med"/>
            <a:extLst>
              <a:ext uri="{C807C97D-BFC1-408E-A445-0C87EB9F89A2}">
                <ask:lineSketchStyleProps xmlns:ask="http://schemas.microsoft.com/office/drawing/2018/sketchyshapes" sd="221920091">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accent1"/>
          </a:fontRef>
        </p:style>
        <p:txBody>
          <a:bodyPr rtlCol="0" anchor="b"/>
          <a:lstStyle/>
          <a:p>
            <a:pPr algn="ctr"/>
            <a:r>
              <a:rPr lang="en-US" b="1" dirty="0" err="1"/>
              <a:t>vSAN</a:t>
            </a:r>
            <a:endParaRPr lang="en-US" b="1" dirty="0"/>
          </a:p>
        </p:txBody>
      </p:sp>
      <p:sp>
        <p:nvSpPr>
          <p:cNvPr id="17" name="Rectangle 16">
            <a:extLst>
              <a:ext uri="{FF2B5EF4-FFF2-40B4-BE49-F238E27FC236}">
                <a16:creationId xmlns:a16="http://schemas.microsoft.com/office/drawing/2014/main" id="{D5E8E572-41A2-4E3A-8A66-E5D8FF1F64C3}"/>
              </a:ext>
            </a:extLst>
          </p:cNvPr>
          <p:cNvSpPr/>
          <p:nvPr/>
        </p:nvSpPr>
        <p:spPr>
          <a:xfrm>
            <a:off x="3942568" y="1360822"/>
            <a:ext cx="737802" cy="583783"/>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2"/>
                </a:solidFill>
              </a:rPr>
              <a:t>vm</a:t>
            </a:r>
            <a:endParaRPr lang="en-US" b="1" dirty="0">
              <a:solidFill>
                <a:schemeClr val="tx2"/>
              </a:solidFill>
            </a:endParaRPr>
          </a:p>
        </p:txBody>
      </p:sp>
      <p:sp>
        <p:nvSpPr>
          <p:cNvPr id="18" name="Rectangle 17">
            <a:extLst>
              <a:ext uri="{FF2B5EF4-FFF2-40B4-BE49-F238E27FC236}">
                <a16:creationId xmlns:a16="http://schemas.microsoft.com/office/drawing/2014/main" id="{44C77A51-1F80-427F-AA94-4BCE00088519}"/>
              </a:ext>
            </a:extLst>
          </p:cNvPr>
          <p:cNvSpPr/>
          <p:nvPr/>
        </p:nvSpPr>
        <p:spPr>
          <a:xfrm>
            <a:off x="5545458" y="1360823"/>
            <a:ext cx="737802" cy="583783"/>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2"/>
                </a:solidFill>
              </a:rPr>
              <a:t>vm</a:t>
            </a:r>
            <a:endParaRPr lang="en-US" b="1" dirty="0">
              <a:solidFill>
                <a:schemeClr val="tx2"/>
              </a:solidFill>
            </a:endParaRPr>
          </a:p>
        </p:txBody>
      </p:sp>
      <p:sp>
        <p:nvSpPr>
          <p:cNvPr id="19" name="Rectangle 18">
            <a:extLst>
              <a:ext uri="{FF2B5EF4-FFF2-40B4-BE49-F238E27FC236}">
                <a16:creationId xmlns:a16="http://schemas.microsoft.com/office/drawing/2014/main" id="{081FF227-0804-44CD-BDFE-A80F68C4A0DE}"/>
              </a:ext>
            </a:extLst>
          </p:cNvPr>
          <p:cNvSpPr/>
          <p:nvPr/>
        </p:nvSpPr>
        <p:spPr>
          <a:xfrm>
            <a:off x="7156725" y="1360823"/>
            <a:ext cx="737802" cy="583783"/>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2"/>
                </a:solidFill>
              </a:rPr>
              <a:t>vm</a:t>
            </a:r>
            <a:endParaRPr lang="en-US" b="1" dirty="0">
              <a:solidFill>
                <a:schemeClr val="tx2"/>
              </a:solidFill>
            </a:endParaRPr>
          </a:p>
        </p:txBody>
      </p:sp>
      <p:cxnSp>
        <p:nvCxnSpPr>
          <p:cNvPr id="21" name="Straight Connector 20">
            <a:extLst>
              <a:ext uri="{FF2B5EF4-FFF2-40B4-BE49-F238E27FC236}">
                <a16:creationId xmlns:a16="http://schemas.microsoft.com/office/drawing/2014/main" id="{4F7E8DC0-BE78-4356-AAB5-CCDD2B2B6310}"/>
              </a:ext>
            </a:extLst>
          </p:cNvPr>
          <p:cNvCxnSpPr>
            <a:stCxn id="17" idx="2"/>
            <a:endCxn id="4" idx="0"/>
          </p:cNvCxnSpPr>
          <p:nvPr/>
        </p:nvCxnSpPr>
        <p:spPr>
          <a:xfrm flipH="1">
            <a:off x="4299682" y="1944605"/>
            <a:ext cx="11787" cy="10768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32CF96A-E1CB-449B-97C8-AC18C79E7FA6}"/>
              </a:ext>
            </a:extLst>
          </p:cNvPr>
          <p:cNvCxnSpPr>
            <a:cxnSpLocks/>
            <a:stCxn id="18" idx="2"/>
            <a:endCxn id="7" idx="0"/>
          </p:cNvCxnSpPr>
          <p:nvPr/>
        </p:nvCxnSpPr>
        <p:spPr>
          <a:xfrm flipH="1">
            <a:off x="5910949" y="1944606"/>
            <a:ext cx="3410" cy="113327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1D874E9-DB9A-4B7A-90B5-3BCB8D79CE8E}"/>
              </a:ext>
            </a:extLst>
          </p:cNvPr>
          <p:cNvCxnSpPr>
            <a:stCxn id="19" idx="2"/>
            <a:endCxn id="8" idx="0"/>
          </p:cNvCxnSpPr>
          <p:nvPr/>
        </p:nvCxnSpPr>
        <p:spPr>
          <a:xfrm flipH="1">
            <a:off x="7522216" y="1944606"/>
            <a:ext cx="3410" cy="107682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9573592"/>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13913-6693-447D-BBA6-E2C52596CBC6}"/>
              </a:ext>
            </a:extLst>
          </p:cNvPr>
          <p:cNvSpPr>
            <a:spLocks noGrp="1"/>
          </p:cNvSpPr>
          <p:nvPr>
            <p:ph type="title"/>
          </p:nvPr>
        </p:nvSpPr>
        <p:spPr>
          <a:xfrm>
            <a:off x="1318450" y="-56027"/>
            <a:ext cx="10515600" cy="998162"/>
          </a:xfrm>
        </p:spPr>
        <p:txBody>
          <a:bodyPr/>
          <a:lstStyle/>
          <a:p>
            <a:r>
              <a:rPr lang="en-US" dirty="0"/>
              <a:t>Assigning </a:t>
            </a:r>
            <a:r>
              <a:rPr lang="en-US" dirty="0" err="1"/>
              <a:t>vSAN</a:t>
            </a:r>
            <a:r>
              <a:rPr lang="en-US" dirty="0"/>
              <a:t> Storage Policies</a:t>
            </a:r>
          </a:p>
        </p:txBody>
      </p:sp>
      <p:grpSp>
        <p:nvGrpSpPr>
          <p:cNvPr id="8" name="Group 7">
            <a:extLst>
              <a:ext uri="{FF2B5EF4-FFF2-40B4-BE49-F238E27FC236}">
                <a16:creationId xmlns:a16="http://schemas.microsoft.com/office/drawing/2014/main" id="{DC913B0D-4727-43BF-88E2-2F31FECBD599}"/>
              </a:ext>
            </a:extLst>
          </p:cNvPr>
          <p:cNvGrpSpPr/>
          <p:nvPr/>
        </p:nvGrpSpPr>
        <p:grpSpPr>
          <a:xfrm>
            <a:off x="2803351" y="1084875"/>
            <a:ext cx="5777120" cy="5407999"/>
            <a:chOff x="2122415" y="479393"/>
            <a:chExt cx="5777120" cy="5407999"/>
          </a:xfrm>
        </p:grpSpPr>
        <p:sp>
          <p:nvSpPr>
            <p:cNvPr id="9" name="Scroll: Vertical 8">
              <a:extLst>
                <a:ext uri="{FF2B5EF4-FFF2-40B4-BE49-F238E27FC236}">
                  <a16:creationId xmlns:a16="http://schemas.microsoft.com/office/drawing/2014/main" id="{69DE11D8-733A-4542-8219-4DCA5DB73B9F}"/>
                </a:ext>
              </a:extLst>
            </p:cNvPr>
            <p:cNvSpPr/>
            <p:nvPr/>
          </p:nvSpPr>
          <p:spPr>
            <a:xfrm>
              <a:off x="4474347" y="479393"/>
              <a:ext cx="1225118" cy="905523"/>
            </a:xfrm>
            <a:prstGeom prst="vertic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Default Policy</a:t>
              </a:r>
            </a:p>
            <a:p>
              <a:pPr algn="ctr"/>
              <a:endParaRPr lang="en-US" sz="900" dirty="0"/>
            </a:p>
            <a:p>
              <a:pPr algn="ctr"/>
              <a:endParaRPr lang="en-US" sz="900" dirty="0"/>
            </a:p>
            <a:p>
              <a:pPr algn="ctr"/>
              <a:r>
                <a:rPr lang="en-US" sz="900" dirty="0"/>
                <a:t>Failures =1</a:t>
              </a:r>
            </a:p>
            <a:p>
              <a:pPr algn="ctr"/>
              <a:r>
                <a:rPr lang="en-US" sz="900" dirty="0"/>
                <a:t>Stripes = 1</a:t>
              </a:r>
            </a:p>
          </p:txBody>
        </p:sp>
        <p:sp>
          <p:nvSpPr>
            <p:cNvPr id="10" name="Scroll: Vertical 9">
              <a:extLst>
                <a:ext uri="{FF2B5EF4-FFF2-40B4-BE49-F238E27FC236}">
                  <a16:creationId xmlns:a16="http://schemas.microsoft.com/office/drawing/2014/main" id="{01773FD1-752C-41A5-B4D6-29ABFF2731B4}"/>
                </a:ext>
              </a:extLst>
            </p:cNvPr>
            <p:cNvSpPr/>
            <p:nvPr/>
          </p:nvSpPr>
          <p:spPr>
            <a:xfrm>
              <a:off x="2835315" y="3299674"/>
              <a:ext cx="1225118" cy="905523"/>
            </a:xfrm>
            <a:prstGeom prst="vertic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Storage Policy 2</a:t>
              </a:r>
            </a:p>
            <a:p>
              <a:pPr algn="ctr"/>
              <a:endParaRPr lang="en-US" sz="900" dirty="0"/>
            </a:p>
            <a:p>
              <a:pPr algn="ctr"/>
              <a:endParaRPr lang="en-US" sz="900" dirty="0"/>
            </a:p>
            <a:p>
              <a:pPr algn="ctr"/>
              <a:r>
                <a:rPr lang="en-US" sz="900" dirty="0"/>
                <a:t>Failures =2</a:t>
              </a:r>
            </a:p>
            <a:p>
              <a:pPr algn="ctr"/>
              <a:r>
                <a:rPr lang="en-US" sz="900" dirty="0"/>
                <a:t>Stripes = 1</a:t>
              </a:r>
            </a:p>
          </p:txBody>
        </p:sp>
        <p:sp>
          <p:nvSpPr>
            <p:cNvPr id="11" name="Scroll: Vertical 10">
              <a:extLst>
                <a:ext uri="{FF2B5EF4-FFF2-40B4-BE49-F238E27FC236}">
                  <a16:creationId xmlns:a16="http://schemas.microsoft.com/office/drawing/2014/main" id="{56C111B4-FA5E-40BE-8B72-4257A46D17A4}"/>
                </a:ext>
              </a:extLst>
            </p:cNvPr>
            <p:cNvSpPr/>
            <p:nvPr/>
          </p:nvSpPr>
          <p:spPr>
            <a:xfrm>
              <a:off x="5135947" y="3299674"/>
              <a:ext cx="1225118" cy="905523"/>
            </a:xfrm>
            <a:prstGeom prst="vertic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a:t>Storage Policy 3</a:t>
              </a:r>
            </a:p>
            <a:p>
              <a:pPr algn="ctr"/>
              <a:endParaRPr lang="en-US" sz="900" dirty="0"/>
            </a:p>
            <a:p>
              <a:pPr algn="ctr"/>
              <a:endParaRPr lang="en-US" sz="900" dirty="0"/>
            </a:p>
            <a:p>
              <a:pPr algn="ctr"/>
              <a:r>
                <a:rPr lang="en-US" sz="900" dirty="0"/>
                <a:t>Failures =1</a:t>
              </a:r>
            </a:p>
            <a:p>
              <a:pPr algn="ctr"/>
              <a:r>
                <a:rPr lang="en-US" sz="900" dirty="0"/>
                <a:t>Stripes = 1</a:t>
              </a:r>
            </a:p>
          </p:txBody>
        </p:sp>
        <p:sp>
          <p:nvSpPr>
            <p:cNvPr id="13" name="Diamond 12">
              <a:extLst>
                <a:ext uri="{FF2B5EF4-FFF2-40B4-BE49-F238E27FC236}">
                  <a16:creationId xmlns:a16="http://schemas.microsoft.com/office/drawing/2014/main" id="{4EA41CE2-2249-4F86-9D3E-EBE7EE42A9DE}"/>
                </a:ext>
              </a:extLst>
            </p:cNvPr>
            <p:cNvSpPr/>
            <p:nvPr/>
          </p:nvSpPr>
          <p:spPr>
            <a:xfrm>
              <a:off x="2122415" y="2063692"/>
              <a:ext cx="1225118" cy="1140902"/>
            </a:xfrm>
            <a:prstGeom prst="diamond">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200" dirty="0"/>
                <a:t>Object</a:t>
              </a:r>
            </a:p>
          </p:txBody>
        </p:sp>
        <p:sp>
          <p:nvSpPr>
            <p:cNvPr id="14" name="Oval 13">
              <a:extLst>
                <a:ext uri="{FF2B5EF4-FFF2-40B4-BE49-F238E27FC236}">
                  <a16:creationId xmlns:a16="http://schemas.microsoft.com/office/drawing/2014/main" id="{F69FE769-78ED-44EB-AB02-6295F57981DC}"/>
                </a:ext>
              </a:extLst>
            </p:cNvPr>
            <p:cNvSpPr/>
            <p:nvPr/>
          </p:nvSpPr>
          <p:spPr>
            <a:xfrm>
              <a:off x="2567031" y="2416029"/>
              <a:ext cx="293615" cy="2684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73EFB09E-A971-43BD-A3F5-6AD628376D61}"/>
                </a:ext>
              </a:extLst>
            </p:cNvPr>
            <p:cNvSpPr/>
            <p:nvPr/>
          </p:nvSpPr>
          <p:spPr>
            <a:xfrm>
              <a:off x="3639749" y="2063692"/>
              <a:ext cx="1225118" cy="1140902"/>
            </a:xfrm>
            <a:prstGeom prst="diamond">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200" dirty="0"/>
                <a:t>Object</a:t>
              </a:r>
            </a:p>
          </p:txBody>
        </p:sp>
        <p:sp>
          <p:nvSpPr>
            <p:cNvPr id="16" name="Oval 15">
              <a:extLst>
                <a:ext uri="{FF2B5EF4-FFF2-40B4-BE49-F238E27FC236}">
                  <a16:creationId xmlns:a16="http://schemas.microsoft.com/office/drawing/2014/main" id="{E067D7FB-8D44-48F1-9366-137F5BC3B562}"/>
                </a:ext>
              </a:extLst>
            </p:cNvPr>
            <p:cNvSpPr/>
            <p:nvPr/>
          </p:nvSpPr>
          <p:spPr>
            <a:xfrm>
              <a:off x="4084365" y="2416029"/>
              <a:ext cx="293615" cy="2684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a:extLst>
                <a:ext uri="{FF2B5EF4-FFF2-40B4-BE49-F238E27FC236}">
                  <a16:creationId xmlns:a16="http://schemas.microsoft.com/office/drawing/2014/main" id="{336718C7-A1A9-425F-A9BA-CC5BEE75686B}"/>
                </a:ext>
              </a:extLst>
            </p:cNvPr>
            <p:cNvSpPr/>
            <p:nvPr/>
          </p:nvSpPr>
          <p:spPr>
            <a:xfrm>
              <a:off x="5157083" y="2063692"/>
              <a:ext cx="1225118" cy="1140902"/>
            </a:xfrm>
            <a:prstGeom prst="diamond">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200" dirty="0"/>
                <a:t>Object</a:t>
              </a:r>
            </a:p>
          </p:txBody>
        </p:sp>
        <p:sp>
          <p:nvSpPr>
            <p:cNvPr id="18" name="Oval 17">
              <a:extLst>
                <a:ext uri="{FF2B5EF4-FFF2-40B4-BE49-F238E27FC236}">
                  <a16:creationId xmlns:a16="http://schemas.microsoft.com/office/drawing/2014/main" id="{6B8BE3A1-2345-44E1-9949-EE1CBB0C5D7D}"/>
                </a:ext>
              </a:extLst>
            </p:cNvPr>
            <p:cNvSpPr/>
            <p:nvPr/>
          </p:nvSpPr>
          <p:spPr>
            <a:xfrm>
              <a:off x="5601699" y="2416029"/>
              <a:ext cx="293615" cy="2684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0B4BD593-53C4-47AF-B0D6-A080FC2CBCB6}"/>
                </a:ext>
              </a:extLst>
            </p:cNvPr>
            <p:cNvSpPr/>
            <p:nvPr/>
          </p:nvSpPr>
          <p:spPr>
            <a:xfrm>
              <a:off x="6674417" y="2063692"/>
              <a:ext cx="1225118" cy="1140902"/>
            </a:xfrm>
            <a:prstGeom prst="diamond">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200" dirty="0"/>
                <a:t>Object</a:t>
              </a:r>
            </a:p>
          </p:txBody>
        </p:sp>
        <p:sp>
          <p:nvSpPr>
            <p:cNvPr id="20" name="Oval 19">
              <a:extLst>
                <a:ext uri="{FF2B5EF4-FFF2-40B4-BE49-F238E27FC236}">
                  <a16:creationId xmlns:a16="http://schemas.microsoft.com/office/drawing/2014/main" id="{2630F37C-3F92-4417-A865-480EC08EA450}"/>
                </a:ext>
              </a:extLst>
            </p:cNvPr>
            <p:cNvSpPr/>
            <p:nvPr/>
          </p:nvSpPr>
          <p:spPr>
            <a:xfrm>
              <a:off x="7119033" y="2416029"/>
              <a:ext cx="293615" cy="2684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DD881E8E-79F2-4F1F-92AF-553F06032E94}"/>
                </a:ext>
              </a:extLst>
            </p:cNvPr>
            <p:cNvSpPr/>
            <p:nvPr/>
          </p:nvSpPr>
          <p:spPr>
            <a:xfrm>
              <a:off x="2122415" y="4746490"/>
              <a:ext cx="1225118" cy="1140902"/>
            </a:xfrm>
            <a:prstGeom prst="diamond">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200" dirty="0"/>
                <a:t>Object</a:t>
              </a:r>
            </a:p>
          </p:txBody>
        </p:sp>
        <p:sp>
          <p:nvSpPr>
            <p:cNvPr id="22" name="Oval 21">
              <a:extLst>
                <a:ext uri="{FF2B5EF4-FFF2-40B4-BE49-F238E27FC236}">
                  <a16:creationId xmlns:a16="http://schemas.microsoft.com/office/drawing/2014/main" id="{05D96A9F-D518-4A99-92BC-F1DE40C01E8D}"/>
                </a:ext>
              </a:extLst>
            </p:cNvPr>
            <p:cNvSpPr/>
            <p:nvPr/>
          </p:nvSpPr>
          <p:spPr>
            <a:xfrm>
              <a:off x="2567031" y="5098827"/>
              <a:ext cx="293615" cy="2684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a:extLst>
                <a:ext uri="{FF2B5EF4-FFF2-40B4-BE49-F238E27FC236}">
                  <a16:creationId xmlns:a16="http://schemas.microsoft.com/office/drawing/2014/main" id="{70EFBF06-2ED6-42E7-A185-FA9853CB847A}"/>
                </a:ext>
              </a:extLst>
            </p:cNvPr>
            <p:cNvSpPr/>
            <p:nvPr/>
          </p:nvSpPr>
          <p:spPr>
            <a:xfrm>
              <a:off x="3639749" y="4746490"/>
              <a:ext cx="1225118" cy="1140902"/>
            </a:xfrm>
            <a:prstGeom prst="diamond">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200" dirty="0"/>
                <a:t>Object</a:t>
              </a:r>
            </a:p>
          </p:txBody>
        </p:sp>
        <p:sp>
          <p:nvSpPr>
            <p:cNvPr id="24" name="Oval 23">
              <a:extLst>
                <a:ext uri="{FF2B5EF4-FFF2-40B4-BE49-F238E27FC236}">
                  <a16:creationId xmlns:a16="http://schemas.microsoft.com/office/drawing/2014/main" id="{12F1895B-5567-45E1-8C3A-E873B76204F2}"/>
                </a:ext>
              </a:extLst>
            </p:cNvPr>
            <p:cNvSpPr/>
            <p:nvPr/>
          </p:nvSpPr>
          <p:spPr>
            <a:xfrm>
              <a:off x="4084365" y="5098827"/>
              <a:ext cx="293615" cy="2684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a:extLst>
                <a:ext uri="{FF2B5EF4-FFF2-40B4-BE49-F238E27FC236}">
                  <a16:creationId xmlns:a16="http://schemas.microsoft.com/office/drawing/2014/main" id="{C2BF57B9-368B-4BA9-B3BC-BAE3B45EDB6F}"/>
                </a:ext>
              </a:extLst>
            </p:cNvPr>
            <p:cNvSpPr/>
            <p:nvPr/>
          </p:nvSpPr>
          <p:spPr>
            <a:xfrm>
              <a:off x="5157083" y="4746490"/>
              <a:ext cx="1225118" cy="1140902"/>
            </a:xfrm>
            <a:prstGeom prst="diamond">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1200" dirty="0"/>
                <a:t>Object</a:t>
              </a:r>
            </a:p>
          </p:txBody>
        </p:sp>
        <p:sp>
          <p:nvSpPr>
            <p:cNvPr id="26" name="Oval 25">
              <a:extLst>
                <a:ext uri="{FF2B5EF4-FFF2-40B4-BE49-F238E27FC236}">
                  <a16:creationId xmlns:a16="http://schemas.microsoft.com/office/drawing/2014/main" id="{58366A10-2896-43A9-87B9-C7F80FD18C58}"/>
                </a:ext>
              </a:extLst>
            </p:cNvPr>
            <p:cNvSpPr/>
            <p:nvPr/>
          </p:nvSpPr>
          <p:spPr>
            <a:xfrm>
              <a:off x="5601699" y="5098827"/>
              <a:ext cx="293615" cy="2684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60BAEE00-7849-4312-B9C4-097E8C1C95F4}"/>
                </a:ext>
              </a:extLst>
            </p:cNvPr>
            <p:cNvCxnSpPr>
              <a:cxnSpLocks/>
              <a:stCxn id="9" idx="2"/>
              <a:endCxn id="13" idx="0"/>
            </p:cNvCxnSpPr>
            <p:nvPr/>
          </p:nvCxnSpPr>
          <p:spPr>
            <a:xfrm flipH="1">
              <a:off x="2734974" y="1384916"/>
              <a:ext cx="2351932" cy="678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878439-DE8C-4A85-86D3-7F72C8282E61}"/>
                </a:ext>
              </a:extLst>
            </p:cNvPr>
            <p:cNvCxnSpPr>
              <a:cxnSpLocks/>
              <a:stCxn id="9" idx="2"/>
              <a:endCxn id="15" idx="0"/>
            </p:cNvCxnSpPr>
            <p:nvPr/>
          </p:nvCxnSpPr>
          <p:spPr>
            <a:xfrm flipH="1">
              <a:off x="4252308" y="1384916"/>
              <a:ext cx="834598" cy="678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BA5AAAD-96CA-4CFC-864E-BF631564F8D5}"/>
                </a:ext>
              </a:extLst>
            </p:cNvPr>
            <p:cNvCxnSpPr>
              <a:cxnSpLocks/>
              <a:stCxn id="9" idx="2"/>
              <a:endCxn id="17" idx="0"/>
            </p:cNvCxnSpPr>
            <p:nvPr/>
          </p:nvCxnSpPr>
          <p:spPr>
            <a:xfrm>
              <a:off x="5086906" y="1384916"/>
              <a:ext cx="682736" cy="678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E1EA946-2171-413E-B0E6-EDA9B1E08FA6}"/>
                </a:ext>
              </a:extLst>
            </p:cNvPr>
            <p:cNvCxnSpPr>
              <a:cxnSpLocks/>
              <a:stCxn id="9" idx="2"/>
              <a:endCxn id="19" idx="0"/>
            </p:cNvCxnSpPr>
            <p:nvPr/>
          </p:nvCxnSpPr>
          <p:spPr>
            <a:xfrm>
              <a:off x="5086906" y="1384916"/>
              <a:ext cx="2200070" cy="678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4C1D154-394F-46C4-8B8C-D08231D9365E}"/>
                </a:ext>
              </a:extLst>
            </p:cNvPr>
            <p:cNvCxnSpPr>
              <a:cxnSpLocks/>
              <a:stCxn id="11" idx="2"/>
              <a:endCxn id="25" idx="0"/>
            </p:cNvCxnSpPr>
            <p:nvPr/>
          </p:nvCxnSpPr>
          <p:spPr>
            <a:xfrm>
              <a:off x="5748506" y="4205197"/>
              <a:ext cx="21136" cy="54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61FAEA9-2AC8-40D4-84E1-B2980EEE4416}"/>
                </a:ext>
              </a:extLst>
            </p:cNvPr>
            <p:cNvCxnSpPr>
              <a:cxnSpLocks/>
              <a:stCxn id="10" idx="2"/>
              <a:endCxn id="21" idx="0"/>
            </p:cNvCxnSpPr>
            <p:nvPr/>
          </p:nvCxnSpPr>
          <p:spPr>
            <a:xfrm flipH="1">
              <a:off x="2734974" y="4205197"/>
              <a:ext cx="712900" cy="54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25198D-9898-46E3-A1B0-171DF0171A3E}"/>
                </a:ext>
              </a:extLst>
            </p:cNvPr>
            <p:cNvCxnSpPr>
              <a:cxnSpLocks/>
              <a:stCxn id="10" idx="2"/>
              <a:endCxn id="23" idx="0"/>
            </p:cNvCxnSpPr>
            <p:nvPr/>
          </p:nvCxnSpPr>
          <p:spPr>
            <a:xfrm>
              <a:off x="3447874" y="4205197"/>
              <a:ext cx="804434" cy="54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07886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F51FFFC-01F5-4465-A27C-15577F67E27B}"/>
              </a:ext>
            </a:extLst>
          </p:cNvPr>
          <p:cNvSpPr>
            <a:spLocks noGrp="1"/>
          </p:cNvSpPr>
          <p:nvPr>
            <p:ph idx="1"/>
          </p:nvPr>
        </p:nvSpPr>
        <p:spPr>
          <a:xfrm>
            <a:off x="1365800" y="1012371"/>
            <a:ext cx="9076101" cy="4949041"/>
          </a:xfrm>
          <a:custGeom>
            <a:avLst/>
            <a:gdLst>
              <a:gd name="connsiteX0" fmla="*/ 0 w 9076101"/>
              <a:gd name="connsiteY0" fmla="*/ 0 h 4949041"/>
              <a:gd name="connsiteX1" fmla="*/ 9076101 w 9076101"/>
              <a:gd name="connsiteY1" fmla="*/ 0 h 4949041"/>
              <a:gd name="connsiteX2" fmla="*/ 9076101 w 9076101"/>
              <a:gd name="connsiteY2" fmla="*/ 4949041 h 4949041"/>
              <a:gd name="connsiteX3" fmla="*/ 0 w 9076101"/>
              <a:gd name="connsiteY3" fmla="*/ 4949041 h 4949041"/>
              <a:gd name="connsiteX4" fmla="*/ 0 w 9076101"/>
              <a:gd name="connsiteY4" fmla="*/ 0 h 4949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6101" h="4949041" fill="none" extrusionOk="0">
                <a:moveTo>
                  <a:pt x="0" y="0"/>
                </a:moveTo>
                <a:cubicBezTo>
                  <a:pt x="2667112" y="121700"/>
                  <a:pt x="6617916" y="147279"/>
                  <a:pt x="9076101" y="0"/>
                </a:cubicBezTo>
                <a:cubicBezTo>
                  <a:pt x="9082530" y="2328040"/>
                  <a:pt x="9144488" y="2787370"/>
                  <a:pt x="9076101" y="4949041"/>
                </a:cubicBezTo>
                <a:cubicBezTo>
                  <a:pt x="7485157" y="4831894"/>
                  <a:pt x="2173184" y="5011510"/>
                  <a:pt x="0" y="4949041"/>
                </a:cubicBezTo>
                <a:cubicBezTo>
                  <a:pt x="24623" y="3893451"/>
                  <a:pt x="54477" y="1367891"/>
                  <a:pt x="0" y="0"/>
                </a:cubicBezTo>
                <a:close/>
              </a:path>
              <a:path w="9076101" h="4949041" stroke="0" extrusionOk="0">
                <a:moveTo>
                  <a:pt x="0" y="0"/>
                </a:moveTo>
                <a:cubicBezTo>
                  <a:pt x="1412852" y="117165"/>
                  <a:pt x="4947059" y="-41840"/>
                  <a:pt x="9076101" y="0"/>
                </a:cubicBezTo>
                <a:cubicBezTo>
                  <a:pt x="9196556" y="1009133"/>
                  <a:pt x="9240442" y="2515982"/>
                  <a:pt x="9076101" y="4949041"/>
                </a:cubicBezTo>
                <a:cubicBezTo>
                  <a:pt x="6851491" y="5073255"/>
                  <a:pt x="1240563" y="5094365"/>
                  <a:pt x="0" y="4949041"/>
                </a:cubicBezTo>
                <a:cubicBezTo>
                  <a:pt x="-97224" y="4117213"/>
                  <a:pt x="13220" y="1356015"/>
                  <a:pt x="0" y="0"/>
                </a:cubicBezTo>
                <a:close/>
              </a:path>
            </a:pathLst>
          </a:custGeom>
          <a:ln w="19050">
            <a:solidFill>
              <a:schemeClr val="bg2"/>
            </a:solidFill>
            <a:prstDash val="dash"/>
            <a:extLst>
              <a:ext uri="{C807C97D-BFC1-408E-A445-0C87EB9F89A2}">
                <ask:lineSketchStyleProps xmlns:ask="http://schemas.microsoft.com/office/drawing/2018/sketchyshapes" sd="1632374118">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anchor="ctr"/>
          <a:lstStyle/>
          <a:p>
            <a:pPr lvl="1">
              <a:lnSpc>
                <a:spcPct val="125000"/>
              </a:lnSpc>
            </a:pPr>
            <a:r>
              <a:rPr lang="en-US" sz="2800" b="1" dirty="0">
                <a:solidFill>
                  <a:schemeClr val="bg2"/>
                </a:solidFill>
              </a:rPr>
              <a:t>Introduction to </a:t>
            </a:r>
            <a:r>
              <a:rPr lang="en-US" sz="2800" b="1" dirty="0" err="1">
                <a:solidFill>
                  <a:schemeClr val="bg2"/>
                </a:solidFill>
              </a:rPr>
              <a:t>vSAN</a:t>
            </a:r>
            <a:endParaRPr lang="en-US" sz="2800" b="1" dirty="0">
              <a:solidFill>
                <a:schemeClr val="bg2"/>
              </a:solidFill>
            </a:endParaRPr>
          </a:p>
          <a:p>
            <a:pPr lvl="1">
              <a:lnSpc>
                <a:spcPct val="125000"/>
              </a:lnSpc>
            </a:pPr>
            <a:r>
              <a:rPr lang="en-US" sz="2800" b="1" dirty="0">
                <a:solidFill>
                  <a:schemeClr val="bg2"/>
                </a:solidFill>
              </a:rPr>
              <a:t>Architecture</a:t>
            </a:r>
          </a:p>
          <a:p>
            <a:pPr lvl="1">
              <a:lnSpc>
                <a:spcPct val="125000"/>
              </a:lnSpc>
            </a:pPr>
            <a:r>
              <a:rPr lang="en-US" sz="2800" b="1" dirty="0">
                <a:solidFill>
                  <a:schemeClr val="bg2"/>
                </a:solidFill>
              </a:rPr>
              <a:t>Planning and Deploying  a </a:t>
            </a:r>
            <a:r>
              <a:rPr lang="en-US" sz="2800" b="1" dirty="0" err="1">
                <a:solidFill>
                  <a:schemeClr val="bg2"/>
                </a:solidFill>
              </a:rPr>
              <a:t>vSAN</a:t>
            </a:r>
            <a:r>
              <a:rPr lang="en-US" sz="2800" b="1" dirty="0">
                <a:solidFill>
                  <a:schemeClr val="bg2"/>
                </a:solidFill>
              </a:rPr>
              <a:t> Cluster</a:t>
            </a:r>
          </a:p>
          <a:p>
            <a:pPr lvl="1">
              <a:lnSpc>
                <a:spcPct val="125000"/>
              </a:lnSpc>
            </a:pPr>
            <a:r>
              <a:rPr lang="en-US" sz="2800" b="1" dirty="0">
                <a:solidFill>
                  <a:schemeClr val="bg2"/>
                </a:solidFill>
              </a:rPr>
              <a:t>Storage Policies</a:t>
            </a:r>
          </a:p>
          <a:p>
            <a:pPr lvl="1">
              <a:lnSpc>
                <a:spcPct val="125000"/>
              </a:lnSpc>
            </a:pPr>
            <a:r>
              <a:rPr lang="en-US" sz="2800" b="1" dirty="0">
                <a:solidFill>
                  <a:schemeClr val="bg2"/>
                </a:solidFill>
              </a:rPr>
              <a:t>Resilience &amp; Data Availability</a:t>
            </a:r>
          </a:p>
          <a:p>
            <a:pPr lvl="1">
              <a:lnSpc>
                <a:spcPct val="125000"/>
              </a:lnSpc>
            </a:pPr>
            <a:r>
              <a:rPr lang="en-US" sz="2800" b="1" dirty="0">
                <a:solidFill>
                  <a:schemeClr val="bg2"/>
                </a:solidFill>
              </a:rPr>
              <a:t>Storage space Efficiency</a:t>
            </a:r>
          </a:p>
          <a:p>
            <a:pPr lvl="1">
              <a:lnSpc>
                <a:spcPct val="125000"/>
              </a:lnSpc>
            </a:pPr>
            <a:r>
              <a:rPr lang="en-US" sz="2800" b="1" dirty="0">
                <a:solidFill>
                  <a:schemeClr val="bg2"/>
                </a:solidFill>
              </a:rPr>
              <a:t>Maintenance</a:t>
            </a:r>
          </a:p>
          <a:p>
            <a:pPr lvl="1">
              <a:lnSpc>
                <a:spcPct val="125000"/>
              </a:lnSpc>
            </a:pPr>
            <a:r>
              <a:rPr lang="en-US" sz="2800" b="1" dirty="0">
                <a:solidFill>
                  <a:schemeClr val="bg2"/>
                </a:solidFill>
              </a:rPr>
              <a:t>Monitoring</a:t>
            </a:r>
          </a:p>
          <a:p>
            <a:pPr lvl="1">
              <a:lnSpc>
                <a:spcPct val="125000"/>
              </a:lnSpc>
            </a:pPr>
            <a:r>
              <a:rPr lang="en-US" sz="2800" b="1" dirty="0">
                <a:solidFill>
                  <a:schemeClr val="bg2"/>
                </a:solidFill>
              </a:rPr>
              <a:t>Hosted Private Cloud - VMware </a:t>
            </a:r>
            <a:r>
              <a:rPr lang="en-US" sz="2800" b="1" dirty="0" err="1">
                <a:solidFill>
                  <a:schemeClr val="bg2"/>
                </a:solidFill>
              </a:rPr>
              <a:t>vSAN</a:t>
            </a:r>
            <a:endParaRPr lang="en-US" sz="2800" b="1" dirty="0">
              <a:solidFill>
                <a:schemeClr val="bg2"/>
              </a:solidFill>
            </a:endParaRPr>
          </a:p>
        </p:txBody>
      </p:sp>
      <p:sp>
        <p:nvSpPr>
          <p:cNvPr id="6" name="Title 5">
            <a:extLst>
              <a:ext uri="{FF2B5EF4-FFF2-40B4-BE49-F238E27FC236}">
                <a16:creationId xmlns:a16="http://schemas.microsoft.com/office/drawing/2014/main" id="{93801F2C-B643-4C2C-A8FB-BEA44C1AD545}"/>
              </a:ext>
            </a:extLst>
          </p:cNvPr>
          <p:cNvSpPr>
            <a:spLocks noGrp="1"/>
          </p:cNvSpPr>
          <p:nvPr>
            <p:ph type="title"/>
          </p:nvPr>
        </p:nvSpPr>
        <p:spPr>
          <a:xfrm>
            <a:off x="1676400" y="14209"/>
            <a:ext cx="10515600" cy="998162"/>
          </a:xfrm>
        </p:spPr>
        <p:txBody>
          <a:bodyPr>
            <a:normAutofit/>
          </a:bodyPr>
          <a:lstStyle/>
          <a:p>
            <a:r>
              <a:rPr lang="en-US" sz="4400" b="1" dirty="0"/>
              <a:t>Agenda</a:t>
            </a:r>
          </a:p>
        </p:txBody>
      </p:sp>
    </p:spTree>
    <p:extLst>
      <p:ext uri="{BB962C8B-B14F-4D97-AF65-F5344CB8AC3E}">
        <p14:creationId xmlns:p14="http://schemas.microsoft.com/office/powerpoint/2010/main" val="4280641800"/>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02676-F6D0-4164-88C9-866404912BB4}"/>
              </a:ext>
            </a:extLst>
          </p:cNvPr>
          <p:cNvSpPr>
            <a:spLocks noGrp="1"/>
          </p:cNvSpPr>
          <p:nvPr>
            <p:ph type="title"/>
          </p:nvPr>
        </p:nvSpPr>
        <p:spPr>
          <a:xfrm>
            <a:off x="1362075" y="-40220"/>
            <a:ext cx="10515600" cy="998162"/>
          </a:xfrm>
        </p:spPr>
        <p:txBody>
          <a:bodyPr/>
          <a:lstStyle/>
          <a:p>
            <a:r>
              <a:rPr lang="en-US" dirty="0"/>
              <a:t>Viewing Object and Component Placement</a:t>
            </a:r>
          </a:p>
        </p:txBody>
      </p:sp>
      <p:sp>
        <p:nvSpPr>
          <p:cNvPr id="6" name="Rectangle 5">
            <a:extLst>
              <a:ext uri="{FF2B5EF4-FFF2-40B4-BE49-F238E27FC236}">
                <a16:creationId xmlns:a16="http://schemas.microsoft.com/office/drawing/2014/main" id="{137B7AAC-CB4D-4A20-AC74-CF5590D08F52}"/>
              </a:ext>
            </a:extLst>
          </p:cNvPr>
          <p:cNvSpPr/>
          <p:nvPr/>
        </p:nvSpPr>
        <p:spPr>
          <a:xfrm>
            <a:off x="1142724" y="3811836"/>
            <a:ext cx="1831830" cy="407624"/>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D9E303B-1865-485C-8B4E-7B7489ADB212}"/>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EBDCCC20-73BC-49C5-A79F-6ED3AE4D214A}"/>
              </a:ext>
            </a:extLst>
          </p:cNvPr>
          <p:cNvPicPr>
            <a:picLocks noChangeAspect="1"/>
          </p:cNvPicPr>
          <p:nvPr/>
        </p:nvPicPr>
        <p:blipFill>
          <a:blip r:embed="rId3"/>
          <a:stretch>
            <a:fillRect/>
          </a:stretch>
        </p:blipFill>
        <p:spPr>
          <a:xfrm>
            <a:off x="838200" y="957942"/>
            <a:ext cx="10722877" cy="5186179"/>
          </a:xfrm>
          <a:prstGeom prst="rect">
            <a:avLst/>
          </a:prstGeom>
        </p:spPr>
      </p:pic>
    </p:spTree>
    <p:extLst>
      <p:ext uri="{BB962C8B-B14F-4D97-AF65-F5344CB8AC3E}">
        <p14:creationId xmlns:p14="http://schemas.microsoft.com/office/powerpoint/2010/main" val="2470048372"/>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4855CC-70CC-4D91-9958-A989842760B6}"/>
              </a:ext>
            </a:extLst>
          </p:cNvPr>
          <p:cNvPicPr>
            <a:picLocks noGrp="1" noChangeAspect="1"/>
          </p:cNvPicPr>
          <p:nvPr>
            <p:ph idx="1"/>
          </p:nvPr>
        </p:nvPicPr>
        <p:blipFill>
          <a:blip r:embed="rId3"/>
          <a:stretch>
            <a:fillRect/>
          </a:stretch>
        </p:blipFill>
        <p:spPr>
          <a:xfrm>
            <a:off x="936625" y="2144405"/>
            <a:ext cx="9075738" cy="3181965"/>
          </a:xfrm>
        </p:spPr>
      </p:pic>
      <p:sp>
        <p:nvSpPr>
          <p:cNvPr id="3" name="Title 2">
            <a:extLst>
              <a:ext uri="{FF2B5EF4-FFF2-40B4-BE49-F238E27FC236}">
                <a16:creationId xmlns:a16="http://schemas.microsoft.com/office/drawing/2014/main" id="{156E474D-2C4A-4109-8738-32CDCAA1FD8B}"/>
              </a:ext>
            </a:extLst>
          </p:cNvPr>
          <p:cNvSpPr>
            <a:spLocks noGrp="1"/>
          </p:cNvSpPr>
          <p:nvPr>
            <p:ph type="title"/>
          </p:nvPr>
        </p:nvSpPr>
        <p:spPr>
          <a:xfrm>
            <a:off x="1152525" y="-139699"/>
            <a:ext cx="10515600" cy="998162"/>
          </a:xfrm>
        </p:spPr>
        <p:txBody>
          <a:bodyPr>
            <a:normAutofit fontScale="90000"/>
          </a:bodyPr>
          <a:lstStyle/>
          <a:p>
            <a:r>
              <a:rPr lang="en-US" dirty="0"/>
              <a:t>Verifying Individual </a:t>
            </a:r>
            <a:r>
              <a:rPr lang="en-US" dirty="0" err="1"/>
              <a:t>vSAN</a:t>
            </a:r>
            <a:r>
              <a:rPr lang="en-US" dirty="0"/>
              <a:t> Object Compliance Status</a:t>
            </a:r>
          </a:p>
        </p:txBody>
      </p:sp>
      <p:sp>
        <p:nvSpPr>
          <p:cNvPr id="6" name="Rectangle 5">
            <a:extLst>
              <a:ext uri="{FF2B5EF4-FFF2-40B4-BE49-F238E27FC236}">
                <a16:creationId xmlns:a16="http://schemas.microsoft.com/office/drawing/2014/main" id="{8E2980EB-31B9-427F-A599-C9FCC0BCD9CD}"/>
              </a:ext>
            </a:extLst>
          </p:cNvPr>
          <p:cNvSpPr/>
          <p:nvPr/>
        </p:nvSpPr>
        <p:spPr>
          <a:xfrm>
            <a:off x="7634689" y="3580482"/>
            <a:ext cx="1740665" cy="352540"/>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342069192"/>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E224664F-9E85-D193-54AA-A74C1EE6B92E}"/>
              </a:ext>
            </a:extLst>
          </p:cNvPr>
          <p:cNvSpPr txBox="1"/>
          <p:nvPr/>
        </p:nvSpPr>
        <p:spPr>
          <a:xfrm>
            <a:off x="1876424" y="4141693"/>
            <a:ext cx="8791575" cy="1301673"/>
          </a:xfrm>
          <a:prstGeom prst="rect">
            <a:avLst/>
          </a:prstGeom>
        </p:spPr>
        <p:txBody>
          <a:bodyPr vert="horz" lIns="91440" tIns="45720" rIns="91440" bIns="45720" rtlCol="0" anchor="b">
            <a:normAutofit/>
          </a:bodyPr>
          <a:lstStyle/>
          <a:p>
            <a:r>
              <a:rPr lang="en-US" sz="4400" dirty="0" err="1">
                <a:solidFill>
                  <a:schemeClr val="tx1"/>
                </a:solidFill>
              </a:rPr>
              <a:t>vSAN</a:t>
            </a:r>
            <a:r>
              <a:rPr lang="en-US" sz="4400" dirty="0">
                <a:solidFill>
                  <a:schemeClr val="tx1"/>
                </a:solidFill>
              </a:rPr>
              <a:t> Resilience and Data Availability</a:t>
            </a:r>
          </a:p>
        </p:txBody>
      </p:sp>
      <p:pic>
        <p:nvPicPr>
          <p:cNvPr id="5" name="Picture 2" descr="École du numérique - 5 filières d'avenir | Toulouse Ynov Campus">
            <a:extLst>
              <a:ext uri="{FF2B5EF4-FFF2-40B4-BE49-F238E27FC236}">
                <a16:creationId xmlns:a16="http://schemas.microsoft.com/office/drawing/2014/main" id="{E0C1358B-C4A5-1907-9C3F-66FDA1E7A8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86213" y="1007573"/>
            <a:ext cx="3819573" cy="240241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621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022C44-A059-40E2-8B0A-42189272F8D5}"/>
              </a:ext>
            </a:extLst>
          </p:cNvPr>
          <p:cNvSpPr>
            <a:spLocks noGrp="1"/>
          </p:cNvSpPr>
          <p:nvPr>
            <p:ph type="body" sz="quarter" idx="13"/>
          </p:nvPr>
        </p:nvSpPr>
        <p:spPr>
          <a:xfrm>
            <a:off x="1247287" y="1368316"/>
            <a:ext cx="4430301" cy="305772"/>
          </a:xfrm>
          <a:custGeom>
            <a:avLst/>
            <a:gdLst>
              <a:gd name="connsiteX0" fmla="*/ 0 w 4430301"/>
              <a:gd name="connsiteY0" fmla="*/ 0 h 305772"/>
              <a:gd name="connsiteX1" fmla="*/ 4430301 w 4430301"/>
              <a:gd name="connsiteY1" fmla="*/ 0 h 305772"/>
              <a:gd name="connsiteX2" fmla="*/ 4430301 w 4430301"/>
              <a:gd name="connsiteY2" fmla="*/ 305772 h 305772"/>
              <a:gd name="connsiteX3" fmla="*/ 0 w 4430301"/>
              <a:gd name="connsiteY3" fmla="*/ 305772 h 305772"/>
              <a:gd name="connsiteX4" fmla="*/ 0 w 4430301"/>
              <a:gd name="connsiteY4" fmla="*/ 0 h 305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1" h="305772" fill="none" extrusionOk="0">
                <a:moveTo>
                  <a:pt x="0" y="0"/>
                </a:moveTo>
                <a:cubicBezTo>
                  <a:pt x="801983" y="36189"/>
                  <a:pt x="2599390" y="137484"/>
                  <a:pt x="4430301" y="0"/>
                </a:cubicBezTo>
                <a:cubicBezTo>
                  <a:pt x="4406915" y="76713"/>
                  <a:pt x="4416583" y="262511"/>
                  <a:pt x="4430301" y="305772"/>
                </a:cubicBezTo>
                <a:cubicBezTo>
                  <a:pt x="3399158" y="213872"/>
                  <a:pt x="464023" y="282862"/>
                  <a:pt x="0" y="305772"/>
                </a:cubicBezTo>
                <a:cubicBezTo>
                  <a:pt x="-9906" y="208405"/>
                  <a:pt x="19249" y="135509"/>
                  <a:pt x="0" y="0"/>
                </a:cubicBezTo>
                <a:close/>
              </a:path>
              <a:path w="4430301" h="305772" stroke="0" extrusionOk="0">
                <a:moveTo>
                  <a:pt x="0" y="0"/>
                </a:moveTo>
                <a:cubicBezTo>
                  <a:pt x="1018972" y="77649"/>
                  <a:pt x="2403160" y="58485"/>
                  <a:pt x="4430301" y="0"/>
                </a:cubicBezTo>
                <a:cubicBezTo>
                  <a:pt x="4446619" y="86121"/>
                  <a:pt x="4429417" y="270875"/>
                  <a:pt x="4430301" y="305772"/>
                </a:cubicBezTo>
                <a:cubicBezTo>
                  <a:pt x="3951985" y="232675"/>
                  <a:pt x="766163" y="453746"/>
                  <a:pt x="0" y="305772"/>
                </a:cubicBezTo>
                <a:cubicBezTo>
                  <a:pt x="2849" y="154696"/>
                  <a:pt x="7468" y="48873"/>
                  <a:pt x="0" y="0"/>
                </a:cubicBezTo>
                <a:close/>
              </a:path>
            </a:pathLst>
          </a:custGeom>
          <a:ln w="12700">
            <a:solidFill>
              <a:schemeClr val="accent1"/>
            </a:solidFill>
            <a:prstDash val="dash"/>
            <a:extLst>
              <a:ext uri="{C807C97D-BFC1-408E-A445-0C87EB9F89A2}">
                <ask:lineSketchStyleProps xmlns:ask="http://schemas.microsoft.com/office/drawing/2018/sketchyshapes" sd="2348608728">
                  <ask:type>
                    <ask:lineSketchCurved/>
                  </ask:type>
                </ask:lineSketchStyleProps>
              </a:ext>
            </a:extLst>
          </a:ln>
        </p:spPr>
        <p:txBody>
          <a:bodyPr>
            <a:normAutofit lnSpcReduction="10000"/>
          </a:bodyPr>
          <a:lstStyle/>
          <a:p>
            <a:pPr algn="ctr"/>
            <a:r>
              <a:rPr lang="en-US" b="1" dirty="0"/>
              <a:t>Traditional Storage</a:t>
            </a:r>
          </a:p>
        </p:txBody>
      </p:sp>
      <p:sp>
        <p:nvSpPr>
          <p:cNvPr id="7" name="Text Placeholder 6">
            <a:extLst>
              <a:ext uri="{FF2B5EF4-FFF2-40B4-BE49-F238E27FC236}">
                <a16:creationId xmlns:a16="http://schemas.microsoft.com/office/drawing/2014/main" id="{3559E3AE-DE40-405D-B643-13D79B556BBD}"/>
              </a:ext>
            </a:extLst>
          </p:cNvPr>
          <p:cNvSpPr>
            <a:spLocks noGrp="1"/>
          </p:cNvSpPr>
          <p:nvPr>
            <p:ph type="body" sz="quarter" idx="20"/>
          </p:nvPr>
        </p:nvSpPr>
        <p:spPr>
          <a:xfrm>
            <a:off x="6632800" y="1368316"/>
            <a:ext cx="4430301" cy="305772"/>
          </a:xfrm>
          <a:custGeom>
            <a:avLst/>
            <a:gdLst>
              <a:gd name="connsiteX0" fmla="*/ 0 w 4430301"/>
              <a:gd name="connsiteY0" fmla="*/ 0 h 305772"/>
              <a:gd name="connsiteX1" fmla="*/ 4430301 w 4430301"/>
              <a:gd name="connsiteY1" fmla="*/ 0 h 305772"/>
              <a:gd name="connsiteX2" fmla="*/ 4430301 w 4430301"/>
              <a:gd name="connsiteY2" fmla="*/ 305772 h 305772"/>
              <a:gd name="connsiteX3" fmla="*/ 0 w 4430301"/>
              <a:gd name="connsiteY3" fmla="*/ 305772 h 305772"/>
              <a:gd name="connsiteX4" fmla="*/ 0 w 4430301"/>
              <a:gd name="connsiteY4" fmla="*/ 0 h 305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1" h="305772" fill="none" extrusionOk="0">
                <a:moveTo>
                  <a:pt x="0" y="0"/>
                </a:moveTo>
                <a:cubicBezTo>
                  <a:pt x="1599536" y="50722"/>
                  <a:pt x="2806842" y="-36413"/>
                  <a:pt x="4430301" y="0"/>
                </a:cubicBezTo>
                <a:cubicBezTo>
                  <a:pt x="4454322" y="136546"/>
                  <a:pt x="4420253" y="214024"/>
                  <a:pt x="4430301" y="305772"/>
                </a:cubicBezTo>
                <a:cubicBezTo>
                  <a:pt x="3214264" y="398189"/>
                  <a:pt x="2038032" y="379609"/>
                  <a:pt x="0" y="305772"/>
                </a:cubicBezTo>
                <a:cubicBezTo>
                  <a:pt x="13437" y="205853"/>
                  <a:pt x="-10949" y="45166"/>
                  <a:pt x="0" y="0"/>
                </a:cubicBezTo>
                <a:close/>
              </a:path>
              <a:path w="4430301" h="305772" stroke="0" extrusionOk="0">
                <a:moveTo>
                  <a:pt x="0" y="0"/>
                </a:moveTo>
                <a:cubicBezTo>
                  <a:pt x="1491439" y="-114043"/>
                  <a:pt x="3421996" y="-9269"/>
                  <a:pt x="4430301" y="0"/>
                </a:cubicBezTo>
                <a:cubicBezTo>
                  <a:pt x="4454988" y="96001"/>
                  <a:pt x="4406595" y="173737"/>
                  <a:pt x="4430301" y="305772"/>
                </a:cubicBezTo>
                <a:cubicBezTo>
                  <a:pt x="3131401" y="465261"/>
                  <a:pt x="1464214" y="434608"/>
                  <a:pt x="0" y="305772"/>
                </a:cubicBezTo>
                <a:cubicBezTo>
                  <a:pt x="-3601" y="212463"/>
                  <a:pt x="21211" y="146305"/>
                  <a:pt x="0" y="0"/>
                </a:cubicBezTo>
                <a:close/>
              </a:path>
            </a:pathLst>
          </a:custGeom>
          <a:ln w="12700">
            <a:solidFill>
              <a:schemeClr val="accent1"/>
            </a:solidFill>
            <a:prstDash val="dash"/>
            <a:extLst>
              <a:ext uri="{C807C97D-BFC1-408E-A445-0C87EB9F89A2}">
                <ask:lineSketchStyleProps xmlns:ask="http://schemas.microsoft.com/office/drawing/2018/sketchyshapes" sd="1555161796">
                  <ask:type>
                    <ask:lineSketchCurved/>
                  </ask:type>
                </ask:lineSketchStyleProps>
              </a:ext>
            </a:extLst>
          </a:ln>
        </p:spPr>
        <p:txBody>
          <a:bodyPr>
            <a:normAutofit lnSpcReduction="10000"/>
          </a:bodyPr>
          <a:lstStyle/>
          <a:p>
            <a:pPr algn="ctr"/>
            <a:r>
              <a:rPr lang="en-US" b="1" dirty="0" err="1"/>
              <a:t>vSAN</a:t>
            </a:r>
            <a:r>
              <a:rPr lang="en-US" b="1" dirty="0"/>
              <a:t> Cluster</a:t>
            </a:r>
          </a:p>
        </p:txBody>
      </p:sp>
      <p:sp>
        <p:nvSpPr>
          <p:cNvPr id="4" name="Content Placeholder 3">
            <a:extLst>
              <a:ext uri="{FF2B5EF4-FFF2-40B4-BE49-F238E27FC236}">
                <a16:creationId xmlns:a16="http://schemas.microsoft.com/office/drawing/2014/main" id="{C60CDA19-0D6B-4057-AFD5-71947BA0DA54}"/>
              </a:ext>
            </a:extLst>
          </p:cNvPr>
          <p:cNvSpPr>
            <a:spLocks noGrp="1"/>
          </p:cNvSpPr>
          <p:nvPr>
            <p:ph sz="quarter" idx="22"/>
          </p:nvPr>
        </p:nvSpPr>
        <p:spPr>
          <a:xfrm>
            <a:off x="1247287" y="1890073"/>
            <a:ext cx="4430302" cy="4259847"/>
          </a:xfrm>
          <a:custGeom>
            <a:avLst/>
            <a:gdLst>
              <a:gd name="connsiteX0" fmla="*/ 0 w 4430302"/>
              <a:gd name="connsiteY0" fmla="*/ 0 h 4259847"/>
              <a:gd name="connsiteX1" fmla="*/ 4430302 w 4430302"/>
              <a:gd name="connsiteY1" fmla="*/ 0 h 4259847"/>
              <a:gd name="connsiteX2" fmla="*/ 4430302 w 4430302"/>
              <a:gd name="connsiteY2" fmla="*/ 4259847 h 4259847"/>
              <a:gd name="connsiteX3" fmla="*/ 0 w 4430302"/>
              <a:gd name="connsiteY3" fmla="*/ 4259847 h 4259847"/>
              <a:gd name="connsiteX4" fmla="*/ 0 w 4430302"/>
              <a:gd name="connsiteY4" fmla="*/ 0 h 425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2" h="4259847" fill="none" extrusionOk="0">
                <a:moveTo>
                  <a:pt x="0" y="0"/>
                </a:moveTo>
                <a:cubicBezTo>
                  <a:pt x="1698292" y="-16890"/>
                  <a:pt x="3267828" y="84752"/>
                  <a:pt x="4430302" y="0"/>
                </a:cubicBezTo>
                <a:cubicBezTo>
                  <a:pt x="4563541" y="1361972"/>
                  <a:pt x="4343117" y="2557888"/>
                  <a:pt x="4430302" y="4259847"/>
                </a:cubicBezTo>
                <a:cubicBezTo>
                  <a:pt x="3108652" y="4328771"/>
                  <a:pt x="1972291" y="4347970"/>
                  <a:pt x="0" y="4259847"/>
                </a:cubicBezTo>
                <a:cubicBezTo>
                  <a:pt x="-129370" y="2838691"/>
                  <a:pt x="-112597" y="1842471"/>
                  <a:pt x="0" y="0"/>
                </a:cubicBezTo>
                <a:close/>
              </a:path>
              <a:path w="4430302" h="4259847" stroke="0" extrusionOk="0">
                <a:moveTo>
                  <a:pt x="0" y="0"/>
                </a:moveTo>
                <a:cubicBezTo>
                  <a:pt x="2115992" y="64105"/>
                  <a:pt x="3938787" y="-8501"/>
                  <a:pt x="4430302" y="0"/>
                </a:cubicBezTo>
                <a:cubicBezTo>
                  <a:pt x="4522540" y="1199548"/>
                  <a:pt x="4426993" y="2973020"/>
                  <a:pt x="4430302" y="4259847"/>
                </a:cubicBezTo>
                <a:cubicBezTo>
                  <a:pt x="3451980" y="4121571"/>
                  <a:pt x="1667360" y="4235171"/>
                  <a:pt x="0" y="4259847"/>
                </a:cubicBezTo>
                <a:cubicBezTo>
                  <a:pt x="165394" y="2317669"/>
                  <a:pt x="-102726" y="1808091"/>
                  <a:pt x="0" y="0"/>
                </a:cubicBezTo>
                <a:close/>
              </a:path>
            </a:pathLst>
          </a:custGeom>
          <a:ln w="12700">
            <a:solidFill>
              <a:schemeClr val="accent1"/>
            </a:solidFill>
            <a:prstDash val="dash"/>
            <a:extLst>
              <a:ext uri="{C807C97D-BFC1-408E-A445-0C87EB9F89A2}">
                <ask:lineSketchStyleProps xmlns:ask="http://schemas.microsoft.com/office/drawing/2018/sketchyshapes" sd="3046670042">
                  <ask:type>
                    <ask:lineSketchCurved/>
                  </ask:type>
                </ask:lineSketchStyleProps>
              </a:ext>
            </a:extLst>
          </a:ln>
        </p:spPr>
        <p:txBody>
          <a:bodyPr>
            <a:normAutofit lnSpcReduction="10000"/>
          </a:bodyPr>
          <a:lstStyle/>
          <a:p>
            <a:r>
              <a:rPr lang="en-US" dirty="0"/>
              <a:t>A failed physical disk must be replaced to achieve full redundancy.</a:t>
            </a:r>
          </a:p>
          <a:p>
            <a:r>
              <a:rPr lang="en-US" dirty="0"/>
              <a:t>Hot spare disks are either set aside to immediately replace failed disks or installed in the system.</a:t>
            </a:r>
          </a:p>
          <a:p>
            <a:r>
              <a:rPr lang="en-US" dirty="0"/>
              <a:t>Disk failure handling requires an immediate 1:1 disk replacement.</a:t>
            </a:r>
          </a:p>
        </p:txBody>
      </p:sp>
      <p:sp>
        <p:nvSpPr>
          <p:cNvPr id="5" name="Content Placeholder 4">
            <a:extLst>
              <a:ext uri="{FF2B5EF4-FFF2-40B4-BE49-F238E27FC236}">
                <a16:creationId xmlns:a16="http://schemas.microsoft.com/office/drawing/2014/main" id="{597F9811-56D1-4276-8696-905B076064BF}"/>
              </a:ext>
            </a:extLst>
          </p:cNvPr>
          <p:cNvSpPr>
            <a:spLocks noGrp="1"/>
          </p:cNvSpPr>
          <p:nvPr>
            <p:ph sz="quarter" idx="23"/>
          </p:nvPr>
        </p:nvSpPr>
        <p:spPr>
          <a:xfrm>
            <a:off x="6632799" y="1890073"/>
            <a:ext cx="4430302" cy="4259847"/>
          </a:xfrm>
          <a:custGeom>
            <a:avLst/>
            <a:gdLst>
              <a:gd name="connsiteX0" fmla="*/ 0 w 4430302"/>
              <a:gd name="connsiteY0" fmla="*/ 0 h 4259847"/>
              <a:gd name="connsiteX1" fmla="*/ 4430302 w 4430302"/>
              <a:gd name="connsiteY1" fmla="*/ 0 h 4259847"/>
              <a:gd name="connsiteX2" fmla="*/ 4430302 w 4430302"/>
              <a:gd name="connsiteY2" fmla="*/ 4259847 h 4259847"/>
              <a:gd name="connsiteX3" fmla="*/ 0 w 4430302"/>
              <a:gd name="connsiteY3" fmla="*/ 4259847 h 4259847"/>
              <a:gd name="connsiteX4" fmla="*/ 0 w 4430302"/>
              <a:gd name="connsiteY4" fmla="*/ 0 h 425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2" h="4259847" fill="none" extrusionOk="0">
                <a:moveTo>
                  <a:pt x="0" y="0"/>
                </a:moveTo>
                <a:cubicBezTo>
                  <a:pt x="492011" y="14042"/>
                  <a:pt x="3861868" y="57001"/>
                  <a:pt x="4430302" y="0"/>
                </a:cubicBezTo>
                <a:cubicBezTo>
                  <a:pt x="4440053" y="1693875"/>
                  <a:pt x="4399016" y="3672194"/>
                  <a:pt x="4430302" y="4259847"/>
                </a:cubicBezTo>
                <a:cubicBezTo>
                  <a:pt x="2837400" y="4339098"/>
                  <a:pt x="1027179" y="4319838"/>
                  <a:pt x="0" y="4259847"/>
                </a:cubicBezTo>
                <a:cubicBezTo>
                  <a:pt x="67987" y="3749237"/>
                  <a:pt x="149162" y="486962"/>
                  <a:pt x="0" y="0"/>
                </a:cubicBezTo>
                <a:close/>
              </a:path>
              <a:path w="4430302" h="4259847" stroke="0" extrusionOk="0">
                <a:moveTo>
                  <a:pt x="0" y="0"/>
                </a:moveTo>
                <a:cubicBezTo>
                  <a:pt x="1245120" y="-52394"/>
                  <a:pt x="2217100" y="57465"/>
                  <a:pt x="4430302" y="0"/>
                </a:cubicBezTo>
                <a:cubicBezTo>
                  <a:pt x="4448891" y="1665894"/>
                  <a:pt x="4577835" y="2446854"/>
                  <a:pt x="4430302" y="4259847"/>
                </a:cubicBezTo>
                <a:cubicBezTo>
                  <a:pt x="2886594" y="4117585"/>
                  <a:pt x="1804541" y="4103130"/>
                  <a:pt x="0" y="4259847"/>
                </a:cubicBezTo>
                <a:cubicBezTo>
                  <a:pt x="-114485" y="2462280"/>
                  <a:pt x="-18016" y="1241940"/>
                  <a:pt x="0" y="0"/>
                </a:cubicBezTo>
                <a:close/>
              </a:path>
            </a:pathLst>
          </a:custGeom>
          <a:ln w="12700">
            <a:solidFill>
              <a:schemeClr val="accent1"/>
            </a:solidFill>
            <a:prstDash val="dash"/>
            <a:extLst>
              <a:ext uri="{C807C97D-BFC1-408E-A445-0C87EB9F89A2}">
                <ask:lineSketchStyleProps xmlns:ask="http://schemas.microsoft.com/office/drawing/2018/sketchyshapes" sd="2992755089">
                  <ask:type>
                    <ask:lineSketchCurved/>
                  </ask:type>
                </ask:lineSketchStyleProps>
              </a:ext>
            </a:extLst>
          </a:ln>
        </p:spPr>
        <p:txBody>
          <a:bodyPr/>
          <a:lstStyle/>
          <a:p>
            <a:r>
              <a:rPr lang="en-US" dirty="0"/>
              <a:t>The entire </a:t>
            </a:r>
            <a:r>
              <a:rPr lang="en-US" dirty="0" err="1"/>
              <a:t>vSAN</a:t>
            </a:r>
            <a:r>
              <a:rPr lang="en-US" dirty="0"/>
              <a:t> cluster is used to provide the redundancy.</a:t>
            </a:r>
          </a:p>
          <a:p>
            <a:r>
              <a:rPr lang="en-US" dirty="0"/>
              <a:t>During a failure, components such as stripes or mirrors of objects are distributed to other resources.</a:t>
            </a:r>
          </a:p>
        </p:txBody>
      </p:sp>
      <p:sp>
        <p:nvSpPr>
          <p:cNvPr id="3" name="Title 2">
            <a:extLst>
              <a:ext uri="{FF2B5EF4-FFF2-40B4-BE49-F238E27FC236}">
                <a16:creationId xmlns:a16="http://schemas.microsoft.com/office/drawing/2014/main" id="{7C7A344A-B92C-49E0-AB3C-8E78DF4E4802}"/>
              </a:ext>
            </a:extLst>
          </p:cNvPr>
          <p:cNvSpPr>
            <a:spLocks noGrp="1"/>
          </p:cNvSpPr>
          <p:nvPr>
            <p:ph type="title"/>
          </p:nvPr>
        </p:nvSpPr>
        <p:spPr/>
        <p:txBody>
          <a:bodyPr/>
          <a:lstStyle/>
          <a:p>
            <a:r>
              <a:rPr lang="en-US" dirty="0"/>
              <a:t>Failure Handling</a:t>
            </a:r>
          </a:p>
        </p:txBody>
      </p:sp>
    </p:spTree>
    <p:extLst>
      <p:ext uri="{BB962C8B-B14F-4D97-AF65-F5344CB8AC3E}">
        <p14:creationId xmlns:p14="http://schemas.microsoft.com/office/powerpoint/2010/main" val="4008665211"/>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747B461-95E0-4212-9B2A-C9B609108AAE}"/>
              </a:ext>
            </a:extLst>
          </p:cNvPr>
          <p:cNvPicPr>
            <a:picLocks noGrp="1" noChangeAspect="1"/>
          </p:cNvPicPr>
          <p:nvPr>
            <p:ph idx="14"/>
          </p:nvPr>
        </p:nvPicPr>
        <p:blipFill>
          <a:blip r:embed="rId3"/>
          <a:stretch>
            <a:fillRect/>
          </a:stretch>
        </p:blipFill>
        <p:spPr>
          <a:xfrm>
            <a:off x="4213114" y="1813282"/>
            <a:ext cx="3765771" cy="3231435"/>
          </a:xfrm>
          <a:prstGeom prst="rect">
            <a:avLst/>
          </a:prstGeom>
          <a:noFill/>
        </p:spPr>
      </p:pic>
      <p:sp>
        <p:nvSpPr>
          <p:cNvPr id="6" name="Title 5">
            <a:extLst>
              <a:ext uri="{FF2B5EF4-FFF2-40B4-BE49-F238E27FC236}">
                <a16:creationId xmlns:a16="http://schemas.microsoft.com/office/drawing/2014/main" id="{AAAB6370-94AF-4137-A705-81BAEA1D3C2B}"/>
              </a:ext>
            </a:extLst>
          </p:cNvPr>
          <p:cNvSpPr>
            <a:spLocks noGrp="1"/>
          </p:cNvSpPr>
          <p:nvPr>
            <p:ph type="title"/>
          </p:nvPr>
        </p:nvSpPr>
        <p:spPr>
          <a:xfrm>
            <a:off x="838200" y="365126"/>
            <a:ext cx="10515600" cy="998162"/>
          </a:xfrm>
        </p:spPr>
        <p:txBody>
          <a:bodyPr>
            <a:normAutofit/>
          </a:bodyPr>
          <a:lstStyle/>
          <a:p>
            <a:r>
              <a:rPr lang="en-US" dirty="0" err="1"/>
              <a:t>vSAN</a:t>
            </a:r>
            <a:r>
              <a:rPr lang="en-US" dirty="0"/>
              <a:t> Component States</a:t>
            </a:r>
          </a:p>
        </p:txBody>
      </p:sp>
    </p:spTree>
    <p:extLst>
      <p:ext uri="{BB962C8B-B14F-4D97-AF65-F5344CB8AC3E}">
        <p14:creationId xmlns:p14="http://schemas.microsoft.com/office/powerpoint/2010/main" val="210312744"/>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F2C03D-84E9-40D8-B729-76F640D3CD00}"/>
              </a:ext>
            </a:extLst>
          </p:cNvPr>
          <p:cNvPicPr>
            <a:picLocks noGrp="1" noChangeAspect="1"/>
          </p:cNvPicPr>
          <p:nvPr>
            <p:ph idx="1"/>
          </p:nvPr>
        </p:nvPicPr>
        <p:blipFill>
          <a:blip r:embed="rId3"/>
          <a:stretch>
            <a:fillRect/>
          </a:stretch>
        </p:blipFill>
        <p:spPr>
          <a:xfrm>
            <a:off x="936625" y="2591752"/>
            <a:ext cx="9075738" cy="2287272"/>
          </a:xfrm>
        </p:spPr>
      </p:pic>
      <p:sp>
        <p:nvSpPr>
          <p:cNvPr id="3" name="Title 2">
            <a:extLst>
              <a:ext uri="{FF2B5EF4-FFF2-40B4-BE49-F238E27FC236}">
                <a16:creationId xmlns:a16="http://schemas.microsoft.com/office/drawing/2014/main" id="{476C081E-C6D9-4943-90D9-B17B5EB94BAA}"/>
              </a:ext>
            </a:extLst>
          </p:cNvPr>
          <p:cNvSpPr>
            <a:spLocks noGrp="1"/>
          </p:cNvSpPr>
          <p:nvPr>
            <p:ph type="title"/>
          </p:nvPr>
        </p:nvSpPr>
        <p:spPr>
          <a:xfrm>
            <a:off x="1590675" y="270226"/>
            <a:ext cx="10515600" cy="998162"/>
          </a:xfrm>
        </p:spPr>
        <p:txBody>
          <a:bodyPr/>
          <a:lstStyle/>
          <a:p>
            <a:r>
              <a:rPr lang="en-US" dirty="0" err="1"/>
              <a:t>vSAN</a:t>
            </a:r>
            <a:r>
              <a:rPr lang="en-US" dirty="0"/>
              <a:t> Object Repair Timer &amp; Overriding</a:t>
            </a:r>
          </a:p>
        </p:txBody>
      </p:sp>
      <p:sp>
        <p:nvSpPr>
          <p:cNvPr id="6" name="Rectangle 5">
            <a:extLst>
              <a:ext uri="{FF2B5EF4-FFF2-40B4-BE49-F238E27FC236}">
                <a16:creationId xmlns:a16="http://schemas.microsoft.com/office/drawing/2014/main" id="{D4051AF4-D1BC-4252-8936-AEC9AD98B718}"/>
              </a:ext>
            </a:extLst>
          </p:cNvPr>
          <p:cNvSpPr/>
          <p:nvPr/>
        </p:nvSpPr>
        <p:spPr>
          <a:xfrm>
            <a:off x="838200" y="4065224"/>
            <a:ext cx="1761781" cy="495759"/>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4AB4ED0B-6468-432A-995D-97C29FCF5D82}"/>
              </a:ext>
            </a:extLst>
          </p:cNvPr>
          <p:cNvSpPr/>
          <p:nvPr/>
        </p:nvSpPr>
        <p:spPr>
          <a:xfrm>
            <a:off x="2599981" y="2886419"/>
            <a:ext cx="2831335" cy="37457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32803728"/>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16DFEF-4015-4A3A-B289-EA31C751D76D}"/>
              </a:ext>
            </a:extLst>
          </p:cNvPr>
          <p:cNvSpPr>
            <a:spLocks noGrp="1"/>
          </p:cNvSpPr>
          <p:nvPr>
            <p:ph type="body" sz="quarter" idx="13"/>
          </p:nvPr>
        </p:nvSpPr>
        <p:spPr>
          <a:xfrm>
            <a:off x="1247289" y="1267137"/>
            <a:ext cx="4430301" cy="305772"/>
          </a:xfrm>
          <a:custGeom>
            <a:avLst/>
            <a:gdLst>
              <a:gd name="connsiteX0" fmla="*/ 0 w 4430301"/>
              <a:gd name="connsiteY0" fmla="*/ 0 h 305772"/>
              <a:gd name="connsiteX1" fmla="*/ 4430301 w 4430301"/>
              <a:gd name="connsiteY1" fmla="*/ 0 h 305772"/>
              <a:gd name="connsiteX2" fmla="*/ 4430301 w 4430301"/>
              <a:gd name="connsiteY2" fmla="*/ 305772 h 305772"/>
              <a:gd name="connsiteX3" fmla="*/ 0 w 4430301"/>
              <a:gd name="connsiteY3" fmla="*/ 305772 h 305772"/>
              <a:gd name="connsiteX4" fmla="*/ 0 w 4430301"/>
              <a:gd name="connsiteY4" fmla="*/ 0 h 305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1" h="305772" fill="none" extrusionOk="0">
                <a:moveTo>
                  <a:pt x="0" y="0"/>
                </a:moveTo>
                <a:cubicBezTo>
                  <a:pt x="758282" y="-23132"/>
                  <a:pt x="3113386" y="-116703"/>
                  <a:pt x="4430301" y="0"/>
                </a:cubicBezTo>
                <a:cubicBezTo>
                  <a:pt x="4448513" y="81058"/>
                  <a:pt x="4423715" y="176667"/>
                  <a:pt x="4430301" y="305772"/>
                </a:cubicBezTo>
                <a:cubicBezTo>
                  <a:pt x="2705893" y="223854"/>
                  <a:pt x="633394" y="372073"/>
                  <a:pt x="0" y="305772"/>
                </a:cubicBezTo>
                <a:cubicBezTo>
                  <a:pt x="9832" y="209423"/>
                  <a:pt x="-12057" y="74952"/>
                  <a:pt x="0" y="0"/>
                </a:cubicBezTo>
                <a:close/>
              </a:path>
              <a:path w="4430301" h="305772" stroke="0" extrusionOk="0">
                <a:moveTo>
                  <a:pt x="0" y="0"/>
                </a:moveTo>
                <a:cubicBezTo>
                  <a:pt x="1626981" y="-54359"/>
                  <a:pt x="2347853" y="-3994"/>
                  <a:pt x="4430301" y="0"/>
                </a:cubicBezTo>
                <a:cubicBezTo>
                  <a:pt x="4450336" y="148018"/>
                  <a:pt x="4418710" y="198142"/>
                  <a:pt x="4430301" y="305772"/>
                </a:cubicBezTo>
                <a:cubicBezTo>
                  <a:pt x="2697971" y="468540"/>
                  <a:pt x="1829815" y="201928"/>
                  <a:pt x="0" y="305772"/>
                </a:cubicBezTo>
                <a:cubicBezTo>
                  <a:pt x="-3610" y="268840"/>
                  <a:pt x="-25292" y="136883"/>
                  <a:pt x="0" y="0"/>
                </a:cubicBezTo>
                <a:close/>
              </a:path>
            </a:pathLst>
          </a:custGeom>
          <a:ln w="28575">
            <a:solidFill>
              <a:schemeClr val="accent1"/>
            </a:solidFill>
            <a:prstDash val="dash"/>
            <a:extLst>
              <a:ext uri="{C807C97D-BFC1-408E-A445-0C87EB9F89A2}">
                <ask:lineSketchStyleProps xmlns:ask="http://schemas.microsoft.com/office/drawing/2018/sketchyshapes" sd="1855097392">
                  <ask:type>
                    <ask:lineSketchCurved/>
                  </ask:type>
                </ask:lineSketchStyleProps>
              </a:ext>
            </a:extLst>
          </a:ln>
        </p:spPr>
        <p:txBody>
          <a:bodyPr>
            <a:normAutofit lnSpcReduction="10000"/>
          </a:bodyPr>
          <a:lstStyle/>
          <a:p>
            <a:pPr algn="ctr"/>
            <a:r>
              <a:rPr lang="en-US" b="1" dirty="0"/>
              <a:t>Failure-initiated resync</a:t>
            </a:r>
          </a:p>
        </p:txBody>
      </p:sp>
      <p:sp>
        <p:nvSpPr>
          <p:cNvPr id="5" name="Text Placeholder 4">
            <a:extLst>
              <a:ext uri="{FF2B5EF4-FFF2-40B4-BE49-F238E27FC236}">
                <a16:creationId xmlns:a16="http://schemas.microsoft.com/office/drawing/2014/main" id="{12594C0A-A9D8-4FFA-97F7-47A615AD4CE2}"/>
              </a:ext>
            </a:extLst>
          </p:cNvPr>
          <p:cNvSpPr>
            <a:spLocks noGrp="1"/>
          </p:cNvSpPr>
          <p:nvPr>
            <p:ph type="body" sz="quarter" idx="20"/>
          </p:nvPr>
        </p:nvSpPr>
        <p:spPr>
          <a:xfrm>
            <a:off x="6632802" y="1267137"/>
            <a:ext cx="4430301" cy="305772"/>
          </a:xfrm>
          <a:custGeom>
            <a:avLst/>
            <a:gdLst>
              <a:gd name="connsiteX0" fmla="*/ 0 w 4430301"/>
              <a:gd name="connsiteY0" fmla="*/ 0 h 305772"/>
              <a:gd name="connsiteX1" fmla="*/ 4430301 w 4430301"/>
              <a:gd name="connsiteY1" fmla="*/ 0 h 305772"/>
              <a:gd name="connsiteX2" fmla="*/ 4430301 w 4430301"/>
              <a:gd name="connsiteY2" fmla="*/ 305772 h 305772"/>
              <a:gd name="connsiteX3" fmla="*/ 0 w 4430301"/>
              <a:gd name="connsiteY3" fmla="*/ 305772 h 305772"/>
              <a:gd name="connsiteX4" fmla="*/ 0 w 4430301"/>
              <a:gd name="connsiteY4" fmla="*/ 0 h 305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1" h="305772" fill="none" extrusionOk="0">
                <a:moveTo>
                  <a:pt x="0" y="0"/>
                </a:moveTo>
                <a:cubicBezTo>
                  <a:pt x="1504059" y="55548"/>
                  <a:pt x="3003771" y="4819"/>
                  <a:pt x="4430301" y="0"/>
                </a:cubicBezTo>
                <a:cubicBezTo>
                  <a:pt x="4412747" y="123474"/>
                  <a:pt x="4450928" y="156613"/>
                  <a:pt x="4430301" y="305772"/>
                </a:cubicBezTo>
                <a:cubicBezTo>
                  <a:pt x="3243431" y="173840"/>
                  <a:pt x="1435123" y="327696"/>
                  <a:pt x="0" y="305772"/>
                </a:cubicBezTo>
                <a:cubicBezTo>
                  <a:pt x="3490" y="156956"/>
                  <a:pt x="23251" y="50017"/>
                  <a:pt x="0" y="0"/>
                </a:cubicBezTo>
                <a:close/>
              </a:path>
              <a:path w="4430301" h="305772" stroke="0" extrusionOk="0">
                <a:moveTo>
                  <a:pt x="0" y="0"/>
                </a:moveTo>
                <a:cubicBezTo>
                  <a:pt x="1438422" y="-89071"/>
                  <a:pt x="3622473" y="-124172"/>
                  <a:pt x="4430301" y="0"/>
                </a:cubicBezTo>
                <a:cubicBezTo>
                  <a:pt x="4431820" y="149464"/>
                  <a:pt x="4421317" y="222520"/>
                  <a:pt x="4430301" y="305772"/>
                </a:cubicBezTo>
                <a:cubicBezTo>
                  <a:pt x="3308712" y="228085"/>
                  <a:pt x="1090373" y="469187"/>
                  <a:pt x="0" y="305772"/>
                </a:cubicBezTo>
                <a:cubicBezTo>
                  <a:pt x="-2125" y="221681"/>
                  <a:pt x="-1054" y="127765"/>
                  <a:pt x="0" y="0"/>
                </a:cubicBezTo>
                <a:close/>
              </a:path>
            </a:pathLst>
          </a:custGeom>
          <a:ln w="28575">
            <a:solidFill>
              <a:schemeClr val="accent1"/>
            </a:solidFill>
            <a:prstDash val="dash"/>
            <a:extLst>
              <a:ext uri="{C807C97D-BFC1-408E-A445-0C87EB9F89A2}">
                <ask:lineSketchStyleProps xmlns:ask="http://schemas.microsoft.com/office/drawing/2018/sketchyshapes" sd="2334828261">
                  <ask:type>
                    <ask:lineSketchCurved/>
                  </ask:type>
                </ask:lineSketchStyleProps>
              </a:ext>
            </a:extLst>
          </a:ln>
        </p:spPr>
        <p:txBody>
          <a:bodyPr>
            <a:normAutofit lnSpcReduction="10000"/>
          </a:bodyPr>
          <a:lstStyle/>
          <a:p>
            <a:pPr algn="ctr"/>
            <a:r>
              <a:rPr lang="en-US" b="1" dirty="0"/>
              <a:t>User-initiated resync</a:t>
            </a:r>
          </a:p>
        </p:txBody>
      </p:sp>
      <p:sp>
        <p:nvSpPr>
          <p:cNvPr id="6" name="Content Placeholder 5">
            <a:extLst>
              <a:ext uri="{FF2B5EF4-FFF2-40B4-BE49-F238E27FC236}">
                <a16:creationId xmlns:a16="http://schemas.microsoft.com/office/drawing/2014/main" id="{46DF8438-5BF7-4A38-B408-2EB14D51287B}"/>
              </a:ext>
            </a:extLst>
          </p:cNvPr>
          <p:cNvSpPr>
            <a:spLocks noGrp="1"/>
          </p:cNvSpPr>
          <p:nvPr>
            <p:ph sz="quarter" idx="22"/>
          </p:nvPr>
        </p:nvSpPr>
        <p:spPr>
          <a:xfrm>
            <a:off x="1247289" y="1718331"/>
            <a:ext cx="4430302" cy="4259847"/>
          </a:xfrm>
          <a:custGeom>
            <a:avLst/>
            <a:gdLst>
              <a:gd name="connsiteX0" fmla="*/ 0 w 4430302"/>
              <a:gd name="connsiteY0" fmla="*/ 0 h 4259847"/>
              <a:gd name="connsiteX1" fmla="*/ 4430302 w 4430302"/>
              <a:gd name="connsiteY1" fmla="*/ 0 h 4259847"/>
              <a:gd name="connsiteX2" fmla="*/ 4430302 w 4430302"/>
              <a:gd name="connsiteY2" fmla="*/ 4259847 h 4259847"/>
              <a:gd name="connsiteX3" fmla="*/ 0 w 4430302"/>
              <a:gd name="connsiteY3" fmla="*/ 4259847 h 4259847"/>
              <a:gd name="connsiteX4" fmla="*/ 0 w 4430302"/>
              <a:gd name="connsiteY4" fmla="*/ 0 h 425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2" h="4259847" fill="none" extrusionOk="0">
                <a:moveTo>
                  <a:pt x="0" y="0"/>
                </a:moveTo>
                <a:cubicBezTo>
                  <a:pt x="1499329" y="119988"/>
                  <a:pt x="2389749" y="133306"/>
                  <a:pt x="4430302" y="0"/>
                </a:cubicBezTo>
                <a:cubicBezTo>
                  <a:pt x="4552468" y="1342080"/>
                  <a:pt x="4377148" y="2976062"/>
                  <a:pt x="4430302" y="4259847"/>
                </a:cubicBezTo>
                <a:cubicBezTo>
                  <a:pt x="2711361" y="4410511"/>
                  <a:pt x="1761139" y="4307438"/>
                  <a:pt x="0" y="4259847"/>
                </a:cubicBezTo>
                <a:cubicBezTo>
                  <a:pt x="-73424" y="3710393"/>
                  <a:pt x="-20273" y="1287035"/>
                  <a:pt x="0" y="0"/>
                </a:cubicBezTo>
                <a:close/>
              </a:path>
              <a:path w="4430302" h="4259847" stroke="0" extrusionOk="0">
                <a:moveTo>
                  <a:pt x="0" y="0"/>
                </a:moveTo>
                <a:cubicBezTo>
                  <a:pt x="562244" y="-59821"/>
                  <a:pt x="2780836" y="-116412"/>
                  <a:pt x="4430302" y="0"/>
                </a:cubicBezTo>
                <a:cubicBezTo>
                  <a:pt x="4333407" y="1369954"/>
                  <a:pt x="4499079" y="3291999"/>
                  <a:pt x="4430302" y="4259847"/>
                </a:cubicBezTo>
                <a:cubicBezTo>
                  <a:pt x="3974360" y="4424715"/>
                  <a:pt x="1121289" y="4394464"/>
                  <a:pt x="0" y="4259847"/>
                </a:cubicBezTo>
                <a:cubicBezTo>
                  <a:pt x="-18815" y="2324135"/>
                  <a:pt x="-79163" y="1006656"/>
                  <a:pt x="0" y="0"/>
                </a:cubicBezTo>
                <a:close/>
              </a:path>
            </a:pathLst>
          </a:custGeom>
          <a:ln w="28575">
            <a:solidFill>
              <a:schemeClr val="accent1"/>
            </a:solidFill>
            <a:prstDash val="dash"/>
            <a:extLst>
              <a:ext uri="{C807C97D-BFC1-408E-A445-0C87EB9F89A2}">
                <ask:lineSketchStyleProps xmlns:ask="http://schemas.microsoft.com/office/drawing/2018/sketchyshapes" sd="545934045">
                  <ask:type>
                    <ask:lineSketchCurved/>
                  </ask:type>
                </ask:lineSketchStyleProps>
              </a:ext>
            </a:extLst>
          </a:ln>
        </p:spPr>
        <p:txBody>
          <a:bodyPr/>
          <a:lstStyle/>
          <a:p>
            <a:r>
              <a:rPr lang="en-US" dirty="0"/>
              <a:t>Cache device failure</a:t>
            </a:r>
          </a:p>
          <a:p>
            <a:r>
              <a:rPr lang="en-US" dirty="0"/>
              <a:t>Capacity device failure</a:t>
            </a:r>
          </a:p>
          <a:p>
            <a:r>
              <a:rPr lang="en-US" dirty="0"/>
              <a:t>Storage controller failure</a:t>
            </a:r>
          </a:p>
          <a:p>
            <a:r>
              <a:rPr lang="en-US" dirty="0"/>
              <a:t>Host network communication failure</a:t>
            </a:r>
          </a:p>
          <a:p>
            <a:r>
              <a:rPr lang="en-US" dirty="0"/>
              <a:t>Host failure</a:t>
            </a:r>
          </a:p>
        </p:txBody>
      </p:sp>
      <p:sp>
        <p:nvSpPr>
          <p:cNvPr id="7" name="Content Placeholder 6">
            <a:extLst>
              <a:ext uri="{FF2B5EF4-FFF2-40B4-BE49-F238E27FC236}">
                <a16:creationId xmlns:a16="http://schemas.microsoft.com/office/drawing/2014/main" id="{4A5C95C9-6C17-4FD2-89E1-7E4875DD1CA4}"/>
              </a:ext>
            </a:extLst>
          </p:cNvPr>
          <p:cNvSpPr>
            <a:spLocks noGrp="1"/>
          </p:cNvSpPr>
          <p:nvPr>
            <p:ph sz="quarter" idx="23"/>
          </p:nvPr>
        </p:nvSpPr>
        <p:spPr>
          <a:xfrm>
            <a:off x="6632801" y="1718331"/>
            <a:ext cx="4430302" cy="4259847"/>
          </a:xfrm>
          <a:custGeom>
            <a:avLst/>
            <a:gdLst>
              <a:gd name="connsiteX0" fmla="*/ 0 w 4430302"/>
              <a:gd name="connsiteY0" fmla="*/ 0 h 4259847"/>
              <a:gd name="connsiteX1" fmla="*/ 4430302 w 4430302"/>
              <a:gd name="connsiteY1" fmla="*/ 0 h 4259847"/>
              <a:gd name="connsiteX2" fmla="*/ 4430302 w 4430302"/>
              <a:gd name="connsiteY2" fmla="*/ 4259847 h 4259847"/>
              <a:gd name="connsiteX3" fmla="*/ 0 w 4430302"/>
              <a:gd name="connsiteY3" fmla="*/ 4259847 h 4259847"/>
              <a:gd name="connsiteX4" fmla="*/ 0 w 4430302"/>
              <a:gd name="connsiteY4" fmla="*/ 0 h 425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2" h="4259847" fill="none" extrusionOk="0">
                <a:moveTo>
                  <a:pt x="0" y="0"/>
                </a:moveTo>
                <a:cubicBezTo>
                  <a:pt x="1306963" y="143607"/>
                  <a:pt x="3844860" y="-6204"/>
                  <a:pt x="4430302" y="0"/>
                </a:cubicBezTo>
                <a:cubicBezTo>
                  <a:pt x="4545760" y="1906245"/>
                  <a:pt x="4447677" y="2616043"/>
                  <a:pt x="4430302" y="4259847"/>
                </a:cubicBezTo>
                <a:cubicBezTo>
                  <a:pt x="3621281" y="4115922"/>
                  <a:pt x="780299" y="4164624"/>
                  <a:pt x="0" y="4259847"/>
                </a:cubicBezTo>
                <a:cubicBezTo>
                  <a:pt x="111845" y="3463418"/>
                  <a:pt x="-128491" y="1813951"/>
                  <a:pt x="0" y="0"/>
                </a:cubicBezTo>
                <a:close/>
              </a:path>
              <a:path w="4430302" h="4259847" stroke="0" extrusionOk="0">
                <a:moveTo>
                  <a:pt x="0" y="0"/>
                </a:moveTo>
                <a:cubicBezTo>
                  <a:pt x="707236" y="-22864"/>
                  <a:pt x="2720302" y="145976"/>
                  <a:pt x="4430302" y="0"/>
                </a:cubicBezTo>
                <a:cubicBezTo>
                  <a:pt x="4309109" y="1476568"/>
                  <a:pt x="4530413" y="3480615"/>
                  <a:pt x="4430302" y="4259847"/>
                </a:cubicBezTo>
                <a:cubicBezTo>
                  <a:pt x="2365176" y="4216171"/>
                  <a:pt x="1310526" y="4103404"/>
                  <a:pt x="0" y="4259847"/>
                </a:cubicBezTo>
                <a:cubicBezTo>
                  <a:pt x="64692" y="3560096"/>
                  <a:pt x="148513" y="1482405"/>
                  <a:pt x="0" y="0"/>
                </a:cubicBezTo>
                <a:close/>
              </a:path>
            </a:pathLst>
          </a:custGeom>
          <a:ln w="28575">
            <a:solidFill>
              <a:schemeClr val="accent1"/>
            </a:solidFill>
            <a:prstDash val="dash"/>
            <a:extLst>
              <a:ext uri="{C807C97D-BFC1-408E-A445-0C87EB9F89A2}">
                <ask:lineSketchStyleProps xmlns:ask="http://schemas.microsoft.com/office/drawing/2018/sketchyshapes" sd="1160515563">
                  <ask:type>
                    <ask:lineSketchCurved/>
                  </ask:type>
                </ask:lineSketchStyleProps>
              </a:ext>
            </a:extLst>
          </a:ln>
        </p:spPr>
        <p:txBody>
          <a:bodyPr/>
          <a:lstStyle/>
          <a:p>
            <a:r>
              <a:rPr lang="en-US" dirty="0"/>
              <a:t>Policy change</a:t>
            </a:r>
          </a:p>
          <a:p>
            <a:r>
              <a:rPr lang="en-US" dirty="0"/>
              <a:t>User-triggered reconfiguration</a:t>
            </a:r>
          </a:p>
          <a:p>
            <a:r>
              <a:rPr lang="en-US" dirty="0"/>
              <a:t>User placing host into maintenance mode</a:t>
            </a:r>
          </a:p>
        </p:txBody>
      </p:sp>
      <p:sp>
        <p:nvSpPr>
          <p:cNvPr id="3" name="Title 2">
            <a:extLst>
              <a:ext uri="{FF2B5EF4-FFF2-40B4-BE49-F238E27FC236}">
                <a16:creationId xmlns:a16="http://schemas.microsoft.com/office/drawing/2014/main" id="{524539A7-DF76-49AE-A0CE-F64FD8ED8B29}"/>
              </a:ext>
            </a:extLst>
          </p:cNvPr>
          <p:cNvSpPr>
            <a:spLocks noGrp="1"/>
          </p:cNvSpPr>
          <p:nvPr>
            <p:ph type="title"/>
          </p:nvPr>
        </p:nvSpPr>
        <p:spPr>
          <a:xfrm>
            <a:off x="1375001" y="123553"/>
            <a:ext cx="10515600" cy="998162"/>
          </a:xfrm>
        </p:spPr>
        <p:txBody>
          <a:bodyPr/>
          <a:lstStyle/>
          <a:p>
            <a:r>
              <a:rPr lang="en-US" dirty="0"/>
              <a:t>Resynchronizing Components</a:t>
            </a:r>
          </a:p>
        </p:txBody>
      </p:sp>
    </p:spTree>
    <p:extLst>
      <p:ext uri="{BB962C8B-B14F-4D97-AF65-F5344CB8AC3E}">
        <p14:creationId xmlns:p14="http://schemas.microsoft.com/office/powerpoint/2010/main" val="3092884744"/>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76294-2BE5-4035-92AE-6A87EDC1744F}"/>
              </a:ext>
            </a:extLst>
          </p:cNvPr>
          <p:cNvSpPr>
            <a:spLocks noGrp="1"/>
          </p:cNvSpPr>
          <p:nvPr>
            <p:ph idx="1"/>
          </p:nvPr>
        </p:nvSpPr>
        <p:spPr>
          <a:xfrm>
            <a:off x="1557949" y="2363001"/>
            <a:ext cx="9076101" cy="2131997"/>
          </a:xfrm>
          <a:custGeom>
            <a:avLst/>
            <a:gdLst>
              <a:gd name="connsiteX0" fmla="*/ 0 w 9076101"/>
              <a:gd name="connsiteY0" fmla="*/ 0 h 2131997"/>
              <a:gd name="connsiteX1" fmla="*/ 9076101 w 9076101"/>
              <a:gd name="connsiteY1" fmla="*/ 0 h 2131997"/>
              <a:gd name="connsiteX2" fmla="*/ 9076101 w 9076101"/>
              <a:gd name="connsiteY2" fmla="*/ 2131997 h 2131997"/>
              <a:gd name="connsiteX3" fmla="*/ 0 w 9076101"/>
              <a:gd name="connsiteY3" fmla="*/ 2131997 h 2131997"/>
              <a:gd name="connsiteX4" fmla="*/ 0 w 9076101"/>
              <a:gd name="connsiteY4" fmla="*/ 0 h 213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6101" h="2131997" fill="none" extrusionOk="0">
                <a:moveTo>
                  <a:pt x="0" y="0"/>
                </a:moveTo>
                <a:cubicBezTo>
                  <a:pt x="1407307" y="-109175"/>
                  <a:pt x="7000087" y="-48220"/>
                  <a:pt x="9076101" y="0"/>
                </a:cubicBezTo>
                <a:cubicBezTo>
                  <a:pt x="8971702" y="518561"/>
                  <a:pt x="9087603" y="1165575"/>
                  <a:pt x="9076101" y="2131997"/>
                </a:cubicBezTo>
                <a:cubicBezTo>
                  <a:pt x="5236414" y="2099175"/>
                  <a:pt x="3615661" y="2107437"/>
                  <a:pt x="0" y="2131997"/>
                </a:cubicBezTo>
                <a:cubicBezTo>
                  <a:pt x="-141869" y="1470827"/>
                  <a:pt x="-147724" y="892481"/>
                  <a:pt x="0" y="0"/>
                </a:cubicBezTo>
                <a:close/>
              </a:path>
              <a:path w="9076101" h="2131997" stroke="0" extrusionOk="0">
                <a:moveTo>
                  <a:pt x="0" y="0"/>
                </a:moveTo>
                <a:cubicBezTo>
                  <a:pt x="1952538" y="56275"/>
                  <a:pt x="5966951" y="-36696"/>
                  <a:pt x="9076101" y="0"/>
                </a:cubicBezTo>
                <a:cubicBezTo>
                  <a:pt x="8926250" y="870831"/>
                  <a:pt x="9043063" y="1851375"/>
                  <a:pt x="9076101" y="2131997"/>
                </a:cubicBezTo>
                <a:cubicBezTo>
                  <a:pt x="5487312" y="2072543"/>
                  <a:pt x="1247663" y="2156092"/>
                  <a:pt x="0" y="2131997"/>
                </a:cubicBezTo>
                <a:cubicBezTo>
                  <a:pt x="-22238" y="1836692"/>
                  <a:pt x="-143762" y="348799"/>
                  <a:pt x="0" y="0"/>
                </a:cubicBezTo>
                <a:close/>
              </a:path>
            </a:pathLst>
          </a:custGeom>
          <a:ln w="19050">
            <a:solidFill>
              <a:schemeClr val="accent1"/>
            </a:solidFill>
            <a:prstDash val="dash"/>
            <a:extLst>
              <a:ext uri="{C807C97D-BFC1-408E-A445-0C87EB9F89A2}">
                <ask:lineSketchStyleProps xmlns:ask="http://schemas.microsoft.com/office/drawing/2018/sketchyshapes" sd="1617256088">
                  <ask:type>
                    <ask:lineSketchCurved/>
                  </ask:type>
                </ask:lineSketchStyleProps>
              </a:ext>
            </a:extLst>
          </a:ln>
        </p:spPr>
        <p:txBody>
          <a:bodyPr anchor="ctr"/>
          <a:lstStyle/>
          <a:p>
            <a:pPr>
              <a:lnSpc>
                <a:spcPct val="125000"/>
              </a:lnSpc>
            </a:pPr>
            <a:r>
              <a:rPr lang="en-US" b="1" dirty="0">
                <a:solidFill>
                  <a:schemeClr val="tx1"/>
                </a:solidFill>
              </a:rPr>
              <a:t>Spreads the component redundancy across racks</a:t>
            </a:r>
          </a:p>
          <a:p>
            <a:pPr>
              <a:lnSpc>
                <a:spcPct val="125000"/>
              </a:lnSpc>
            </a:pPr>
            <a:r>
              <a:rPr lang="en-US" b="1" dirty="0">
                <a:solidFill>
                  <a:schemeClr val="tx1"/>
                </a:solidFill>
              </a:rPr>
              <a:t>Provides Rack-level failure (such as power and network loss)</a:t>
            </a:r>
          </a:p>
          <a:p>
            <a:pPr>
              <a:lnSpc>
                <a:spcPct val="125000"/>
              </a:lnSpc>
            </a:pPr>
            <a:r>
              <a:rPr lang="en-US" b="1" dirty="0">
                <a:solidFill>
                  <a:schemeClr val="tx1"/>
                </a:solidFill>
              </a:rPr>
              <a:t>Contains one or more </a:t>
            </a:r>
            <a:r>
              <a:rPr lang="en-US" b="1" dirty="0" err="1">
                <a:solidFill>
                  <a:schemeClr val="tx1"/>
                </a:solidFill>
              </a:rPr>
              <a:t>Esxi</a:t>
            </a:r>
            <a:r>
              <a:rPr lang="en-US" b="1" dirty="0">
                <a:solidFill>
                  <a:schemeClr val="tx1"/>
                </a:solidFill>
              </a:rPr>
              <a:t> hosts</a:t>
            </a:r>
          </a:p>
          <a:p>
            <a:pPr>
              <a:lnSpc>
                <a:spcPct val="125000"/>
              </a:lnSpc>
            </a:pPr>
            <a:r>
              <a:rPr lang="en-US" b="1" dirty="0">
                <a:solidFill>
                  <a:schemeClr val="tx1"/>
                </a:solidFill>
              </a:rPr>
              <a:t>VM storage policies are applied at FT level. </a:t>
            </a:r>
          </a:p>
        </p:txBody>
      </p:sp>
      <p:sp>
        <p:nvSpPr>
          <p:cNvPr id="3" name="Title 2">
            <a:extLst>
              <a:ext uri="{FF2B5EF4-FFF2-40B4-BE49-F238E27FC236}">
                <a16:creationId xmlns:a16="http://schemas.microsoft.com/office/drawing/2014/main" id="{67721F8D-D76A-4847-9076-F9D8F9BF4E69}"/>
              </a:ext>
            </a:extLst>
          </p:cNvPr>
          <p:cNvSpPr>
            <a:spLocks noGrp="1"/>
          </p:cNvSpPr>
          <p:nvPr>
            <p:ph type="title"/>
          </p:nvPr>
        </p:nvSpPr>
        <p:spPr>
          <a:xfrm>
            <a:off x="1557949" y="0"/>
            <a:ext cx="10515600" cy="998162"/>
          </a:xfrm>
        </p:spPr>
        <p:txBody>
          <a:bodyPr/>
          <a:lstStyle/>
          <a:p>
            <a:r>
              <a:rPr lang="en-US" dirty="0" err="1"/>
              <a:t>vSAN</a:t>
            </a:r>
            <a:r>
              <a:rPr lang="en-US" dirty="0"/>
              <a:t> Fault Domains</a:t>
            </a:r>
          </a:p>
        </p:txBody>
      </p:sp>
    </p:spTree>
    <p:extLst>
      <p:ext uri="{BB962C8B-B14F-4D97-AF65-F5344CB8AC3E}">
        <p14:creationId xmlns:p14="http://schemas.microsoft.com/office/powerpoint/2010/main" val="1013836521"/>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3601BD-334D-4D63-9414-FA4D4DD2531D}"/>
              </a:ext>
            </a:extLst>
          </p:cNvPr>
          <p:cNvSpPr>
            <a:spLocks noGrp="1"/>
          </p:cNvSpPr>
          <p:nvPr>
            <p:ph type="body" sz="quarter" idx="13"/>
          </p:nvPr>
        </p:nvSpPr>
        <p:spPr>
          <a:xfrm>
            <a:off x="1181100" y="648418"/>
            <a:ext cx="4430301" cy="305772"/>
          </a:xfrm>
        </p:spPr>
        <p:txBody>
          <a:bodyPr>
            <a:normAutofit lnSpcReduction="10000"/>
          </a:bodyPr>
          <a:lstStyle/>
          <a:p>
            <a:pPr algn="ctr"/>
            <a:r>
              <a:rPr lang="en-US" b="1" dirty="0"/>
              <a:t>Implicit Fault Domains</a:t>
            </a:r>
          </a:p>
        </p:txBody>
      </p:sp>
      <p:sp>
        <p:nvSpPr>
          <p:cNvPr id="6" name="Text Placeholder 5">
            <a:extLst>
              <a:ext uri="{FF2B5EF4-FFF2-40B4-BE49-F238E27FC236}">
                <a16:creationId xmlns:a16="http://schemas.microsoft.com/office/drawing/2014/main" id="{BAAF7D54-C1DD-4F28-B288-F6FE1A7E5031}"/>
              </a:ext>
            </a:extLst>
          </p:cNvPr>
          <p:cNvSpPr>
            <a:spLocks noGrp="1"/>
          </p:cNvSpPr>
          <p:nvPr>
            <p:ph type="body" sz="quarter" idx="20"/>
          </p:nvPr>
        </p:nvSpPr>
        <p:spPr>
          <a:xfrm>
            <a:off x="6566312" y="648418"/>
            <a:ext cx="4430301" cy="305772"/>
          </a:xfrm>
        </p:spPr>
        <p:txBody>
          <a:bodyPr>
            <a:normAutofit lnSpcReduction="10000"/>
          </a:bodyPr>
          <a:lstStyle/>
          <a:p>
            <a:pPr algn="ctr"/>
            <a:r>
              <a:rPr lang="en-US" b="1" dirty="0"/>
              <a:t>Explicit Fault Domains</a:t>
            </a:r>
          </a:p>
        </p:txBody>
      </p:sp>
      <p:grpSp>
        <p:nvGrpSpPr>
          <p:cNvPr id="23" name="Group 22">
            <a:extLst>
              <a:ext uri="{FF2B5EF4-FFF2-40B4-BE49-F238E27FC236}">
                <a16:creationId xmlns:a16="http://schemas.microsoft.com/office/drawing/2014/main" id="{18EDA593-51D3-4D08-BC4E-32CDF8AC1339}"/>
              </a:ext>
            </a:extLst>
          </p:cNvPr>
          <p:cNvGrpSpPr/>
          <p:nvPr/>
        </p:nvGrpSpPr>
        <p:grpSpPr>
          <a:xfrm>
            <a:off x="1443037" y="3894946"/>
            <a:ext cx="862013" cy="200804"/>
            <a:chOff x="3967162" y="6028545"/>
            <a:chExt cx="1543050" cy="428625"/>
          </a:xfrm>
        </p:grpSpPr>
        <p:sp>
          <p:nvSpPr>
            <p:cNvPr id="2" name="Rectangle 1">
              <a:extLst>
                <a:ext uri="{FF2B5EF4-FFF2-40B4-BE49-F238E27FC236}">
                  <a16:creationId xmlns:a16="http://schemas.microsoft.com/office/drawing/2014/main" id="{C664726D-A103-4E79-81B0-4165F84263CF}"/>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18" name="Group 17">
              <a:extLst>
                <a:ext uri="{FF2B5EF4-FFF2-40B4-BE49-F238E27FC236}">
                  <a16:creationId xmlns:a16="http://schemas.microsoft.com/office/drawing/2014/main" id="{859D20E6-4173-4330-8661-A8BFC2C111C8}"/>
                </a:ext>
              </a:extLst>
            </p:cNvPr>
            <p:cNvGrpSpPr/>
            <p:nvPr/>
          </p:nvGrpSpPr>
          <p:grpSpPr>
            <a:xfrm>
              <a:off x="4180263" y="6151418"/>
              <a:ext cx="189114" cy="182880"/>
              <a:chOff x="4180263" y="6151418"/>
              <a:chExt cx="189114" cy="182880"/>
            </a:xfrm>
          </p:grpSpPr>
          <p:cxnSp>
            <p:nvCxnSpPr>
              <p:cNvPr id="8" name="Straight Connector 7">
                <a:extLst>
                  <a:ext uri="{FF2B5EF4-FFF2-40B4-BE49-F238E27FC236}">
                    <a16:creationId xmlns:a16="http://schemas.microsoft.com/office/drawing/2014/main" id="{B4898F4B-A852-4D81-AAA7-57102ABC0034}"/>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22BB713-CEE9-4AC5-A676-CDF8CFF11CC0}"/>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A94551-EBEB-4756-9D37-13C60CE02967}"/>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52BA694A-20CA-48DE-A540-8B11F662362D}"/>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19" name="Group 18">
              <a:extLst>
                <a:ext uri="{FF2B5EF4-FFF2-40B4-BE49-F238E27FC236}">
                  <a16:creationId xmlns:a16="http://schemas.microsoft.com/office/drawing/2014/main" id="{8194D860-EC8F-4BB6-969B-4E35D462C47D}"/>
                </a:ext>
              </a:extLst>
            </p:cNvPr>
            <p:cNvGrpSpPr/>
            <p:nvPr/>
          </p:nvGrpSpPr>
          <p:grpSpPr>
            <a:xfrm>
              <a:off x="5107997" y="6151418"/>
              <a:ext cx="189114" cy="182880"/>
              <a:chOff x="4180263" y="6151418"/>
              <a:chExt cx="189114" cy="182880"/>
            </a:xfrm>
          </p:grpSpPr>
          <p:cxnSp>
            <p:nvCxnSpPr>
              <p:cNvPr id="20" name="Straight Connector 19">
                <a:extLst>
                  <a:ext uri="{FF2B5EF4-FFF2-40B4-BE49-F238E27FC236}">
                    <a16:creationId xmlns:a16="http://schemas.microsoft.com/office/drawing/2014/main" id="{AEE94423-D254-40B0-A586-60C43B3E252D}"/>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F24AC1-5E40-4064-A97C-68B28ACD225D}"/>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C43B43-FD19-44D4-A2AA-5E3D259025E6}"/>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C378C96E-B979-42C7-B2D7-8ED7884D6FEE}"/>
              </a:ext>
            </a:extLst>
          </p:cNvPr>
          <p:cNvGrpSpPr/>
          <p:nvPr/>
        </p:nvGrpSpPr>
        <p:grpSpPr>
          <a:xfrm>
            <a:off x="2454583" y="3894946"/>
            <a:ext cx="862013" cy="200804"/>
            <a:chOff x="3967162" y="6028545"/>
            <a:chExt cx="1543050" cy="428625"/>
          </a:xfrm>
        </p:grpSpPr>
        <p:sp>
          <p:nvSpPr>
            <p:cNvPr id="36" name="Rectangle 35">
              <a:extLst>
                <a:ext uri="{FF2B5EF4-FFF2-40B4-BE49-F238E27FC236}">
                  <a16:creationId xmlns:a16="http://schemas.microsoft.com/office/drawing/2014/main" id="{1FF13DFC-6C6F-4342-AB83-9B3E30983567}"/>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7" name="Group 36">
              <a:extLst>
                <a:ext uri="{FF2B5EF4-FFF2-40B4-BE49-F238E27FC236}">
                  <a16:creationId xmlns:a16="http://schemas.microsoft.com/office/drawing/2014/main" id="{CF8D9D5B-5A55-495F-81B0-0A016D094D4E}"/>
                </a:ext>
              </a:extLst>
            </p:cNvPr>
            <p:cNvGrpSpPr/>
            <p:nvPr/>
          </p:nvGrpSpPr>
          <p:grpSpPr>
            <a:xfrm>
              <a:off x="4180263" y="6151418"/>
              <a:ext cx="189114" cy="182880"/>
              <a:chOff x="4180263" y="6151418"/>
              <a:chExt cx="189114" cy="182880"/>
            </a:xfrm>
          </p:grpSpPr>
          <p:cxnSp>
            <p:nvCxnSpPr>
              <p:cNvPr id="43" name="Straight Connector 42">
                <a:extLst>
                  <a:ext uri="{FF2B5EF4-FFF2-40B4-BE49-F238E27FC236}">
                    <a16:creationId xmlns:a16="http://schemas.microsoft.com/office/drawing/2014/main" id="{DDC0D522-E7F5-447F-92E3-E278C99DAD85}"/>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F026E4-4C39-43B5-ADDD-8B0EC69A7608}"/>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D9AF5C-8C29-487C-904B-B325916177DB}"/>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8" name="Oval 37">
              <a:extLst>
                <a:ext uri="{FF2B5EF4-FFF2-40B4-BE49-F238E27FC236}">
                  <a16:creationId xmlns:a16="http://schemas.microsoft.com/office/drawing/2014/main" id="{8CB0ACFB-73F0-4237-B52A-ED92A3C2653E}"/>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9" name="Group 38">
              <a:extLst>
                <a:ext uri="{FF2B5EF4-FFF2-40B4-BE49-F238E27FC236}">
                  <a16:creationId xmlns:a16="http://schemas.microsoft.com/office/drawing/2014/main" id="{ECAF4499-41DA-4793-A4A1-B69F2A00E9D2}"/>
                </a:ext>
              </a:extLst>
            </p:cNvPr>
            <p:cNvGrpSpPr/>
            <p:nvPr/>
          </p:nvGrpSpPr>
          <p:grpSpPr>
            <a:xfrm>
              <a:off x="5107997" y="6151418"/>
              <a:ext cx="189114" cy="182880"/>
              <a:chOff x="4180263" y="6151418"/>
              <a:chExt cx="189114" cy="182880"/>
            </a:xfrm>
          </p:grpSpPr>
          <p:cxnSp>
            <p:nvCxnSpPr>
              <p:cNvPr id="40" name="Straight Connector 39">
                <a:extLst>
                  <a:ext uri="{FF2B5EF4-FFF2-40B4-BE49-F238E27FC236}">
                    <a16:creationId xmlns:a16="http://schemas.microsoft.com/office/drawing/2014/main" id="{53D13D0A-E313-4E60-A132-331C3E492DDC}"/>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89CC65D-CB09-41E6-921A-C8052D70B698}"/>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2B50CC-DC22-4419-9663-3014B460F505}"/>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63646BAD-FB31-4FFF-A91C-E3DB83F52EB0}"/>
              </a:ext>
            </a:extLst>
          </p:cNvPr>
          <p:cNvGrpSpPr/>
          <p:nvPr/>
        </p:nvGrpSpPr>
        <p:grpSpPr>
          <a:xfrm>
            <a:off x="3470907" y="3894946"/>
            <a:ext cx="862013" cy="200804"/>
            <a:chOff x="3967162" y="6028545"/>
            <a:chExt cx="1543050" cy="428625"/>
          </a:xfrm>
        </p:grpSpPr>
        <p:sp>
          <p:nvSpPr>
            <p:cNvPr id="47" name="Rectangle 46">
              <a:extLst>
                <a:ext uri="{FF2B5EF4-FFF2-40B4-BE49-F238E27FC236}">
                  <a16:creationId xmlns:a16="http://schemas.microsoft.com/office/drawing/2014/main" id="{C1842C42-717A-408E-9C77-62D1D4DB0F11}"/>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48" name="Group 47">
              <a:extLst>
                <a:ext uri="{FF2B5EF4-FFF2-40B4-BE49-F238E27FC236}">
                  <a16:creationId xmlns:a16="http://schemas.microsoft.com/office/drawing/2014/main" id="{91B4862F-650C-46E6-924C-F2DCCECF56EF}"/>
                </a:ext>
              </a:extLst>
            </p:cNvPr>
            <p:cNvGrpSpPr/>
            <p:nvPr/>
          </p:nvGrpSpPr>
          <p:grpSpPr>
            <a:xfrm>
              <a:off x="4180263" y="6151418"/>
              <a:ext cx="189114" cy="182880"/>
              <a:chOff x="4180263" y="6151418"/>
              <a:chExt cx="189114" cy="182880"/>
            </a:xfrm>
          </p:grpSpPr>
          <p:cxnSp>
            <p:nvCxnSpPr>
              <p:cNvPr id="54" name="Straight Connector 53">
                <a:extLst>
                  <a:ext uri="{FF2B5EF4-FFF2-40B4-BE49-F238E27FC236}">
                    <a16:creationId xmlns:a16="http://schemas.microsoft.com/office/drawing/2014/main" id="{D7185108-27B9-46CA-9224-F81C1F1B917D}"/>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C47AB7-F0E3-4D09-9C4E-BF99850B5D62}"/>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0149360-9D47-497A-8220-AF2DFE250D2F}"/>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01A249DA-D9C6-42C2-8472-E8DDA0E68E82}"/>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50" name="Group 49">
              <a:extLst>
                <a:ext uri="{FF2B5EF4-FFF2-40B4-BE49-F238E27FC236}">
                  <a16:creationId xmlns:a16="http://schemas.microsoft.com/office/drawing/2014/main" id="{7091AF9F-0376-4390-81EA-6BA6F62F5831}"/>
                </a:ext>
              </a:extLst>
            </p:cNvPr>
            <p:cNvGrpSpPr/>
            <p:nvPr/>
          </p:nvGrpSpPr>
          <p:grpSpPr>
            <a:xfrm>
              <a:off x="5107997" y="6151418"/>
              <a:ext cx="189114" cy="182880"/>
              <a:chOff x="4180263" y="6151418"/>
              <a:chExt cx="189114" cy="182880"/>
            </a:xfrm>
          </p:grpSpPr>
          <p:cxnSp>
            <p:nvCxnSpPr>
              <p:cNvPr id="51" name="Straight Connector 50">
                <a:extLst>
                  <a:ext uri="{FF2B5EF4-FFF2-40B4-BE49-F238E27FC236}">
                    <a16:creationId xmlns:a16="http://schemas.microsoft.com/office/drawing/2014/main" id="{42095A16-957C-4827-8F19-1753E5703C64}"/>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033FA8C-3E78-4010-8BD3-D715B7930283}"/>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C68F660-08BA-4015-A40E-DF9838F44174}"/>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57" name="Group 56">
            <a:extLst>
              <a:ext uri="{FF2B5EF4-FFF2-40B4-BE49-F238E27FC236}">
                <a16:creationId xmlns:a16="http://schemas.microsoft.com/office/drawing/2014/main" id="{A5D622AD-99F2-4EB5-9D4F-E74A6DF77CBF}"/>
              </a:ext>
            </a:extLst>
          </p:cNvPr>
          <p:cNvGrpSpPr/>
          <p:nvPr/>
        </p:nvGrpSpPr>
        <p:grpSpPr>
          <a:xfrm>
            <a:off x="4481251" y="3894946"/>
            <a:ext cx="862013" cy="200804"/>
            <a:chOff x="3967162" y="6028545"/>
            <a:chExt cx="1543050" cy="428625"/>
          </a:xfrm>
        </p:grpSpPr>
        <p:sp>
          <p:nvSpPr>
            <p:cNvPr id="58" name="Rectangle 57">
              <a:extLst>
                <a:ext uri="{FF2B5EF4-FFF2-40B4-BE49-F238E27FC236}">
                  <a16:creationId xmlns:a16="http://schemas.microsoft.com/office/drawing/2014/main" id="{C1494919-0B35-4BF1-B65C-C9A2855A7565}"/>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59" name="Group 58">
              <a:extLst>
                <a:ext uri="{FF2B5EF4-FFF2-40B4-BE49-F238E27FC236}">
                  <a16:creationId xmlns:a16="http://schemas.microsoft.com/office/drawing/2014/main" id="{FDFBD9A5-FB43-4668-9227-D88296453737}"/>
                </a:ext>
              </a:extLst>
            </p:cNvPr>
            <p:cNvGrpSpPr/>
            <p:nvPr/>
          </p:nvGrpSpPr>
          <p:grpSpPr>
            <a:xfrm>
              <a:off x="4180263" y="6151418"/>
              <a:ext cx="189114" cy="182880"/>
              <a:chOff x="4180263" y="6151418"/>
              <a:chExt cx="189114" cy="182880"/>
            </a:xfrm>
          </p:grpSpPr>
          <p:cxnSp>
            <p:nvCxnSpPr>
              <p:cNvPr id="65" name="Straight Connector 64">
                <a:extLst>
                  <a:ext uri="{FF2B5EF4-FFF2-40B4-BE49-F238E27FC236}">
                    <a16:creationId xmlns:a16="http://schemas.microsoft.com/office/drawing/2014/main" id="{C48D87DA-4922-40EE-9E53-D291FCBE1B78}"/>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D5D3830-CE1D-4EED-AB7C-75CDA984F0B5}"/>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2FA120E-E60F-44A5-8FA3-91996E2437E0}"/>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3D3D2DD5-96C5-47FF-B241-B478ACE3E550}"/>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61" name="Group 60">
              <a:extLst>
                <a:ext uri="{FF2B5EF4-FFF2-40B4-BE49-F238E27FC236}">
                  <a16:creationId xmlns:a16="http://schemas.microsoft.com/office/drawing/2014/main" id="{E86D7A2A-11B6-49E3-B5AF-801E8E757447}"/>
                </a:ext>
              </a:extLst>
            </p:cNvPr>
            <p:cNvGrpSpPr/>
            <p:nvPr/>
          </p:nvGrpSpPr>
          <p:grpSpPr>
            <a:xfrm>
              <a:off x="5107997" y="6151418"/>
              <a:ext cx="189114" cy="182880"/>
              <a:chOff x="4180263" y="6151418"/>
              <a:chExt cx="189114" cy="182880"/>
            </a:xfrm>
          </p:grpSpPr>
          <p:cxnSp>
            <p:nvCxnSpPr>
              <p:cNvPr id="62" name="Straight Connector 61">
                <a:extLst>
                  <a:ext uri="{FF2B5EF4-FFF2-40B4-BE49-F238E27FC236}">
                    <a16:creationId xmlns:a16="http://schemas.microsoft.com/office/drawing/2014/main" id="{32DA191A-71F7-4EC4-AA57-241098897E41}"/>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C59DBD-F260-4BDA-AD88-00E42F7277B2}"/>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4FC1A03-D93F-4315-9369-AC3F92EC8F9B}"/>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68" name="Rectangle 67">
            <a:extLst>
              <a:ext uri="{FF2B5EF4-FFF2-40B4-BE49-F238E27FC236}">
                <a16:creationId xmlns:a16="http://schemas.microsoft.com/office/drawing/2014/main" id="{B1153988-5513-4D43-AE44-D03F56360EA8}"/>
              </a:ext>
            </a:extLst>
          </p:cNvPr>
          <p:cNvSpPr/>
          <p:nvPr/>
        </p:nvSpPr>
        <p:spPr>
          <a:xfrm>
            <a:off x="1710416" y="3895153"/>
            <a:ext cx="384114" cy="20080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1" dirty="0"/>
              <a:t>C1</a:t>
            </a:r>
          </a:p>
        </p:txBody>
      </p:sp>
      <p:sp>
        <p:nvSpPr>
          <p:cNvPr id="102" name="Rectangle 101">
            <a:extLst>
              <a:ext uri="{FF2B5EF4-FFF2-40B4-BE49-F238E27FC236}">
                <a16:creationId xmlns:a16="http://schemas.microsoft.com/office/drawing/2014/main" id="{D73921C2-1750-47D2-8D43-1CB13C08A8D2}"/>
              </a:ext>
            </a:extLst>
          </p:cNvPr>
          <p:cNvSpPr/>
          <p:nvPr/>
        </p:nvSpPr>
        <p:spPr>
          <a:xfrm>
            <a:off x="2681270" y="3894946"/>
            <a:ext cx="384114" cy="20080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1" dirty="0"/>
              <a:t>C2</a:t>
            </a:r>
          </a:p>
        </p:txBody>
      </p:sp>
      <p:sp>
        <p:nvSpPr>
          <p:cNvPr id="103" name="Rectangle 102">
            <a:extLst>
              <a:ext uri="{FF2B5EF4-FFF2-40B4-BE49-F238E27FC236}">
                <a16:creationId xmlns:a16="http://schemas.microsoft.com/office/drawing/2014/main" id="{9292DFD0-83F7-4418-87F6-E30CAC7C086A}"/>
              </a:ext>
            </a:extLst>
          </p:cNvPr>
          <p:cNvSpPr/>
          <p:nvPr/>
        </p:nvSpPr>
        <p:spPr>
          <a:xfrm>
            <a:off x="3691731" y="3894945"/>
            <a:ext cx="528832" cy="401879"/>
          </a:xfrm>
          <a:prstGeom prst="rect">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en-US" sz="1000" b="1" dirty="0" err="1"/>
              <a:t>vSAN</a:t>
            </a:r>
            <a:endParaRPr lang="en-US" sz="1000" b="1" dirty="0"/>
          </a:p>
          <a:p>
            <a:pPr algn="ctr"/>
            <a:r>
              <a:rPr lang="en-US" sz="800" b="1" dirty="0"/>
              <a:t>Witness</a:t>
            </a:r>
          </a:p>
        </p:txBody>
      </p:sp>
      <p:sp>
        <p:nvSpPr>
          <p:cNvPr id="106" name="Rectangle 105">
            <a:extLst>
              <a:ext uri="{FF2B5EF4-FFF2-40B4-BE49-F238E27FC236}">
                <a16:creationId xmlns:a16="http://schemas.microsoft.com/office/drawing/2014/main" id="{DDF5E28A-B669-444B-9E2D-FCD9573F0ED4}"/>
              </a:ext>
            </a:extLst>
          </p:cNvPr>
          <p:cNvSpPr/>
          <p:nvPr/>
        </p:nvSpPr>
        <p:spPr>
          <a:xfrm>
            <a:off x="2466991" y="2170482"/>
            <a:ext cx="812672" cy="80669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1100" dirty="0"/>
              <a:t>Object</a:t>
            </a:r>
          </a:p>
        </p:txBody>
      </p:sp>
      <p:sp>
        <p:nvSpPr>
          <p:cNvPr id="107" name="Rectangle 106">
            <a:extLst>
              <a:ext uri="{FF2B5EF4-FFF2-40B4-BE49-F238E27FC236}">
                <a16:creationId xmlns:a16="http://schemas.microsoft.com/office/drawing/2014/main" id="{1AF3F3A8-E584-4D04-993E-BBF395F56663}"/>
              </a:ext>
            </a:extLst>
          </p:cNvPr>
          <p:cNvSpPr/>
          <p:nvPr/>
        </p:nvSpPr>
        <p:spPr>
          <a:xfrm>
            <a:off x="2656324" y="2447511"/>
            <a:ext cx="488789" cy="400464"/>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b="1" dirty="0"/>
              <a:t>VMDK</a:t>
            </a:r>
          </a:p>
        </p:txBody>
      </p:sp>
      <p:cxnSp>
        <p:nvCxnSpPr>
          <p:cNvPr id="110" name="Straight Arrow Connector 109">
            <a:extLst>
              <a:ext uri="{FF2B5EF4-FFF2-40B4-BE49-F238E27FC236}">
                <a16:creationId xmlns:a16="http://schemas.microsoft.com/office/drawing/2014/main" id="{F17D5FEE-FE5A-4BF6-9BDC-CF7EA225062E}"/>
              </a:ext>
            </a:extLst>
          </p:cNvPr>
          <p:cNvCxnSpPr>
            <a:cxnSpLocks/>
            <a:stCxn id="106" idx="2"/>
            <a:endCxn id="102" idx="0"/>
          </p:cNvCxnSpPr>
          <p:nvPr/>
        </p:nvCxnSpPr>
        <p:spPr>
          <a:xfrm>
            <a:off x="2873327" y="2977174"/>
            <a:ext cx="0" cy="917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3FBD4BB5-2600-44F9-B4B1-340A57A6909A}"/>
              </a:ext>
            </a:extLst>
          </p:cNvPr>
          <p:cNvSpPr/>
          <p:nvPr/>
        </p:nvSpPr>
        <p:spPr>
          <a:xfrm>
            <a:off x="2469711" y="3184673"/>
            <a:ext cx="862013" cy="29527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bg2"/>
                </a:solidFill>
              </a:rPr>
              <a:t>RAID-1</a:t>
            </a:r>
          </a:p>
        </p:txBody>
      </p:sp>
      <p:cxnSp>
        <p:nvCxnSpPr>
          <p:cNvPr id="113" name="Straight Connector 112">
            <a:extLst>
              <a:ext uri="{FF2B5EF4-FFF2-40B4-BE49-F238E27FC236}">
                <a16:creationId xmlns:a16="http://schemas.microsoft.com/office/drawing/2014/main" id="{76BF6176-F28D-4323-960A-98044176B08F}"/>
              </a:ext>
            </a:extLst>
          </p:cNvPr>
          <p:cNvCxnSpPr>
            <a:cxnSpLocks/>
          </p:cNvCxnSpPr>
          <p:nvPr/>
        </p:nvCxnSpPr>
        <p:spPr>
          <a:xfrm>
            <a:off x="1902473" y="3667125"/>
            <a:ext cx="199944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1360BC-C1F9-4C72-9AEE-C08BED91A06C}"/>
              </a:ext>
            </a:extLst>
          </p:cNvPr>
          <p:cNvCxnSpPr>
            <a:cxnSpLocks/>
            <a:endCxn id="68" idx="0"/>
          </p:cNvCxnSpPr>
          <p:nvPr/>
        </p:nvCxnSpPr>
        <p:spPr>
          <a:xfrm>
            <a:off x="1902473" y="3667125"/>
            <a:ext cx="0" cy="2280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B1DA467-BE0B-4AF2-936A-8B3590042B03}"/>
              </a:ext>
            </a:extLst>
          </p:cNvPr>
          <p:cNvCxnSpPr>
            <a:endCxn id="47" idx="0"/>
          </p:cNvCxnSpPr>
          <p:nvPr/>
        </p:nvCxnSpPr>
        <p:spPr>
          <a:xfrm flipH="1">
            <a:off x="3901914" y="3667125"/>
            <a:ext cx="3585" cy="2278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3" name="Graphic 122" descr="Clipboard Checked with solid fill">
            <a:extLst>
              <a:ext uri="{FF2B5EF4-FFF2-40B4-BE49-F238E27FC236}">
                <a16:creationId xmlns:a16="http://schemas.microsoft.com/office/drawing/2014/main" id="{F2E51163-6238-4434-8EC5-71B158A943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9372" y="2256802"/>
            <a:ext cx="806692" cy="806692"/>
          </a:xfrm>
          <a:prstGeom prst="rect">
            <a:avLst/>
          </a:prstGeom>
        </p:spPr>
      </p:pic>
      <p:sp>
        <p:nvSpPr>
          <p:cNvPr id="124" name="TextBox 123">
            <a:extLst>
              <a:ext uri="{FF2B5EF4-FFF2-40B4-BE49-F238E27FC236}">
                <a16:creationId xmlns:a16="http://schemas.microsoft.com/office/drawing/2014/main" id="{13548132-6C89-4354-A796-D8A2E84D4A9F}"/>
              </a:ext>
            </a:extLst>
          </p:cNvPr>
          <p:cNvSpPr txBox="1"/>
          <p:nvPr/>
        </p:nvSpPr>
        <p:spPr>
          <a:xfrm>
            <a:off x="3441605" y="2501717"/>
            <a:ext cx="576715" cy="369332"/>
          </a:xfrm>
          <a:prstGeom prst="rect">
            <a:avLst/>
          </a:prstGeom>
          <a:noFill/>
        </p:spPr>
        <p:txBody>
          <a:bodyPr wrap="square" rtlCol="0">
            <a:spAutoFit/>
          </a:bodyPr>
          <a:lstStyle/>
          <a:p>
            <a:r>
              <a:rPr lang="en-US" sz="900" b="1" dirty="0"/>
              <a:t>RAID-1</a:t>
            </a:r>
          </a:p>
          <a:p>
            <a:r>
              <a:rPr lang="en-US" sz="900" b="1" dirty="0"/>
              <a:t>FTT-=1</a:t>
            </a:r>
          </a:p>
        </p:txBody>
      </p:sp>
      <p:sp>
        <p:nvSpPr>
          <p:cNvPr id="125" name="TextBox 124">
            <a:extLst>
              <a:ext uri="{FF2B5EF4-FFF2-40B4-BE49-F238E27FC236}">
                <a16:creationId xmlns:a16="http://schemas.microsoft.com/office/drawing/2014/main" id="{081149EA-4A39-4F64-9C93-2B2A7A5F2619}"/>
              </a:ext>
            </a:extLst>
          </p:cNvPr>
          <p:cNvSpPr txBox="1"/>
          <p:nvPr/>
        </p:nvSpPr>
        <p:spPr>
          <a:xfrm>
            <a:off x="3934762" y="2399778"/>
            <a:ext cx="340119" cy="461665"/>
          </a:xfrm>
          <a:prstGeom prst="rect">
            <a:avLst/>
          </a:prstGeom>
          <a:noFill/>
        </p:spPr>
        <p:txBody>
          <a:bodyPr wrap="square" rtlCol="0">
            <a:spAutoFit/>
          </a:bodyPr>
          <a:lstStyle/>
          <a:p>
            <a:r>
              <a:rPr lang="en-US" b="1" dirty="0"/>
              <a:t>&lt;</a:t>
            </a:r>
          </a:p>
        </p:txBody>
      </p:sp>
      <p:sp>
        <p:nvSpPr>
          <p:cNvPr id="126" name="Rectangle 125">
            <a:extLst>
              <a:ext uri="{FF2B5EF4-FFF2-40B4-BE49-F238E27FC236}">
                <a16:creationId xmlns:a16="http://schemas.microsoft.com/office/drawing/2014/main" id="{300467AB-BFC8-4CE7-B755-5C31597EABCD}"/>
              </a:ext>
            </a:extLst>
          </p:cNvPr>
          <p:cNvSpPr/>
          <p:nvPr/>
        </p:nvSpPr>
        <p:spPr>
          <a:xfrm>
            <a:off x="1298986" y="3773179"/>
            <a:ext cx="4193765" cy="641611"/>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8" name="Rectangle 127">
            <a:extLst>
              <a:ext uri="{FF2B5EF4-FFF2-40B4-BE49-F238E27FC236}">
                <a16:creationId xmlns:a16="http://schemas.microsoft.com/office/drawing/2014/main" id="{0A22E9E5-4C71-484A-BCFA-C91F4EA8A4DC}"/>
              </a:ext>
            </a:extLst>
          </p:cNvPr>
          <p:cNvSpPr/>
          <p:nvPr/>
        </p:nvSpPr>
        <p:spPr>
          <a:xfrm>
            <a:off x="1298986" y="4402877"/>
            <a:ext cx="4193765" cy="32080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t>vSAN</a:t>
            </a:r>
            <a:r>
              <a:rPr lang="en-US" sz="2000" b="1" dirty="0"/>
              <a:t> cluster</a:t>
            </a:r>
            <a:endParaRPr lang="en-US" b="1" dirty="0"/>
          </a:p>
        </p:txBody>
      </p:sp>
      <p:sp>
        <p:nvSpPr>
          <p:cNvPr id="131" name="Rectangle 130">
            <a:extLst>
              <a:ext uri="{FF2B5EF4-FFF2-40B4-BE49-F238E27FC236}">
                <a16:creationId xmlns:a16="http://schemas.microsoft.com/office/drawing/2014/main" id="{E4F9E9CF-7C8A-4094-A4C7-878B6CA1209A}"/>
              </a:ext>
            </a:extLst>
          </p:cNvPr>
          <p:cNvSpPr/>
          <p:nvPr/>
        </p:nvSpPr>
        <p:spPr>
          <a:xfrm>
            <a:off x="1180688" y="1413678"/>
            <a:ext cx="4430713" cy="3453597"/>
          </a:xfrm>
          <a:custGeom>
            <a:avLst/>
            <a:gdLst>
              <a:gd name="connsiteX0" fmla="*/ 0 w 4430713"/>
              <a:gd name="connsiteY0" fmla="*/ 0 h 3453597"/>
              <a:gd name="connsiteX1" fmla="*/ 4430713 w 4430713"/>
              <a:gd name="connsiteY1" fmla="*/ 0 h 3453597"/>
              <a:gd name="connsiteX2" fmla="*/ 4430713 w 4430713"/>
              <a:gd name="connsiteY2" fmla="*/ 3453597 h 3453597"/>
              <a:gd name="connsiteX3" fmla="*/ 0 w 4430713"/>
              <a:gd name="connsiteY3" fmla="*/ 3453597 h 3453597"/>
              <a:gd name="connsiteX4" fmla="*/ 0 w 4430713"/>
              <a:gd name="connsiteY4" fmla="*/ 0 h 345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713" h="3453597" extrusionOk="0">
                <a:moveTo>
                  <a:pt x="0" y="0"/>
                </a:moveTo>
                <a:cubicBezTo>
                  <a:pt x="564037" y="-92362"/>
                  <a:pt x="3439001" y="80521"/>
                  <a:pt x="4430713" y="0"/>
                </a:cubicBezTo>
                <a:cubicBezTo>
                  <a:pt x="4276426" y="720492"/>
                  <a:pt x="4376223" y="1782434"/>
                  <a:pt x="4430713" y="3453597"/>
                </a:cubicBezTo>
                <a:cubicBezTo>
                  <a:pt x="3640736" y="3615812"/>
                  <a:pt x="1627453" y="3608116"/>
                  <a:pt x="0" y="3453597"/>
                </a:cubicBezTo>
                <a:cubicBezTo>
                  <a:pt x="-71726" y="1763984"/>
                  <a:pt x="-41913" y="1374938"/>
                  <a:pt x="0" y="0"/>
                </a:cubicBezTo>
                <a:close/>
              </a:path>
            </a:pathLst>
          </a:custGeom>
          <a:noFill/>
          <a:ln w="19050" cap="flat" cmpd="sng" algn="ctr">
            <a:solidFill>
              <a:schemeClr val="accent1"/>
            </a:solidFill>
            <a:prstDash val="dash"/>
            <a:round/>
            <a:headEnd type="none" w="med" len="med"/>
            <a:tailEnd type="none" w="med" len="med"/>
            <a:extLst>
              <a:ext uri="{C807C97D-BFC1-408E-A445-0C87EB9F89A2}">
                <ask:lineSketchStyleProps xmlns:ask="http://schemas.microsoft.com/office/drawing/2018/sketchyshapes" sd="2253626431">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1" name="Rectangle 190">
            <a:extLst>
              <a:ext uri="{FF2B5EF4-FFF2-40B4-BE49-F238E27FC236}">
                <a16:creationId xmlns:a16="http://schemas.microsoft.com/office/drawing/2014/main" id="{F03DFA3C-E87B-4065-9FEB-2439D173033A}"/>
              </a:ext>
            </a:extLst>
          </p:cNvPr>
          <p:cNvSpPr/>
          <p:nvPr/>
        </p:nvSpPr>
        <p:spPr>
          <a:xfrm>
            <a:off x="7601378" y="2170482"/>
            <a:ext cx="812672" cy="80669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1100" dirty="0"/>
              <a:t>Object</a:t>
            </a:r>
          </a:p>
        </p:txBody>
      </p:sp>
      <p:sp>
        <p:nvSpPr>
          <p:cNvPr id="192" name="Rectangle 191">
            <a:extLst>
              <a:ext uri="{FF2B5EF4-FFF2-40B4-BE49-F238E27FC236}">
                <a16:creationId xmlns:a16="http://schemas.microsoft.com/office/drawing/2014/main" id="{2E718B6E-5B26-482F-BEEE-4F8FFAC7BF4D}"/>
              </a:ext>
            </a:extLst>
          </p:cNvPr>
          <p:cNvSpPr/>
          <p:nvPr/>
        </p:nvSpPr>
        <p:spPr>
          <a:xfrm>
            <a:off x="7790711" y="2447511"/>
            <a:ext cx="488789" cy="400464"/>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b="1" dirty="0"/>
              <a:t>VMDK</a:t>
            </a:r>
          </a:p>
        </p:txBody>
      </p:sp>
      <p:cxnSp>
        <p:nvCxnSpPr>
          <p:cNvPr id="193" name="Straight Arrow Connector 192">
            <a:extLst>
              <a:ext uri="{FF2B5EF4-FFF2-40B4-BE49-F238E27FC236}">
                <a16:creationId xmlns:a16="http://schemas.microsoft.com/office/drawing/2014/main" id="{D91685EA-CE3C-43E9-99F4-604633BC647C}"/>
              </a:ext>
            </a:extLst>
          </p:cNvPr>
          <p:cNvCxnSpPr>
            <a:cxnSpLocks/>
            <a:stCxn id="191" idx="2"/>
          </p:cNvCxnSpPr>
          <p:nvPr/>
        </p:nvCxnSpPr>
        <p:spPr>
          <a:xfrm>
            <a:off x="8007714" y="2977174"/>
            <a:ext cx="0" cy="917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00407C15-163B-4A78-9BDB-5A45DDF3EAC7}"/>
              </a:ext>
            </a:extLst>
          </p:cNvPr>
          <p:cNvSpPr/>
          <p:nvPr/>
        </p:nvSpPr>
        <p:spPr>
          <a:xfrm>
            <a:off x="7604098" y="3184673"/>
            <a:ext cx="862013" cy="29527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bg2"/>
                </a:solidFill>
              </a:rPr>
              <a:t>RAID-1</a:t>
            </a:r>
          </a:p>
        </p:txBody>
      </p:sp>
      <p:cxnSp>
        <p:nvCxnSpPr>
          <p:cNvPr id="195" name="Straight Connector 194">
            <a:extLst>
              <a:ext uri="{FF2B5EF4-FFF2-40B4-BE49-F238E27FC236}">
                <a16:creationId xmlns:a16="http://schemas.microsoft.com/office/drawing/2014/main" id="{199646AC-4E5E-4AD8-B5E8-4A03622DD23B}"/>
              </a:ext>
            </a:extLst>
          </p:cNvPr>
          <p:cNvCxnSpPr>
            <a:cxnSpLocks/>
          </p:cNvCxnSpPr>
          <p:nvPr/>
        </p:nvCxnSpPr>
        <p:spPr>
          <a:xfrm>
            <a:off x="7036860" y="3667125"/>
            <a:ext cx="31327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FE242A61-0C36-4076-ABE6-E3789D3E90D0}"/>
              </a:ext>
            </a:extLst>
          </p:cNvPr>
          <p:cNvCxnSpPr>
            <a:cxnSpLocks/>
          </p:cNvCxnSpPr>
          <p:nvPr/>
        </p:nvCxnSpPr>
        <p:spPr>
          <a:xfrm>
            <a:off x="7036860" y="3666917"/>
            <a:ext cx="0" cy="2280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CA7C889-2CD0-40EB-BE5E-DF53726CD181}"/>
              </a:ext>
            </a:extLst>
          </p:cNvPr>
          <p:cNvCxnSpPr>
            <a:cxnSpLocks/>
          </p:cNvCxnSpPr>
          <p:nvPr/>
        </p:nvCxnSpPr>
        <p:spPr>
          <a:xfrm flipH="1">
            <a:off x="9036301" y="3667125"/>
            <a:ext cx="3585" cy="2278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8" name="Graphic 197" descr="Clipboard Checked with solid fill">
            <a:extLst>
              <a:ext uri="{FF2B5EF4-FFF2-40B4-BE49-F238E27FC236}">
                <a16:creationId xmlns:a16="http://schemas.microsoft.com/office/drawing/2014/main" id="{0F0CDD5E-DE73-45B3-A2A4-666DA283C7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3759" y="2256802"/>
            <a:ext cx="806692" cy="806692"/>
          </a:xfrm>
          <a:prstGeom prst="rect">
            <a:avLst/>
          </a:prstGeom>
        </p:spPr>
      </p:pic>
      <p:sp>
        <p:nvSpPr>
          <p:cNvPr id="199" name="TextBox 198">
            <a:extLst>
              <a:ext uri="{FF2B5EF4-FFF2-40B4-BE49-F238E27FC236}">
                <a16:creationId xmlns:a16="http://schemas.microsoft.com/office/drawing/2014/main" id="{8904C1A7-2149-4A3D-A4ED-217C8FA0FD68}"/>
              </a:ext>
            </a:extLst>
          </p:cNvPr>
          <p:cNvSpPr txBox="1"/>
          <p:nvPr/>
        </p:nvSpPr>
        <p:spPr>
          <a:xfrm>
            <a:off x="8575992" y="2501717"/>
            <a:ext cx="576715" cy="369332"/>
          </a:xfrm>
          <a:prstGeom prst="rect">
            <a:avLst/>
          </a:prstGeom>
          <a:noFill/>
        </p:spPr>
        <p:txBody>
          <a:bodyPr wrap="square" rtlCol="0">
            <a:spAutoFit/>
          </a:bodyPr>
          <a:lstStyle/>
          <a:p>
            <a:r>
              <a:rPr lang="en-US" sz="900" b="1" dirty="0"/>
              <a:t>RAID-1</a:t>
            </a:r>
          </a:p>
          <a:p>
            <a:r>
              <a:rPr lang="en-US" sz="900" b="1" dirty="0"/>
              <a:t>FTT-=1</a:t>
            </a:r>
          </a:p>
        </p:txBody>
      </p:sp>
      <p:sp>
        <p:nvSpPr>
          <p:cNvPr id="200" name="TextBox 199">
            <a:extLst>
              <a:ext uri="{FF2B5EF4-FFF2-40B4-BE49-F238E27FC236}">
                <a16:creationId xmlns:a16="http://schemas.microsoft.com/office/drawing/2014/main" id="{161F7DCE-F300-46B4-A6C2-1F14C523F78A}"/>
              </a:ext>
            </a:extLst>
          </p:cNvPr>
          <p:cNvSpPr txBox="1"/>
          <p:nvPr/>
        </p:nvSpPr>
        <p:spPr>
          <a:xfrm>
            <a:off x="9069149" y="2399778"/>
            <a:ext cx="340119" cy="461665"/>
          </a:xfrm>
          <a:prstGeom prst="rect">
            <a:avLst/>
          </a:prstGeom>
          <a:noFill/>
        </p:spPr>
        <p:txBody>
          <a:bodyPr wrap="square" rtlCol="0">
            <a:spAutoFit/>
          </a:bodyPr>
          <a:lstStyle/>
          <a:p>
            <a:r>
              <a:rPr lang="en-US" b="1" dirty="0"/>
              <a:t>&lt;</a:t>
            </a:r>
          </a:p>
        </p:txBody>
      </p:sp>
      <p:sp>
        <p:nvSpPr>
          <p:cNvPr id="203" name="Rectangle 202">
            <a:extLst>
              <a:ext uri="{FF2B5EF4-FFF2-40B4-BE49-F238E27FC236}">
                <a16:creationId xmlns:a16="http://schemas.microsoft.com/office/drawing/2014/main" id="{34875348-771E-43DB-AFAF-E1A84F3AF3FF}"/>
              </a:ext>
            </a:extLst>
          </p:cNvPr>
          <p:cNvSpPr/>
          <p:nvPr/>
        </p:nvSpPr>
        <p:spPr>
          <a:xfrm>
            <a:off x="6315075" y="1440056"/>
            <a:ext cx="4681538" cy="4453722"/>
          </a:xfrm>
          <a:custGeom>
            <a:avLst/>
            <a:gdLst>
              <a:gd name="connsiteX0" fmla="*/ 0 w 4681538"/>
              <a:gd name="connsiteY0" fmla="*/ 0 h 4453722"/>
              <a:gd name="connsiteX1" fmla="*/ 4681538 w 4681538"/>
              <a:gd name="connsiteY1" fmla="*/ 0 h 4453722"/>
              <a:gd name="connsiteX2" fmla="*/ 4681538 w 4681538"/>
              <a:gd name="connsiteY2" fmla="*/ 4453722 h 4453722"/>
              <a:gd name="connsiteX3" fmla="*/ 0 w 4681538"/>
              <a:gd name="connsiteY3" fmla="*/ 4453722 h 4453722"/>
              <a:gd name="connsiteX4" fmla="*/ 0 w 4681538"/>
              <a:gd name="connsiteY4" fmla="*/ 0 h 4453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1538" h="4453722" extrusionOk="0">
                <a:moveTo>
                  <a:pt x="0" y="0"/>
                </a:moveTo>
                <a:cubicBezTo>
                  <a:pt x="797546" y="-92362"/>
                  <a:pt x="2517988" y="80521"/>
                  <a:pt x="4681538" y="0"/>
                </a:cubicBezTo>
                <a:cubicBezTo>
                  <a:pt x="4527251" y="1944562"/>
                  <a:pt x="4627048" y="2905696"/>
                  <a:pt x="4681538" y="4453722"/>
                </a:cubicBezTo>
                <a:cubicBezTo>
                  <a:pt x="3815588" y="4615937"/>
                  <a:pt x="1641612" y="4608241"/>
                  <a:pt x="0" y="4453722"/>
                </a:cubicBezTo>
                <a:cubicBezTo>
                  <a:pt x="-71726" y="3491792"/>
                  <a:pt x="-41913" y="953712"/>
                  <a:pt x="0" y="0"/>
                </a:cubicBezTo>
                <a:close/>
              </a:path>
            </a:pathLst>
          </a:custGeom>
          <a:noFill/>
          <a:ln w="19050" cap="flat" cmpd="sng" algn="ctr">
            <a:solidFill>
              <a:schemeClr val="accent1"/>
            </a:solidFill>
            <a:prstDash val="dash"/>
            <a:round/>
            <a:headEnd type="none" w="med" len="med"/>
            <a:tailEnd type="none" w="med" len="med"/>
            <a:extLst>
              <a:ext uri="{C807C97D-BFC1-408E-A445-0C87EB9F89A2}">
                <ask:lineSketchStyleProps xmlns:ask="http://schemas.microsoft.com/office/drawing/2018/sketchyshapes" sd="2253626431">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32" name="Group 331">
            <a:extLst>
              <a:ext uri="{FF2B5EF4-FFF2-40B4-BE49-F238E27FC236}">
                <a16:creationId xmlns:a16="http://schemas.microsoft.com/office/drawing/2014/main" id="{11DB8EFB-A317-42F2-9062-C31CCF8969FF}"/>
              </a:ext>
            </a:extLst>
          </p:cNvPr>
          <p:cNvGrpSpPr/>
          <p:nvPr/>
        </p:nvGrpSpPr>
        <p:grpSpPr>
          <a:xfrm>
            <a:off x="6504162" y="3808651"/>
            <a:ext cx="987840" cy="1917224"/>
            <a:chOff x="6570837" y="4551601"/>
            <a:chExt cx="987840" cy="1917224"/>
          </a:xfrm>
        </p:grpSpPr>
        <p:grpSp>
          <p:nvGrpSpPr>
            <p:cNvPr id="144" name="Group 143">
              <a:extLst>
                <a:ext uri="{FF2B5EF4-FFF2-40B4-BE49-F238E27FC236}">
                  <a16:creationId xmlns:a16="http://schemas.microsoft.com/office/drawing/2014/main" id="{836F2486-8488-4811-AA26-AF67533B79D7}"/>
                </a:ext>
              </a:extLst>
            </p:cNvPr>
            <p:cNvGrpSpPr/>
            <p:nvPr/>
          </p:nvGrpSpPr>
          <p:grpSpPr>
            <a:xfrm>
              <a:off x="6643007" y="4787977"/>
              <a:ext cx="862013" cy="200804"/>
              <a:chOff x="3967162" y="6028545"/>
              <a:chExt cx="1543050" cy="428625"/>
            </a:xfrm>
          </p:grpSpPr>
          <p:sp>
            <p:nvSpPr>
              <p:cNvPr id="145" name="Rectangle 144">
                <a:extLst>
                  <a:ext uri="{FF2B5EF4-FFF2-40B4-BE49-F238E27FC236}">
                    <a16:creationId xmlns:a16="http://schemas.microsoft.com/office/drawing/2014/main" id="{EEB9EEF4-610D-4A77-8221-61D8528C6342}"/>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146" name="Group 145">
                <a:extLst>
                  <a:ext uri="{FF2B5EF4-FFF2-40B4-BE49-F238E27FC236}">
                    <a16:creationId xmlns:a16="http://schemas.microsoft.com/office/drawing/2014/main" id="{0F173E90-7750-4BFC-B41B-3AA81A673D73}"/>
                  </a:ext>
                </a:extLst>
              </p:cNvPr>
              <p:cNvGrpSpPr/>
              <p:nvPr/>
            </p:nvGrpSpPr>
            <p:grpSpPr>
              <a:xfrm>
                <a:off x="4180263" y="6151418"/>
                <a:ext cx="189114" cy="182880"/>
                <a:chOff x="4180263" y="6151418"/>
                <a:chExt cx="189114" cy="182880"/>
              </a:xfrm>
            </p:grpSpPr>
            <p:cxnSp>
              <p:nvCxnSpPr>
                <p:cNvPr id="152" name="Straight Connector 151">
                  <a:extLst>
                    <a:ext uri="{FF2B5EF4-FFF2-40B4-BE49-F238E27FC236}">
                      <a16:creationId xmlns:a16="http://schemas.microsoft.com/office/drawing/2014/main" id="{C419C376-BA28-4C35-8EAB-27E3EA70FE76}"/>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BD7756D-1D13-4BB9-894E-4B4A6E317DEB}"/>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5C41F12-9B85-4AD9-91AE-0F56640E0E31}"/>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47" name="Oval 146">
                <a:extLst>
                  <a:ext uri="{FF2B5EF4-FFF2-40B4-BE49-F238E27FC236}">
                    <a16:creationId xmlns:a16="http://schemas.microsoft.com/office/drawing/2014/main" id="{F7BAEB2A-5611-4D12-A465-3430E00F164E}"/>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148" name="Group 147">
                <a:extLst>
                  <a:ext uri="{FF2B5EF4-FFF2-40B4-BE49-F238E27FC236}">
                    <a16:creationId xmlns:a16="http://schemas.microsoft.com/office/drawing/2014/main" id="{67E4BF34-EB6B-4F6B-B81B-63B1F670CA1C}"/>
                  </a:ext>
                </a:extLst>
              </p:cNvPr>
              <p:cNvGrpSpPr/>
              <p:nvPr/>
            </p:nvGrpSpPr>
            <p:grpSpPr>
              <a:xfrm>
                <a:off x="5107997" y="6151418"/>
                <a:ext cx="189114" cy="182880"/>
                <a:chOff x="4180263" y="6151418"/>
                <a:chExt cx="189114" cy="182880"/>
              </a:xfrm>
            </p:grpSpPr>
            <p:cxnSp>
              <p:nvCxnSpPr>
                <p:cNvPr id="149" name="Straight Connector 148">
                  <a:extLst>
                    <a:ext uri="{FF2B5EF4-FFF2-40B4-BE49-F238E27FC236}">
                      <a16:creationId xmlns:a16="http://schemas.microsoft.com/office/drawing/2014/main" id="{42681000-BCE5-475F-AA00-26D189F3EBB4}"/>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D2D7A96-6B5D-4CCC-8A7F-03A8FD12E048}"/>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07C2237-EA0B-4BC5-A399-8637AB813436}"/>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201" name="Rectangle 200">
              <a:extLst>
                <a:ext uri="{FF2B5EF4-FFF2-40B4-BE49-F238E27FC236}">
                  <a16:creationId xmlns:a16="http://schemas.microsoft.com/office/drawing/2014/main" id="{F580DEC6-074C-4217-9C5F-AA090401529E}"/>
                </a:ext>
              </a:extLst>
            </p:cNvPr>
            <p:cNvSpPr/>
            <p:nvPr/>
          </p:nvSpPr>
          <p:spPr>
            <a:xfrm>
              <a:off x="6570837" y="4551601"/>
              <a:ext cx="987840" cy="178404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grpSp>
          <p:nvGrpSpPr>
            <p:cNvPr id="204" name="Group 203">
              <a:extLst>
                <a:ext uri="{FF2B5EF4-FFF2-40B4-BE49-F238E27FC236}">
                  <a16:creationId xmlns:a16="http://schemas.microsoft.com/office/drawing/2014/main" id="{45CD3A5E-BA1F-467F-ADA3-B9502CED2BAD}"/>
                </a:ext>
              </a:extLst>
            </p:cNvPr>
            <p:cNvGrpSpPr/>
            <p:nvPr/>
          </p:nvGrpSpPr>
          <p:grpSpPr>
            <a:xfrm>
              <a:off x="6643008" y="5113744"/>
              <a:ext cx="862013" cy="200804"/>
              <a:chOff x="3967162" y="6028545"/>
              <a:chExt cx="1543050" cy="428625"/>
            </a:xfrm>
          </p:grpSpPr>
          <p:sp>
            <p:nvSpPr>
              <p:cNvPr id="205" name="Rectangle 204">
                <a:extLst>
                  <a:ext uri="{FF2B5EF4-FFF2-40B4-BE49-F238E27FC236}">
                    <a16:creationId xmlns:a16="http://schemas.microsoft.com/office/drawing/2014/main" id="{1DCFA7D6-1AF4-4314-A804-3C0EEE0C0116}"/>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06" name="Group 205">
                <a:extLst>
                  <a:ext uri="{FF2B5EF4-FFF2-40B4-BE49-F238E27FC236}">
                    <a16:creationId xmlns:a16="http://schemas.microsoft.com/office/drawing/2014/main" id="{A27175A6-DDAD-449C-947F-9A398E796A98}"/>
                  </a:ext>
                </a:extLst>
              </p:cNvPr>
              <p:cNvGrpSpPr/>
              <p:nvPr/>
            </p:nvGrpSpPr>
            <p:grpSpPr>
              <a:xfrm>
                <a:off x="4180263" y="6151418"/>
                <a:ext cx="189114" cy="182880"/>
                <a:chOff x="4180263" y="6151418"/>
                <a:chExt cx="189114" cy="182880"/>
              </a:xfrm>
            </p:grpSpPr>
            <p:cxnSp>
              <p:nvCxnSpPr>
                <p:cNvPr id="212" name="Straight Connector 211">
                  <a:extLst>
                    <a:ext uri="{FF2B5EF4-FFF2-40B4-BE49-F238E27FC236}">
                      <a16:creationId xmlns:a16="http://schemas.microsoft.com/office/drawing/2014/main" id="{F0F3D9E6-9FC1-4A5D-8D5B-6821844C6F38}"/>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BBA98CE4-67BD-4BC4-85A6-2718BE212711}"/>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A554207-860E-4E41-AA11-B5397F0597E2}"/>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07" name="Oval 206">
                <a:extLst>
                  <a:ext uri="{FF2B5EF4-FFF2-40B4-BE49-F238E27FC236}">
                    <a16:creationId xmlns:a16="http://schemas.microsoft.com/office/drawing/2014/main" id="{1C62CDB7-F187-45E8-BF8E-84942066563B}"/>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08" name="Group 207">
                <a:extLst>
                  <a:ext uri="{FF2B5EF4-FFF2-40B4-BE49-F238E27FC236}">
                    <a16:creationId xmlns:a16="http://schemas.microsoft.com/office/drawing/2014/main" id="{0CA7D9F1-FF16-45B2-B380-4CCCBDF8D466}"/>
                  </a:ext>
                </a:extLst>
              </p:cNvPr>
              <p:cNvGrpSpPr/>
              <p:nvPr/>
            </p:nvGrpSpPr>
            <p:grpSpPr>
              <a:xfrm>
                <a:off x="5107997" y="6151418"/>
                <a:ext cx="189114" cy="182880"/>
                <a:chOff x="4180263" y="6151418"/>
                <a:chExt cx="189114" cy="182880"/>
              </a:xfrm>
            </p:grpSpPr>
            <p:cxnSp>
              <p:nvCxnSpPr>
                <p:cNvPr id="209" name="Straight Connector 208">
                  <a:extLst>
                    <a:ext uri="{FF2B5EF4-FFF2-40B4-BE49-F238E27FC236}">
                      <a16:creationId xmlns:a16="http://schemas.microsoft.com/office/drawing/2014/main" id="{1300786F-5596-4EBE-8385-F711792A3417}"/>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E9E9F2C-73E2-41CA-B774-B3C311C33ED1}"/>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B65D0BE-66A4-4BCF-A33A-896966971FF0}"/>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215" name="Group 214">
              <a:extLst>
                <a:ext uri="{FF2B5EF4-FFF2-40B4-BE49-F238E27FC236}">
                  <a16:creationId xmlns:a16="http://schemas.microsoft.com/office/drawing/2014/main" id="{39E7DF3D-F45B-4203-AC9A-B68A2C25CC71}"/>
                </a:ext>
              </a:extLst>
            </p:cNvPr>
            <p:cNvGrpSpPr/>
            <p:nvPr/>
          </p:nvGrpSpPr>
          <p:grpSpPr>
            <a:xfrm>
              <a:off x="6643008" y="5458400"/>
              <a:ext cx="862013" cy="200804"/>
              <a:chOff x="3967162" y="6028545"/>
              <a:chExt cx="1543050" cy="428625"/>
            </a:xfrm>
          </p:grpSpPr>
          <p:sp>
            <p:nvSpPr>
              <p:cNvPr id="216" name="Rectangle 215">
                <a:extLst>
                  <a:ext uri="{FF2B5EF4-FFF2-40B4-BE49-F238E27FC236}">
                    <a16:creationId xmlns:a16="http://schemas.microsoft.com/office/drawing/2014/main" id="{F99AA105-6368-49E8-8531-C1A1A25A7A98}"/>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17" name="Group 216">
                <a:extLst>
                  <a:ext uri="{FF2B5EF4-FFF2-40B4-BE49-F238E27FC236}">
                    <a16:creationId xmlns:a16="http://schemas.microsoft.com/office/drawing/2014/main" id="{E581D489-38D7-48A3-A69B-6BC85EBEE6BE}"/>
                  </a:ext>
                </a:extLst>
              </p:cNvPr>
              <p:cNvGrpSpPr/>
              <p:nvPr/>
            </p:nvGrpSpPr>
            <p:grpSpPr>
              <a:xfrm>
                <a:off x="4180263" y="6151418"/>
                <a:ext cx="189114" cy="182880"/>
                <a:chOff x="4180263" y="6151418"/>
                <a:chExt cx="189114" cy="182880"/>
              </a:xfrm>
            </p:grpSpPr>
            <p:cxnSp>
              <p:nvCxnSpPr>
                <p:cNvPr id="223" name="Straight Connector 222">
                  <a:extLst>
                    <a:ext uri="{FF2B5EF4-FFF2-40B4-BE49-F238E27FC236}">
                      <a16:creationId xmlns:a16="http://schemas.microsoft.com/office/drawing/2014/main" id="{00D69D6C-E078-48FE-8104-FCD86AE7B4C9}"/>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C31CB07-43BD-4F00-BD81-418F9BEEAAE3}"/>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7E92E19-8A75-40FF-94F3-C271E239EB05}"/>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18" name="Oval 217">
                <a:extLst>
                  <a:ext uri="{FF2B5EF4-FFF2-40B4-BE49-F238E27FC236}">
                    <a16:creationId xmlns:a16="http://schemas.microsoft.com/office/drawing/2014/main" id="{1F3C0427-2EF8-46C4-919A-69FB75BC32C4}"/>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19" name="Group 218">
                <a:extLst>
                  <a:ext uri="{FF2B5EF4-FFF2-40B4-BE49-F238E27FC236}">
                    <a16:creationId xmlns:a16="http://schemas.microsoft.com/office/drawing/2014/main" id="{B1E58F20-1BCA-4DB9-A9F4-D0A57AE4B22D}"/>
                  </a:ext>
                </a:extLst>
              </p:cNvPr>
              <p:cNvGrpSpPr/>
              <p:nvPr/>
            </p:nvGrpSpPr>
            <p:grpSpPr>
              <a:xfrm>
                <a:off x="5107997" y="6151418"/>
                <a:ext cx="189114" cy="182880"/>
                <a:chOff x="4180263" y="6151418"/>
                <a:chExt cx="189114" cy="182880"/>
              </a:xfrm>
            </p:grpSpPr>
            <p:cxnSp>
              <p:nvCxnSpPr>
                <p:cNvPr id="220" name="Straight Connector 219">
                  <a:extLst>
                    <a:ext uri="{FF2B5EF4-FFF2-40B4-BE49-F238E27FC236}">
                      <a16:creationId xmlns:a16="http://schemas.microsoft.com/office/drawing/2014/main" id="{A903170E-BA41-405E-84D5-2CD70053D6D8}"/>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96CE693-F763-4B63-B203-0CD5D98DD926}"/>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0D54F12-805C-430C-9672-3283EAD3D28F}"/>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226" name="Group 225">
              <a:extLst>
                <a:ext uri="{FF2B5EF4-FFF2-40B4-BE49-F238E27FC236}">
                  <a16:creationId xmlns:a16="http://schemas.microsoft.com/office/drawing/2014/main" id="{A3D9D5F4-CC68-4B89-88B8-5A95F29CEE97}"/>
                </a:ext>
              </a:extLst>
            </p:cNvPr>
            <p:cNvGrpSpPr/>
            <p:nvPr/>
          </p:nvGrpSpPr>
          <p:grpSpPr>
            <a:xfrm>
              <a:off x="6643007" y="5796620"/>
              <a:ext cx="862013" cy="200804"/>
              <a:chOff x="3967162" y="6028545"/>
              <a:chExt cx="1543050" cy="428625"/>
            </a:xfrm>
          </p:grpSpPr>
          <p:sp>
            <p:nvSpPr>
              <p:cNvPr id="227" name="Rectangle 226">
                <a:extLst>
                  <a:ext uri="{FF2B5EF4-FFF2-40B4-BE49-F238E27FC236}">
                    <a16:creationId xmlns:a16="http://schemas.microsoft.com/office/drawing/2014/main" id="{82EEB786-7E54-40C6-B1BD-E85FAE308220}"/>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28" name="Group 227">
                <a:extLst>
                  <a:ext uri="{FF2B5EF4-FFF2-40B4-BE49-F238E27FC236}">
                    <a16:creationId xmlns:a16="http://schemas.microsoft.com/office/drawing/2014/main" id="{336A058C-8505-4555-BBE2-2DDB927B6E27}"/>
                  </a:ext>
                </a:extLst>
              </p:cNvPr>
              <p:cNvGrpSpPr/>
              <p:nvPr/>
            </p:nvGrpSpPr>
            <p:grpSpPr>
              <a:xfrm>
                <a:off x="4180263" y="6151418"/>
                <a:ext cx="189114" cy="182880"/>
                <a:chOff x="4180263" y="6151418"/>
                <a:chExt cx="189114" cy="182880"/>
              </a:xfrm>
            </p:grpSpPr>
            <p:cxnSp>
              <p:nvCxnSpPr>
                <p:cNvPr id="234" name="Straight Connector 233">
                  <a:extLst>
                    <a:ext uri="{FF2B5EF4-FFF2-40B4-BE49-F238E27FC236}">
                      <a16:creationId xmlns:a16="http://schemas.microsoft.com/office/drawing/2014/main" id="{650810E1-1250-4D95-A70D-7BB1FE5F544A}"/>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C843879-684F-49C6-8738-BFD4F5240643}"/>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306F9D3-5CA3-4665-BFDF-52967FADE800}"/>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29" name="Oval 228">
                <a:extLst>
                  <a:ext uri="{FF2B5EF4-FFF2-40B4-BE49-F238E27FC236}">
                    <a16:creationId xmlns:a16="http://schemas.microsoft.com/office/drawing/2014/main" id="{517C4504-7FE4-4152-894E-79CD55EC19A5}"/>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30" name="Group 229">
                <a:extLst>
                  <a:ext uri="{FF2B5EF4-FFF2-40B4-BE49-F238E27FC236}">
                    <a16:creationId xmlns:a16="http://schemas.microsoft.com/office/drawing/2014/main" id="{7CAFAB0E-A9E9-4086-81C7-5E66C41E2882}"/>
                  </a:ext>
                </a:extLst>
              </p:cNvPr>
              <p:cNvGrpSpPr/>
              <p:nvPr/>
            </p:nvGrpSpPr>
            <p:grpSpPr>
              <a:xfrm>
                <a:off x="5107997" y="6151418"/>
                <a:ext cx="189114" cy="182880"/>
                <a:chOff x="4180263" y="6151418"/>
                <a:chExt cx="189114" cy="182880"/>
              </a:xfrm>
            </p:grpSpPr>
            <p:cxnSp>
              <p:nvCxnSpPr>
                <p:cNvPr id="231" name="Straight Connector 230">
                  <a:extLst>
                    <a:ext uri="{FF2B5EF4-FFF2-40B4-BE49-F238E27FC236}">
                      <a16:creationId xmlns:a16="http://schemas.microsoft.com/office/drawing/2014/main" id="{FB9CABD6-A19E-48D0-A98A-61D0ACB326F4}"/>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7F85945-6259-4262-A0CA-33EE1E5B1576}"/>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C0BEE46-0178-4909-96B3-03DD8BF7F5C0}"/>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237" name="Rectangle 236">
              <a:extLst>
                <a:ext uri="{FF2B5EF4-FFF2-40B4-BE49-F238E27FC236}">
                  <a16:creationId xmlns:a16="http://schemas.microsoft.com/office/drawing/2014/main" id="{321F4C50-3A73-4766-9063-320863121ACD}"/>
                </a:ext>
              </a:extLst>
            </p:cNvPr>
            <p:cNvSpPr/>
            <p:nvPr/>
          </p:nvSpPr>
          <p:spPr>
            <a:xfrm>
              <a:off x="6570837" y="6185761"/>
              <a:ext cx="987840" cy="283064"/>
            </a:xfrm>
            <a:prstGeom prst="rect">
              <a:avLst/>
            </a:prstGeom>
            <a:solidFill>
              <a:schemeClr val="tx2">
                <a:lumMod val="75000"/>
              </a:schemeClr>
            </a:solid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800" b="1" dirty="0">
                  <a:solidFill>
                    <a:schemeClr val="bg1"/>
                  </a:solidFill>
                </a:rPr>
                <a:t>Rack 1</a:t>
              </a:r>
            </a:p>
          </p:txBody>
        </p:sp>
      </p:grpSp>
      <p:grpSp>
        <p:nvGrpSpPr>
          <p:cNvPr id="331" name="Group 330">
            <a:extLst>
              <a:ext uri="{FF2B5EF4-FFF2-40B4-BE49-F238E27FC236}">
                <a16:creationId xmlns:a16="http://schemas.microsoft.com/office/drawing/2014/main" id="{FA1CA18E-6E03-4F8F-BAEB-FBB40CE0D60F}"/>
              </a:ext>
            </a:extLst>
          </p:cNvPr>
          <p:cNvGrpSpPr/>
          <p:nvPr/>
        </p:nvGrpSpPr>
        <p:grpSpPr>
          <a:xfrm>
            <a:off x="7555012" y="3808651"/>
            <a:ext cx="987840" cy="1917224"/>
            <a:chOff x="7815855" y="4693126"/>
            <a:chExt cx="987840" cy="1917224"/>
          </a:xfrm>
        </p:grpSpPr>
        <p:grpSp>
          <p:nvGrpSpPr>
            <p:cNvPr id="238" name="Group 237">
              <a:extLst>
                <a:ext uri="{FF2B5EF4-FFF2-40B4-BE49-F238E27FC236}">
                  <a16:creationId xmlns:a16="http://schemas.microsoft.com/office/drawing/2014/main" id="{1FCD1F79-2D3E-4D1F-ACBD-8478A3E9C886}"/>
                </a:ext>
              </a:extLst>
            </p:cNvPr>
            <p:cNvGrpSpPr/>
            <p:nvPr/>
          </p:nvGrpSpPr>
          <p:grpSpPr>
            <a:xfrm>
              <a:off x="7888025" y="4929502"/>
              <a:ext cx="862013" cy="200804"/>
              <a:chOff x="3967162" y="6028545"/>
              <a:chExt cx="1543050" cy="428625"/>
            </a:xfrm>
          </p:grpSpPr>
          <p:sp>
            <p:nvSpPr>
              <p:cNvPr id="239" name="Rectangle 238">
                <a:extLst>
                  <a:ext uri="{FF2B5EF4-FFF2-40B4-BE49-F238E27FC236}">
                    <a16:creationId xmlns:a16="http://schemas.microsoft.com/office/drawing/2014/main" id="{3822256B-3ADF-479B-978E-D424F1DBFBAE}"/>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40" name="Group 239">
                <a:extLst>
                  <a:ext uri="{FF2B5EF4-FFF2-40B4-BE49-F238E27FC236}">
                    <a16:creationId xmlns:a16="http://schemas.microsoft.com/office/drawing/2014/main" id="{18DFBFAF-50FE-46CF-A046-DC1D0483160D}"/>
                  </a:ext>
                </a:extLst>
              </p:cNvPr>
              <p:cNvGrpSpPr/>
              <p:nvPr/>
            </p:nvGrpSpPr>
            <p:grpSpPr>
              <a:xfrm>
                <a:off x="4180263" y="6151418"/>
                <a:ext cx="189114" cy="182880"/>
                <a:chOff x="4180263" y="6151418"/>
                <a:chExt cx="189114" cy="182880"/>
              </a:xfrm>
            </p:grpSpPr>
            <p:cxnSp>
              <p:nvCxnSpPr>
                <p:cNvPr id="246" name="Straight Connector 245">
                  <a:extLst>
                    <a:ext uri="{FF2B5EF4-FFF2-40B4-BE49-F238E27FC236}">
                      <a16:creationId xmlns:a16="http://schemas.microsoft.com/office/drawing/2014/main" id="{5672F19F-8B95-4192-8331-8D03A0272884}"/>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B02D589-1495-4DA4-814F-6C3715999D4E}"/>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4742F44-ADD0-4945-8BAE-8D2630D9CD55}"/>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41" name="Oval 240">
                <a:extLst>
                  <a:ext uri="{FF2B5EF4-FFF2-40B4-BE49-F238E27FC236}">
                    <a16:creationId xmlns:a16="http://schemas.microsoft.com/office/drawing/2014/main" id="{B163EC7F-2B28-4266-ACC7-D0E51D0649FE}"/>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42" name="Group 241">
                <a:extLst>
                  <a:ext uri="{FF2B5EF4-FFF2-40B4-BE49-F238E27FC236}">
                    <a16:creationId xmlns:a16="http://schemas.microsoft.com/office/drawing/2014/main" id="{4D4ACDD3-5BFD-484F-8125-6E7E7F5466EC}"/>
                  </a:ext>
                </a:extLst>
              </p:cNvPr>
              <p:cNvGrpSpPr/>
              <p:nvPr/>
            </p:nvGrpSpPr>
            <p:grpSpPr>
              <a:xfrm>
                <a:off x="5107997" y="6151418"/>
                <a:ext cx="189114" cy="182880"/>
                <a:chOff x="4180263" y="6151418"/>
                <a:chExt cx="189114" cy="182880"/>
              </a:xfrm>
            </p:grpSpPr>
            <p:cxnSp>
              <p:nvCxnSpPr>
                <p:cNvPr id="243" name="Straight Connector 242">
                  <a:extLst>
                    <a:ext uri="{FF2B5EF4-FFF2-40B4-BE49-F238E27FC236}">
                      <a16:creationId xmlns:a16="http://schemas.microsoft.com/office/drawing/2014/main" id="{DA51708C-90C9-45BD-BC8C-401D863F6E59}"/>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9EB6D17D-BB7C-41CE-B38D-AB5AB6E4B888}"/>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5635D7E-1B99-4E95-A08F-59779F06DCC7}"/>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250" name="Rectangle 249">
              <a:extLst>
                <a:ext uri="{FF2B5EF4-FFF2-40B4-BE49-F238E27FC236}">
                  <a16:creationId xmlns:a16="http://schemas.microsoft.com/office/drawing/2014/main" id="{C535E0D1-A78D-486A-A353-81B1F0E37004}"/>
                </a:ext>
              </a:extLst>
            </p:cNvPr>
            <p:cNvSpPr/>
            <p:nvPr/>
          </p:nvSpPr>
          <p:spPr>
            <a:xfrm>
              <a:off x="7815855" y="4693126"/>
              <a:ext cx="987840" cy="178404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grpSp>
          <p:nvGrpSpPr>
            <p:cNvPr id="251" name="Group 250">
              <a:extLst>
                <a:ext uri="{FF2B5EF4-FFF2-40B4-BE49-F238E27FC236}">
                  <a16:creationId xmlns:a16="http://schemas.microsoft.com/office/drawing/2014/main" id="{33C552E7-B0E6-4463-9B8D-C97B805E4D87}"/>
                </a:ext>
              </a:extLst>
            </p:cNvPr>
            <p:cNvGrpSpPr/>
            <p:nvPr/>
          </p:nvGrpSpPr>
          <p:grpSpPr>
            <a:xfrm>
              <a:off x="7888026" y="5255269"/>
              <a:ext cx="862013" cy="200804"/>
              <a:chOff x="3967162" y="6028545"/>
              <a:chExt cx="1543050" cy="428625"/>
            </a:xfrm>
          </p:grpSpPr>
          <p:sp>
            <p:nvSpPr>
              <p:cNvPr id="252" name="Rectangle 251">
                <a:extLst>
                  <a:ext uri="{FF2B5EF4-FFF2-40B4-BE49-F238E27FC236}">
                    <a16:creationId xmlns:a16="http://schemas.microsoft.com/office/drawing/2014/main" id="{D8598AEF-2F57-4F94-81E8-672EAD3D4F72}"/>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53" name="Group 252">
                <a:extLst>
                  <a:ext uri="{FF2B5EF4-FFF2-40B4-BE49-F238E27FC236}">
                    <a16:creationId xmlns:a16="http://schemas.microsoft.com/office/drawing/2014/main" id="{5911E046-04CA-4331-8979-1E2CA78E4550}"/>
                  </a:ext>
                </a:extLst>
              </p:cNvPr>
              <p:cNvGrpSpPr/>
              <p:nvPr/>
            </p:nvGrpSpPr>
            <p:grpSpPr>
              <a:xfrm>
                <a:off x="4180263" y="6151418"/>
                <a:ext cx="189114" cy="182880"/>
                <a:chOff x="4180263" y="6151418"/>
                <a:chExt cx="189114" cy="182880"/>
              </a:xfrm>
            </p:grpSpPr>
            <p:cxnSp>
              <p:nvCxnSpPr>
                <p:cNvPr id="259" name="Straight Connector 258">
                  <a:extLst>
                    <a:ext uri="{FF2B5EF4-FFF2-40B4-BE49-F238E27FC236}">
                      <a16:creationId xmlns:a16="http://schemas.microsoft.com/office/drawing/2014/main" id="{1A1171E2-AB0E-47DC-A091-BEE9E2A40BC1}"/>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54B6BAB-9A6D-43CB-AEAD-679D82112BE3}"/>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4D4BB9E-568A-4030-8D16-256DFDCCC6FE}"/>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54" name="Oval 253">
                <a:extLst>
                  <a:ext uri="{FF2B5EF4-FFF2-40B4-BE49-F238E27FC236}">
                    <a16:creationId xmlns:a16="http://schemas.microsoft.com/office/drawing/2014/main" id="{1A875CB1-7E11-41EB-9BA3-0B1F8789AA93}"/>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55" name="Group 254">
                <a:extLst>
                  <a:ext uri="{FF2B5EF4-FFF2-40B4-BE49-F238E27FC236}">
                    <a16:creationId xmlns:a16="http://schemas.microsoft.com/office/drawing/2014/main" id="{8B4BE61F-99AD-4390-A103-FF3ADB302D8A}"/>
                  </a:ext>
                </a:extLst>
              </p:cNvPr>
              <p:cNvGrpSpPr/>
              <p:nvPr/>
            </p:nvGrpSpPr>
            <p:grpSpPr>
              <a:xfrm>
                <a:off x="5107997" y="6151418"/>
                <a:ext cx="189114" cy="182880"/>
                <a:chOff x="4180263" y="6151418"/>
                <a:chExt cx="189114" cy="182880"/>
              </a:xfrm>
            </p:grpSpPr>
            <p:cxnSp>
              <p:nvCxnSpPr>
                <p:cNvPr id="256" name="Straight Connector 255">
                  <a:extLst>
                    <a:ext uri="{FF2B5EF4-FFF2-40B4-BE49-F238E27FC236}">
                      <a16:creationId xmlns:a16="http://schemas.microsoft.com/office/drawing/2014/main" id="{ABBB0822-E151-474D-8A39-F1713CD35DE8}"/>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0F6763FB-AF33-4916-B12F-84D5ECF2924D}"/>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59C586E-2B80-4DF2-82C0-B1B7FF16C8FE}"/>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262" name="Group 261">
              <a:extLst>
                <a:ext uri="{FF2B5EF4-FFF2-40B4-BE49-F238E27FC236}">
                  <a16:creationId xmlns:a16="http://schemas.microsoft.com/office/drawing/2014/main" id="{74A03D52-58CB-43C9-8A98-BE19D6841929}"/>
                </a:ext>
              </a:extLst>
            </p:cNvPr>
            <p:cNvGrpSpPr/>
            <p:nvPr/>
          </p:nvGrpSpPr>
          <p:grpSpPr>
            <a:xfrm>
              <a:off x="7888026" y="5599925"/>
              <a:ext cx="862013" cy="200804"/>
              <a:chOff x="3967162" y="6028545"/>
              <a:chExt cx="1543050" cy="428625"/>
            </a:xfrm>
          </p:grpSpPr>
          <p:sp>
            <p:nvSpPr>
              <p:cNvPr id="263" name="Rectangle 262">
                <a:extLst>
                  <a:ext uri="{FF2B5EF4-FFF2-40B4-BE49-F238E27FC236}">
                    <a16:creationId xmlns:a16="http://schemas.microsoft.com/office/drawing/2014/main" id="{2BB6E349-11BD-4444-AECA-6119A288950C}"/>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64" name="Group 263">
                <a:extLst>
                  <a:ext uri="{FF2B5EF4-FFF2-40B4-BE49-F238E27FC236}">
                    <a16:creationId xmlns:a16="http://schemas.microsoft.com/office/drawing/2014/main" id="{87F13CCA-23C2-46BD-8B56-850F3377AAE2}"/>
                  </a:ext>
                </a:extLst>
              </p:cNvPr>
              <p:cNvGrpSpPr/>
              <p:nvPr/>
            </p:nvGrpSpPr>
            <p:grpSpPr>
              <a:xfrm>
                <a:off x="4180263" y="6151418"/>
                <a:ext cx="189114" cy="182880"/>
                <a:chOff x="4180263" y="6151418"/>
                <a:chExt cx="189114" cy="182880"/>
              </a:xfrm>
            </p:grpSpPr>
            <p:cxnSp>
              <p:nvCxnSpPr>
                <p:cNvPr id="270" name="Straight Connector 269">
                  <a:extLst>
                    <a:ext uri="{FF2B5EF4-FFF2-40B4-BE49-F238E27FC236}">
                      <a16:creationId xmlns:a16="http://schemas.microsoft.com/office/drawing/2014/main" id="{8BED44E9-CBF3-4261-AC90-2D8EB3487654}"/>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5DE4386-CEEA-41E9-8A6C-DC6BC8421373}"/>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7EFF390-C09D-4FA5-9920-013039CB5CD0}"/>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65" name="Oval 264">
                <a:extLst>
                  <a:ext uri="{FF2B5EF4-FFF2-40B4-BE49-F238E27FC236}">
                    <a16:creationId xmlns:a16="http://schemas.microsoft.com/office/drawing/2014/main" id="{9D891280-3A3C-45B8-8770-E67AD75A9E8C}"/>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66" name="Group 265">
                <a:extLst>
                  <a:ext uri="{FF2B5EF4-FFF2-40B4-BE49-F238E27FC236}">
                    <a16:creationId xmlns:a16="http://schemas.microsoft.com/office/drawing/2014/main" id="{B97B2B66-51B6-4E79-90A4-BA918438DE45}"/>
                  </a:ext>
                </a:extLst>
              </p:cNvPr>
              <p:cNvGrpSpPr/>
              <p:nvPr/>
            </p:nvGrpSpPr>
            <p:grpSpPr>
              <a:xfrm>
                <a:off x="5107997" y="6151418"/>
                <a:ext cx="189114" cy="182880"/>
                <a:chOff x="4180263" y="6151418"/>
                <a:chExt cx="189114" cy="182880"/>
              </a:xfrm>
            </p:grpSpPr>
            <p:cxnSp>
              <p:nvCxnSpPr>
                <p:cNvPr id="267" name="Straight Connector 266">
                  <a:extLst>
                    <a:ext uri="{FF2B5EF4-FFF2-40B4-BE49-F238E27FC236}">
                      <a16:creationId xmlns:a16="http://schemas.microsoft.com/office/drawing/2014/main" id="{99F762C2-9B00-4010-ADC5-63D46BE0DD3A}"/>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60598632-81BF-4183-AF96-44643827A0D1}"/>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BA663533-A033-4DCD-B9A0-4F4789D9DA06}"/>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273" name="Group 272">
              <a:extLst>
                <a:ext uri="{FF2B5EF4-FFF2-40B4-BE49-F238E27FC236}">
                  <a16:creationId xmlns:a16="http://schemas.microsoft.com/office/drawing/2014/main" id="{A8E3C4D4-A70F-40AC-AABB-1CF23B645EA3}"/>
                </a:ext>
              </a:extLst>
            </p:cNvPr>
            <p:cNvGrpSpPr/>
            <p:nvPr/>
          </p:nvGrpSpPr>
          <p:grpSpPr>
            <a:xfrm>
              <a:off x="7888025" y="5938145"/>
              <a:ext cx="862013" cy="200804"/>
              <a:chOff x="3967162" y="6028545"/>
              <a:chExt cx="1543050" cy="428625"/>
            </a:xfrm>
          </p:grpSpPr>
          <p:sp>
            <p:nvSpPr>
              <p:cNvPr id="274" name="Rectangle 273">
                <a:extLst>
                  <a:ext uri="{FF2B5EF4-FFF2-40B4-BE49-F238E27FC236}">
                    <a16:creationId xmlns:a16="http://schemas.microsoft.com/office/drawing/2014/main" id="{CCDA1931-1B20-4BBB-AA3F-75EA4B1F3F3D}"/>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75" name="Group 274">
                <a:extLst>
                  <a:ext uri="{FF2B5EF4-FFF2-40B4-BE49-F238E27FC236}">
                    <a16:creationId xmlns:a16="http://schemas.microsoft.com/office/drawing/2014/main" id="{26E0A57F-F9C6-4A55-8CF4-3BBEEB0CCE1F}"/>
                  </a:ext>
                </a:extLst>
              </p:cNvPr>
              <p:cNvGrpSpPr/>
              <p:nvPr/>
            </p:nvGrpSpPr>
            <p:grpSpPr>
              <a:xfrm>
                <a:off x="4180263" y="6151418"/>
                <a:ext cx="189114" cy="182880"/>
                <a:chOff x="4180263" y="6151418"/>
                <a:chExt cx="189114" cy="182880"/>
              </a:xfrm>
            </p:grpSpPr>
            <p:cxnSp>
              <p:nvCxnSpPr>
                <p:cNvPr id="281" name="Straight Connector 280">
                  <a:extLst>
                    <a:ext uri="{FF2B5EF4-FFF2-40B4-BE49-F238E27FC236}">
                      <a16:creationId xmlns:a16="http://schemas.microsoft.com/office/drawing/2014/main" id="{E07681A3-551C-4437-B164-9D73B6EA4422}"/>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E46A8CEA-1823-4D36-ADA5-947559513BE2}"/>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530D3ECF-70D1-470F-97E7-E02D2CF32F99}"/>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76" name="Oval 275">
                <a:extLst>
                  <a:ext uri="{FF2B5EF4-FFF2-40B4-BE49-F238E27FC236}">
                    <a16:creationId xmlns:a16="http://schemas.microsoft.com/office/drawing/2014/main" id="{A461188D-F25F-4576-B8FE-EEF50FB52E97}"/>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77" name="Group 276">
                <a:extLst>
                  <a:ext uri="{FF2B5EF4-FFF2-40B4-BE49-F238E27FC236}">
                    <a16:creationId xmlns:a16="http://schemas.microsoft.com/office/drawing/2014/main" id="{32C5BF60-8907-44EF-96E9-4F822F7E4FD9}"/>
                  </a:ext>
                </a:extLst>
              </p:cNvPr>
              <p:cNvGrpSpPr/>
              <p:nvPr/>
            </p:nvGrpSpPr>
            <p:grpSpPr>
              <a:xfrm>
                <a:off x="5107997" y="6151418"/>
                <a:ext cx="189114" cy="182880"/>
                <a:chOff x="4180263" y="6151418"/>
                <a:chExt cx="189114" cy="182880"/>
              </a:xfrm>
            </p:grpSpPr>
            <p:cxnSp>
              <p:nvCxnSpPr>
                <p:cNvPr id="278" name="Straight Connector 277">
                  <a:extLst>
                    <a:ext uri="{FF2B5EF4-FFF2-40B4-BE49-F238E27FC236}">
                      <a16:creationId xmlns:a16="http://schemas.microsoft.com/office/drawing/2014/main" id="{E18114DF-E41B-4BEE-92CB-2A71FEA1BBE4}"/>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CDE59E1-7CB9-472A-93F9-A1BBD87E560B}"/>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5ECC44F-FD94-4D64-AC95-67F2E15EE343}"/>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284" name="Rectangle 283">
              <a:extLst>
                <a:ext uri="{FF2B5EF4-FFF2-40B4-BE49-F238E27FC236}">
                  <a16:creationId xmlns:a16="http://schemas.microsoft.com/office/drawing/2014/main" id="{A16EF6F3-C8A2-4D6B-A2C8-1E603787DDE8}"/>
                </a:ext>
              </a:extLst>
            </p:cNvPr>
            <p:cNvSpPr/>
            <p:nvPr/>
          </p:nvSpPr>
          <p:spPr>
            <a:xfrm>
              <a:off x="7815855" y="6327286"/>
              <a:ext cx="987840" cy="283064"/>
            </a:xfrm>
            <a:prstGeom prst="rect">
              <a:avLst/>
            </a:prstGeom>
            <a:solidFill>
              <a:schemeClr val="tx2">
                <a:lumMod val="75000"/>
              </a:schemeClr>
            </a:solid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800" b="1" dirty="0">
                  <a:solidFill>
                    <a:schemeClr val="bg1"/>
                  </a:solidFill>
                </a:rPr>
                <a:t>Rack 2</a:t>
              </a:r>
            </a:p>
          </p:txBody>
        </p:sp>
      </p:grpSp>
      <p:grpSp>
        <p:nvGrpSpPr>
          <p:cNvPr id="333" name="Group 332">
            <a:extLst>
              <a:ext uri="{FF2B5EF4-FFF2-40B4-BE49-F238E27FC236}">
                <a16:creationId xmlns:a16="http://schemas.microsoft.com/office/drawing/2014/main" id="{18ED531C-1290-4EEB-A22D-87A6F6B3446E}"/>
              </a:ext>
            </a:extLst>
          </p:cNvPr>
          <p:cNvGrpSpPr/>
          <p:nvPr/>
        </p:nvGrpSpPr>
        <p:grpSpPr>
          <a:xfrm>
            <a:off x="8622522" y="3808651"/>
            <a:ext cx="987840" cy="1917224"/>
            <a:chOff x="7815855" y="4693126"/>
            <a:chExt cx="987840" cy="1917224"/>
          </a:xfrm>
        </p:grpSpPr>
        <p:grpSp>
          <p:nvGrpSpPr>
            <p:cNvPr id="334" name="Group 333">
              <a:extLst>
                <a:ext uri="{FF2B5EF4-FFF2-40B4-BE49-F238E27FC236}">
                  <a16:creationId xmlns:a16="http://schemas.microsoft.com/office/drawing/2014/main" id="{0F88940F-6259-4B11-856E-4E9D558C1E64}"/>
                </a:ext>
              </a:extLst>
            </p:cNvPr>
            <p:cNvGrpSpPr/>
            <p:nvPr/>
          </p:nvGrpSpPr>
          <p:grpSpPr>
            <a:xfrm>
              <a:off x="7888025" y="4929502"/>
              <a:ext cx="862013" cy="200804"/>
              <a:chOff x="3967162" y="6028545"/>
              <a:chExt cx="1543050" cy="428625"/>
            </a:xfrm>
          </p:grpSpPr>
          <p:sp>
            <p:nvSpPr>
              <p:cNvPr id="370" name="Rectangle 369">
                <a:extLst>
                  <a:ext uri="{FF2B5EF4-FFF2-40B4-BE49-F238E27FC236}">
                    <a16:creationId xmlns:a16="http://schemas.microsoft.com/office/drawing/2014/main" id="{A6B7A000-31FD-46EB-91DA-A3B3FDE59710}"/>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71" name="Group 370">
                <a:extLst>
                  <a:ext uri="{FF2B5EF4-FFF2-40B4-BE49-F238E27FC236}">
                    <a16:creationId xmlns:a16="http://schemas.microsoft.com/office/drawing/2014/main" id="{5F6C3905-8B32-4213-8D2F-676C8429C248}"/>
                  </a:ext>
                </a:extLst>
              </p:cNvPr>
              <p:cNvGrpSpPr/>
              <p:nvPr/>
            </p:nvGrpSpPr>
            <p:grpSpPr>
              <a:xfrm>
                <a:off x="4180263" y="6151418"/>
                <a:ext cx="189114" cy="182880"/>
                <a:chOff x="4180263" y="6151418"/>
                <a:chExt cx="189114" cy="182880"/>
              </a:xfrm>
            </p:grpSpPr>
            <p:cxnSp>
              <p:nvCxnSpPr>
                <p:cNvPr id="377" name="Straight Connector 376">
                  <a:extLst>
                    <a:ext uri="{FF2B5EF4-FFF2-40B4-BE49-F238E27FC236}">
                      <a16:creationId xmlns:a16="http://schemas.microsoft.com/office/drawing/2014/main" id="{2E7AB436-2140-4110-864B-C46BB03DB33E}"/>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4A25C4EB-5941-4955-8532-C69FDBACFC6D}"/>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DE09F47E-19B3-4220-BFA9-2E5E7F5201C1}"/>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72" name="Oval 371">
                <a:extLst>
                  <a:ext uri="{FF2B5EF4-FFF2-40B4-BE49-F238E27FC236}">
                    <a16:creationId xmlns:a16="http://schemas.microsoft.com/office/drawing/2014/main" id="{B75CD89E-A3D2-4350-9BBF-D5745B788229}"/>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73" name="Group 372">
                <a:extLst>
                  <a:ext uri="{FF2B5EF4-FFF2-40B4-BE49-F238E27FC236}">
                    <a16:creationId xmlns:a16="http://schemas.microsoft.com/office/drawing/2014/main" id="{0CDA6288-5813-43F9-AAD3-27759856FE30}"/>
                  </a:ext>
                </a:extLst>
              </p:cNvPr>
              <p:cNvGrpSpPr/>
              <p:nvPr/>
            </p:nvGrpSpPr>
            <p:grpSpPr>
              <a:xfrm>
                <a:off x="5107997" y="6151418"/>
                <a:ext cx="189114" cy="182880"/>
                <a:chOff x="4180263" y="6151418"/>
                <a:chExt cx="189114" cy="182880"/>
              </a:xfrm>
            </p:grpSpPr>
            <p:cxnSp>
              <p:nvCxnSpPr>
                <p:cNvPr id="374" name="Straight Connector 373">
                  <a:extLst>
                    <a:ext uri="{FF2B5EF4-FFF2-40B4-BE49-F238E27FC236}">
                      <a16:creationId xmlns:a16="http://schemas.microsoft.com/office/drawing/2014/main" id="{00E2C34E-0288-4555-B4B1-8C992CFB4E92}"/>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C76DF989-D90C-44AB-A1D8-1D3DE796C83A}"/>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89234374-0F2A-4834-BA4C-8032E5B51246}"/>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335" name="Rectangle 334">
              <a:extLst>
                <a:ext uri="{FF2B5EF4-FFF2-40B4-BE49-F238E27FC236}">
                  <a16:creationId xmlns:a16="http://schemas.microsoft.com/office/drawing/2014/main" id="{8FCC58EB-CC6C-47B0-83D8-3018AFF22EE1}"/>
                </a:ext>
              </a:extLst>
            </p:cNvPr>
            <p:cNvSpPr/>
            <p:nvPr/>
          </p:nvSpPr>
          <p:spPr>
            <a:xfrm>
              <a:off x="7815855" y="4693126"/>
              <a:ext cx="987840" cy="178404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grpSp>
          <p:nvGrpSpPr>
            <p:cNvPr id="336" name="Group 335">
              <a:extLst>
                <a:ext uri="{FF2B5EF4-FFF2-40B4-BE49-F238E27FC236}">
                  <a16:creationId xmlns:a16="http://schemas.microsoft.com/office/drawing/2014/main" id="{38C3BC10-06B2-49AA-A25B-1045325F5F0F}"/>
                </a:ext>
              </a:extLst>
            </p:cNvPr>
            <p:cNvGrpSpPr/>
            <p:nvPr/>
          </p:nvGrpSpPr>
          <p:grpSpPr>
            <a:xfrm>
              <a:off x="7888026" y="5255269"/>
              <a:ext cx="862013" cy="200804"/>
              <a:chOff x="3967162" y="6028545"/>
              <a:chExt cx="1543050" cy="428625"/>
            </a:xfrm>
          </p:grpSpPr>
          <p:sp>
            <p:nvSpPr>
              <p:cNvPr id="360" name="Rectangle 359">
                <a:extLst>
                  <a:ext uri="{FF2B5EF4-FFF2-40B4-BE49-F238E27FC236}">
                    <a16:creationId xmlns:a16="http://schemas.microsoft.com/office/drawing/2014/main" id="{53DD258E-B467-47B6-8F08-A40D6F288F81}"/>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61" name="Group 360">
                <a:extLst>
                  <a:ext uri="{FF2B5EF4-FFF2-40B4-BE49-F238E27FC236}">
                    <a16:creationId xmlns:a16="http://schemas.microsoft.com/office/drawing/2014/main" id="{C31A541B-67BA-46A0-B230-FE73F8715C21}"/>
                  </a:ext>
                </a:extLst>
              </p:cNvPr>
              <p:cNvGrpSpPr/>
              <p:nvPr/>
            </p:nvGrpSpPr>
            <p:grpSpPr>
              <a:xfrm>
                <a:off x="4180263" y="6151418"/>
                <a:ext cx="189114" cy="182880"/>
                <a:chOff x="4180263" y="6151418"/>
                <a:chExt cx="189114" cy="182880"/>
              </a:xfrm>
            </p:grpSpPr>
            <p:cxnSp>
              <p:nvCxnSpPr>
                <p:cNvPr id="367" name="Straight Connector 366">
                  <a:extLst>
                    <a:ext uri="{FF2B5EF4-FFF2-40B4-BE49-F238E27FC236}">
                      <a16:creationId xmlns:a16="http://schemas.microsoft.com/office/drawing/2014/main" id="{6E209201-9244-4ABC-98BE-11EFF57D13D1}"/>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5C6FAB8F-FEC7-4D79-867C-9BF177B48DF3}"/>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E685610C-E703-4855-9BEA-E015A02D9480}"/>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62" name="Oval 361">
                <a:extLst>
                  <a:ext uri="{FF2B5EF4-FFF2-40B4-BE49-F238E27FC236}">
                    <a16:creationId xmlns:a16="http://schemas.microsoft.com/office/drawing/2014/main" id="{08A7208B-F15B-417C-8B14-22F6297EB50B}"/>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63" name="Group 362">
                <a:extLst>
                  <a:ext uri="{FF2B5EF4-FFF2-40B4-BE49-F238E27FC236}">
                    <a16:creationId xmlns:a16="http://schemas.microsoft.com/office/drawing/2014/main" id="{A2A4161D-B6FE-47AB-9885-148271C3F4F2}"/>
                  </a:ext>
                </a:extLst>
              </p:cNvPr>
              <p:cNvGrpSpPr/>
              <p:nvPr/>
            </p:nvGrpSpPr>
            <p:grpSpPr>
              <a:xfrm>
                <a:off x="5107997" y="6151418"/>
                <a:ext cx="189114" cy="182880"/>
                <a:chOff x="4180263" y="6151418"/>
                <a:chExt cx="189114" cy="182880"/>
              </a:xfrm>
            </p:grpSpPr>
            <p:cxnSp>
              <p:nvCxnSpPr>
                <p:cNvPr id="364" name="Straight Connector 363">
                  <a:extLst>
                    <a:ext uri="{FF2B5EF4-FFF2-40B4-BE49-F238E27FC236}">
                      <a16:creationId xmlns:a16="http://schemas.microsoft.com/office/drawing/2014/main" id="{6B94E7DD-FDEB-4034-B709-E104B76583B6}"/>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B5137C10-5025-482D-B4D3-98E0A94689BB}"/>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609DAB0B-344C-41E2-BC68-43284BA29592}"/>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337" name="Group 336">
              <a:extLst>
                <a:ext uri="{FF2B5EF4-FFF2-40B4-BE49-F238E27FC236}">
                  <a16:creationId xmlns:a16="http://schemas.microsoft.com/office/drawing/2014/main" id="{68E470B8-8315-430D-B345-0134CA305A93}"/>
                </a:ext>
              </a:extLst>
            </p:cNvPr>
            <p:cNvGrpSpPr/>
            <p:nvPr/>
          </p:nvGrpSpPr>
          <p:grpSpPr>
            <a:xfrm>
              <a:off x="7888026" y="5599925"/>
              <a:ext cx="862013" cy="200804"/>
              <a:chOff x="3967162" y="6028545"/>
              <a:chExt cx="1543050" cy="428625"/>
            </a:xfrm>
          </p:grpSpPr>
          <p:sp>
            <p:nvSpPr>
              <p:cNvPr id="350" name="Rectangle 349">
                <a:extLst>
                  <a:ext uri="{FF2B5EF4-FFF2-40B4-BE49-F238E27FC236}">
                    <a16:creationId xmlns:a16="http://schemas.microsoft.com/office/drawing/2014/main" id="{57C598D1-412A-4B07-93AE-369B64608E14}"/>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51" name="Group 350">
                <a:extLst>
                  <a:ext uri="{FF2B5EF4-FFF2-40B4-BE49-F238E27FC236}">
                    <a16:creationId xmlns:a16="http://schemas.microsoft.com/office/drawing/2014/main" id="{41840A1A-97BF-40FB-8DE7-2DDAA6DA9035}"/>
                  </a:ext>
                </a:extLst>
              </p:cNvPr>
              <p:cNvGrpSpPr/>
              <p:nvPr/>
            </p:nvGrpSpPr>
            <p:grpSpPr>
              <a:xfrm>
                <a:off x="4180263" y="6151418"/>
                <a:ext cx="189114" cy="182880"/>
                <a:chOff x="4180263" y="6151418"/>
                <a:chExt cx="189114" cy="182880"/>
              </a:xfrm>
            </p:grpSpPr>
            <p:cxnSp>
              <p:nvCxnSpPr>
                <p:cNvPr id="357" name="Straight Connector 356">
                  <a:extLst>
                    <a:ext uri="{FF2B5EF4-FFF2-40B4-BE49-F238E27FC236}">
                      <a16:creationId xmlns:a16="http://schemas.microsoft.com/office/drawing/2014/main" id="{6B90F5CE-4D0C-4078-AD70-425F5F9ED4EA}"/>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37ABA5F2-C5E1-4E40-9E48-EAEDA0A10613}"/>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F2C6DD1-3349-4FA9-B641-8927181871BC}"/>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52" name="Oval 351">
                <a:extLst>
                  <a:ext uri="{FF2B5EF4-FFF2-40B4-BE49-F238E27FC236}">
                    <a16:creationId xmlns:a16="http://schemas.microsoft.com/office/drawing/2014/main" id="{1AC75735-08F9-4914-B622-FB456636A6D4}"/>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53" name="Group 352">
                <a:extLst>
                  <a:ext uri="{FF2B5EF4-FFF2-40B4-BE49-F238E27FC236}">
                    <a16:creationId xmlns:a16="http://schemas.microsoft.com/office/drawing/2014/main" id="{FFFC570D-7E7B-4522-BC42-174D3D53247F}"/>
                  </a:ext>
                </a:extLst>
              </p:cNvPr>
              <p:cNvGrpSpPr/>
              <p:nvPr/>
            </p:nvGrpSpPr>
            <p:grpSpPr>
              <a:xfrm>
                <a:off x="5107997" y="6151418"/>
                <a:ext cx="189114" cy="182880"/>
                <a:chOff x="4180263" y="6151418"/>
                <a:chExt cx="189114" cy="182880"/>
              </a:xfrm>
            </p:grpSpPr>
            <p:cxnSp>
              <p:nvCxnSpPr>
                <p:cNvPr id="354" name="Straight Connector 353">
                  <a:extLst>
                    <a:ext uri="{FF2B5EF4-FFF2-40B4-BE49-F238E27FC236}">
                      <a16:creationId xmlns:a16="http://schemas.microsoft.com/office/drawing/2014/main" id="{A499A04F-9C38-41BA-8750-E8BC1C26745D}"/>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71FCE1EC-1973-4E67-9CCC-C8E406434666}"/>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17A17C47-C977-48ED-80A5-5AE9CF0D06A8}"/>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338" name="Group 337">
              <a:extLst>
                <a:ext uri="{FF2B5EF4-FFF2-40B4-BE49-F238E27FC236}">
                  <a16:creationId xmlns:a16="http://schemas.microsoft.com/office/drawing/2014/main" id="{0E66B169-8E70-4613-BD04-8C1CF992B017}"/>
                </a:ext>
              </a:extLst>
            </p:cNvPr>
            <p:cNvGrpSpPr/>
            <p:nvPr/>
          </p:nvGrpSpPr>
          <p:grpSpPr>
            <a:xfrm>
              <a:off x="7888025" y="5938145"/>
              <a:ext cx="862013" cy="200804"/>
              <a:chOff x="3967162" y="6028545"/>
              <a:chExt cx="1543050" cy="428625"/>
            </a:xfrm>
          </p:grpSpPr>
          <p:sp>
            <p:nvSpPr>
              <p:cNvPr id="340" name="Rectangle 339">
                <a:extLst>
                  <a:ext uri="{FF2B5EF4-FFF2-40B4-BE49-F238E27FC236}">
                    <a16:creationId xmlns:a16="http://schemas.microsoft.com/office/drawing/2014/main" id="{FBBB4543-5BE6-43B2-B568-0E4BF1EEE4EC}"/>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41" name="Group 340">
                <a:extLst>
                  <a:ext uri="{FF2B5EF4-FFF2-40B4-BE49-F238E27FC236}">
                    <a16:creationId xmlns:a16="http://schemas.microsoft.com/office/drawing/2014/main" id="{2EF2954E-9B5D-45DF-92E3-A9462A313BBD}"/>
                  </a:ext>
                </a:extLst>
              </p:cNvPr>
              <p:cNvGrpSpPr/>
              <p:nvPr/>
            </p:nvGrpSpPr>
            <p:grpSpPr>
              <a:xfrm>
                <a:off x="4180263" y="6151418"/>
                <a:ext cx="189114" cy="182880"/>
                <a:chOff x="4180263" y="6151418"/>
                <a:chExt cx="189114" cy="182880"/>
              </a:xfrm>
            </p:grpSpPr>
            <p:cxnSp>
              <p:nvCxnSpPr>
                <p:cNvPr id="347" name="Straight Connector 346">
                  <a:extLst>
                    <a:ext uri="{FF2B5EF4-FFF2-40B4-BE49-F238E27FC236}">
                      <a16:creationId xmlns:a16="http://schemas.microsoft.com/office/drawing/2014/main" id="{465D0A8A-5873-4868-93A2-01EE20655B7B}"/>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236B4A28-B47C-4608-B266-91576B10BEA1}"/>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A9F699E-EC8F-4D90-97D9-7685FA8BDF3D}"/>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42" name="Oval 341">
                <a:extLst>
                  <a:ext uri="{FF2B5EF4-FFF2-40B4-BE49-F238E27FC236}">
                    <a16:creationId xmlns:a16="http://schemas.microsoft.com/office/drawing/2014/main" id="{0062153C-5240-43B2-9651-7080C4AA6319}"/>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43" name="Group 342">
                <a:extLst>
                  <a:ext uri="{FF2B5EF4-FFF2-40B4-BE49-F238E27FC236}">
                    <a16:creationId xmlns:a16="http://schemas.microsoft.com/office/drawing/2014/main" id="{F9F9CB61-7C83-4103-AB1E-C14FD6C827B9}"/>
                  </a:ext>
                </a:extLst>
              </p:cNvPr>
              <p:cNvGrpSpPr/>
              <p:nvPr/>
            </p:nvGrpSpPr>
            <p:grpSpPr>
              <a:xfrm>
                <a:off x="5107997" y="6151418"/>
                <a:ext cx="189114" cy="182880"/>
                <a:chOff x="4180263" y="6151418"/>
                <a:chExt cx="189114" cy="182880"/>
              </a:xfrm>
            </p:grpSpPr>
            <p:cxnSp>
              <p:nvCxnSpPr>
                <p:cNvPr id="344" name="Straight Connector 343">
                  <a:extLst>
                    <a:ext uri="{FF2B5EF4-FFF2-40B4-BE49-F238E27FC236}">
                      <a16:creationId xmlns:a16="http://schemas.microsoft.com/office/drawing/2014/main" id="{8EF0FCD5-A88C-47FF-9E47-90CD24249073}"/>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56A3E028-E5E0-4D96-B4BB-3A667E68B8BB}"/>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7288D433-D416-4D70-AE18-6325CC399E5D}"/>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339" name="Rectangle 338">
              <a:extLst>
                <a:ext uri="{FF2B5EF4-FFF2-40B4-BE49-F238E27FC236}">
                  <a16:creationId xmlns:a16="http://schemas.microsoft.com/office/drawing/2014/main" id="{B16D1E6D-615B-47B8-A58C-C0B30C8A686A}"/>
                </a:ext>
              </a:extLst>
            </p:cNvPr>
            <p:cNvSpPr/>
            <p:nvPr/>
          </p:nvSpPr>
          <p:spPr>
            <a:xfrm>
              <a:off x="7815855" y="6327286"/>
              <a:ext cx="987840" cy="283064"/>
            </a:xfrm>
            <a:prstGeom prst="rect">
              <a:avLst/>
            </a:prstGeom>
            <a:solidFill>
              <a:schemeClr val="tx2">
                <a:lumMod val="75000"/>
              </a:schemeClr>
            </a:solid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800" b="1" dirty="0">
                  <a:solidFill>
                    <a:schemeClr val="bg1"/>
                  </a:solidFill>
                </a:rPr>
                <a:t>Rack 3</a:t>
              </a:r>
            </a:p>
          </p:txBody>
        </p:sp>
      </p:grpSp>
      <p:grpSp>
        <p:nvGrpSpPr>
          <p:cNvPr id="380" name="Group 379">
            <a:extLst>
              <a:ext uri="{FF2B5EF4-FFF2-40B4-BE49-F238E27FC236}">
                <a16:creationId xmlns:a16="http://schemas.microsoft.com/office/drawing/2014/main" id="{907990BF-44AF-413A-8193-3FA090975D4A}"/>
              </a:ext>
            </a:extLst>
          </p:cNvPr>
          <p:cNvGrpSpPr/>
          <p:nvPr/>
        </p:nvGrpSpPr>
        <p:grpSpPr>
          <a:xfrm>
            <a:off x="9675710" y="3808651"/>
            <a:ext cx="987840" cy="1917224"/>
            <a:chOff x="7815855" y="4693126"/>
            <a:chExt cx="987840" cy="1917224"/>
          </a:xfrm>
        </p:grpSpPr>
        <p:grpSp>
          <p:nvGrpSpPr>
            <p:cNvPr id="381" name="Group 380">
              <a:extLst>
                <a:ext uri="{FF2B5EF4-FFF2-40B4-BE49-F238E27FC236}">
                  <a16:creationId xmlns:a16="http://schemas.microsoft.com/office/drawing/2014/main" id="{4B446F68-F0CB-4EAB-8FB2-1A5E06229019}"/>
                </a:ext>
              </a:extLst>
            </p:cNvPr>
            <p:cNvGrpSpPr/>
            <p:nvPr/>
          </p:nvGrpSpPr>
          <p:grpSpPr>
            <a:xfrm>
              <a:off x="7888025" y="4929502"/>
              <a:ext cx="862013" cy="200804"/>
              <a:chOff x="3967162" y="6028545"/>
              <a:chExt cx="1543050" cy="428625"/>
            </a:xfrm>
          </p:grpSpPr>
          <p:sp>
            <p:nvSpPr>
              <p:cNvPr id="417" name="Rectangle 416">
                <a:extLst>
                  <a:ext uri="{FF2B5EF4-FFF2-40B4-BE49-F238E27FC236}">
                    <a16:creationId xmlns:a16="http://schemas.microsoft.com/office/drawing/2014/main" id="{7840A9F8-3C58-4E20-88E7-EDE03E283311}"/>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418" name="Group 417">
                <a:extLst>
                  <a:ext uri="{FF2B5EF4-FFF2-40B4-BE49-F238E27FC236}">
                    <a16:creationId xmlns:a16="http://schemas.microsoft.com/office/drawing/2014/main" id="{D7822D31-9380-4979-BC9E-D434CEAFBC74}"/>
                  </a:ext>
                </a:extLst>
              </p:cNvPr>
              <p:cNvGrpSpPr/>
              <p:nvPr/>
            </p:nvGrpSpPr>
            <p:grpSpPr>
              <a:xfrm>
                <a:off x="4180263" y="6151418"/>
                <a:ext cx="189114" cy="182880"/>
                <a:chOff x="4180263" y="6151418"/>
                <a:chExt cx="189114" cy="182880"/>
              </a:xfrm>
            </p:grpSpPr>
            <p:cxnSp>
              <p:nvCxnSpPr>
                <p:cNvPr id="424" name="Straight Connector 423">
                  <a:extLst>
                    <a:ext uri="{FF2B5EF4-FFF2-40B4-BE49-F238E27FC236}">
                      <a16:creationId xmlns:a16="http://schemas.microsoft.com/office/drawing/2014/main" id="{643D7E16-8A7A-42EC-884F-DC56A61B7173}"/>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E2F6C57B-B8B2-465E-BAC1-C2231D674738}"/>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2F3AAE1-2FEC-464A-8418-AAFFEDDC6CA0}"/>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19" name="Oval 418">
                <a:extLst>
                  <a:ext uri="{FF2B5EF4-FFF2-40B4-BE49-F238E27FC236}">
                    <a16:creationId xmlns:a16="http://schemas.microsoft.com/office/drawing/2014/main" id="{C1D8C812-0627-4056-BFE5-DD2B0F6136AC}"/>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420" name="Group 419">
                <a:extLst>
                  <a:ext uri="{FF2B5EF4-FFF2-40B4-BE49-F238E27FC236}">
                    <a16:creationId xmlns:a16="http://schemas.microsoft.com/office/drawing/2014/main" id="{85FF75F3-2C2B-4506-AF21-DD24EF9D0FDD}"/>
                  </a:ext>
                </a:extLst>
              </p:cNvPr>
              <p:cNvGrpSpPr/>
              <p:nvPr/>
            </p:nvGrpSpPr>
            <p:grpSpPr>
              <a:xfrm>
                <a:off x="5107997" y="6151418"/>
                <a:ext cx="189114" cy="182880"/>
                <a:chOff x="4180263" y="6151418"/>
                <a:chExt cx="189114" cy="182880"/>
              </a:xfrm>
            </p:grpSpPr>
            <p:cxnSp>
              <p:nvCxnSpPr>
                <p:cNvPr id="421" name="Straight Connector 420">
                  <a:extLst>
                    <a:ext uri="{FF2B5EF4-FFF2-40B4-BE49-F238E27FC236}">
                      <a16:creationId xmlns:a16="http://schemas.microsoft.com/office/drawing/2014/main" id="{471B5C13-5D6F-48DD-9EAC-A3B3F86F2C71}"/>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88978DC-5519-40AE-9786-4CC41B34893A}"/>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FC2A2D5-9346-438B-950A-E03971258027}"/>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382" name="Rectangle 381">
              <a:extLst>
                <a:ext uri="{FF2B5EF4-FFF2-40B4-BE49-F238E27FC236}">
                  <a16:creationId xmlns:a16="http://schemas.microsoft.com/office/drawing/2014/main" id="{A6C5D2AF-C419-4F37-9033-4F6BE1E4190B}"/>
                </a:ext>
              </a:extLst>
            </p:cNvPr>
            <p:cNvSpPr/>
            <p:nvPr/>
          </p:nvSpPr>
          <p:spPr>
            <a:xfrm>
              <a:off x="7815855" y="4693126"/>
              <a:ext cx="987840" cy="178404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grpSp>
          <p:nvGrpSpPr>
            <p:cNvPr id="383" name="Group 382">
              <a:extLst>
                <a:ext uri="{FF2B5EF4-FFF2-40B4-BE49-F238E27FC236}">
                  <a16:creationId xmlns:a16="http://schemas.microsoft.com/office/drawing/2014/main" id="{BCF9FD37-2CE4-49FE-8925-C265F0ED7369}"/>
                </a:ext>
              </a:extLst>
            </p:cNvPr>
            <p:cNvGrpSpPr/>
            <p:nvPr/>
          </p:nvGrpSpPr>
          <p:grpSpPr>
            <a:xfrm>
              <a:off x="7888026" y="5255269"/>
              <a:ext cx="862013" cy="200804"/>
              <a:chOff x="3967162" y="6028545"/>
              <a:chExt cx="1543050" cy="428625"/>
            </a:xfrm>
          </p:grpSpPr>
          <p:sp>
            <p:nvSpPr>
              <p:cNvPr id="407" name="Rectangle 406">
                <a:extLst>
                  <a:ext uri="{FF2B5EF4-FFF2-40B4-BE49-F238E27FC236}">
                    <a16:creationId xmlns:a16="http://schemas.microsoft.com/office/drawing/2014/main" id="{92435DFF-0974-4A42-B88B-6766E3622C2D}"/>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408" name="Group 407">
                <a:extLst>
                  <a:ext uri="{FF2B5EF4-FFF2-40B4-BE49-F238E27FC236}">
                    <a16:creationId xmlns:a16="http://schemas.microsoft.com/office/drawing/2014/main" id="{B59B013F-64FC-472F-BB5C-37CB6F4C9909}"/>
                  </a:ext>
                </a:extLst>
              </p:cNvPr>
              <p:cNvGrpSpPr/>
              <p:nvPr/>
            </p:nvGrpSpPr>
            <p:grpSpPr>
              <a:xfrm>
                <a:off x="4180263" y="6151418"/>
                <a:ext cx="189114" cy="182880"/>
                <a:chOff x="4180263" y="6151418"/>
                <a:chExt cx="189114" cy="182880"/>
              </a:xfrm>
            </p:grpSpPr>
            <p:cxnSp>
              <p:nvCxnSpPr>
                <p:cNvPr id="414" name="Straight Connector 413">
                  <a:extLst>
                    <a:ext uri="{FF2B5EF4-FFF2-40B4-BE49-F238E27FC236}">
                      <a16:creationId xmlns:a16="http://schemas.microsoft.com/office/drawing/2014/main" id="{D24F1F39-C4B5-4707-AFF0-C48B8C55DAD8}"/>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616E5A9D-0F3A-41D7-9E4F-199CFD5F5D27}"/>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12B49ECE-5C50-4839-9EB8-3EA6242FF5BD}"/>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09" name="Oval 408">
                <a:extLst>
                  <a:ext uri="{FF2B5EF4-FFF2-40B4-BE49-F238E27FC236}">
                    <a16:creationId xmlns:a16="http://schemas.microsoft.com/office/drawing/2014/main" id="{899F64A1-29EB-4F94-A31D-69C191A66FF5}"/>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410" name="Group 409">
                <a:extLst>
                  <a:ext uri="{FF2B5EF4-FFF2-40B4-BE49-F238E27FC236}">
                    <a16:creationId xmlns:a16="http://schemas.microsoft.com/office/drawing/2014/main" id="{79593C29-7EB5-444A-85FE-0258F2850694}"/>
                  </a:ext>
                </a:extLst>
              </p:cNvPr>
              <p:cNvGrpSpPr/>
              <p:nvPr/>
            </p:nvGrpSpPr>
            <p:grpSpPr>
              <a:xfrm>
                <a:off x="5107997" y="6151418"/>
                <a:ext cx="189114" cy="182880"/>
                <a:chOff x="4180263" y="6151418"/>
                <a:chExt cx="189114" cy="182880"/>
              </a:xfrm>
            </p:grpSpPr>
            <p:cxnSp>
              <p:nvCxnSpPr>
                <p:cNvPr id="411" name="Straight Connector 410">
                  <a:extLst>
                    <a:ext uri="{FF2B5EF4-FFF2-40B4-BE49-F238E27FC236}">
                      <a16:creationId xmlns:a16="http://schemas.microsoft.com/office/drawing/2014/main" id="{55727D48-119D-4107-B070-6CC623F248FF}"/>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E1CE3CFC-9C84-4F45-A7B8-839463A4779B}"/>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7554237F-AF11-40D0-887E-79F011081DB1}"/>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384" name="Group 383">
              <a:extLst>
                <a:ext uri="{FF2B5EF4-FFF2-40B4-BE49-F238E27FC236}">
                  <a16:creationId xmlns:a16="http://schemas.microsoft.com/office/drawing/2014/main" id="{F2975663-F8E6-4AA7-BDAA-1D052F5D6B35}"/>
                </a:ext>
              </a:extLst>
            </p:cNvPr>
            <p:cNvGrpSpPr/>
            <p:nvPr/>
          </p:nvGrpSpPr>
          <p:grpSpPr>
            <a:xfrm>
              <a:off x="7888026" y="5599925"/>
              <a:ext cx="862013" cy="200804"/>
              <a:chOff x="3967162" y="6028545"/>
              <a:chExt cx="1543050" cy="428625"/>
            </a:xfrm>
          </p:grpSpPr>
          <p:sp>
            <p:nvSpPr>
              <p:cNvPr id="397" name="Rectangle 396">
                <a:extLst>
                  <a:ext uri="{FF2B5EF4-FFF2-40B4-BE49-F238E27FC236}">
                    <a16:creationId xmlns:a16="http://schemas.microsoft.com/office/drawing/2014/main" id="{B1792781-3406-43B0-B329-DE3B48B02E05}"/>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98" name="Group 397">
                <a:extLst>
                  <a:ext uri="{FF2B5EF4-FFF2-40B4-BE49-F238E27FC236}">
                    <a16:creationId xmlns:a16="http://schemas.microsoft.com/office/drawing/2014/main" id="{0D09092E-5774-4B16-925E-295CEAE41353}"/>
                  </a:ext>
                </a:extLst>
              </p:cNvPr>
              <p:cNvGrpSpPr/>
              <p:nvPr/>
            </p:nvGrpSpPr>
            <p:grpSpPr>
              <a:xfrm>
                <a:off x="4180263" y="6151418"/>
                <a:ext cx="189114" cy="182880"/>
                <a:chOff x="4180263" y="6151418"/>
                <a:chExt cx="189114" cy="182880"/>
              </a:xfrm>
            </p:grpSpPr>
            <p:cxnSp>
              <p:nvCxnSpPr>
                <p:cNvPr id="404" name="Straight Connector 403">
                  <a:extLst>
                    <a:ext uri="{FF2B5EF4-FFF2-40B4-BE49-F238E27FC236}">
                      <a16:creationId xmlns:a16="http://schemas.microsoft.com/office/drawing/2014/main" id="{CA4DCDCB-CA1F-4AF0-B8E5-3B0D3F165878}"/>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1740D4A-9D22-4E77-B639-01D446B1F017}"/>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50C5FB0F-F15B-4F45-A46F-2C7A16509185}"/>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99" name="Oval 398">
                <a:extLst>
                  <a:ext uri="{FF2B5EF4-FFF2-40B4-BE49-F238E27FC236}">
                    <a16:creationId xmlns:a16="http://schemas.microsoft.com/office/drawing/2014/main" id="{A202C390-0C56-4F3B-8FB3-73221EB54DD6}"/>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400" name="Group 399">
                <a:extLst>
                  <a:ext uri="{FF2B5EF4-FFF2-40B4-BE49-F238E27FC236}">
                    <a16:creationId xmlns:a16="http://schemas.microsoft.com/office/drawing/2014/main" id="{F26835FF-F78E-4A75-9E26-9D3EB075D073}"/>
                  </a:ext>
                </a:extLst>
              </p:cNvPr>
              <p:cNvGrpSpPr/>
              <p:nvPr/>
            </p:nvGrpSpPr>
            <p:grpSpPr>
              <a:xfrm>
                <a:off x="5107997" y="6151418"/>
                <a:ext cx="189114" cy="182880"/>
                <a:chOff x="4180263" y="6151418"/>
                <a:chExt cx="189114" cy="182880"/>
              </a:xfrm>
            </p:grpSpPr>
            <p:cxnSp>
              <p:nvCxnSpPr>
                <p:cNvPr id="401" name="Straight Connector 400">
                  <a:extLst>
                    <a:ext uri="{FF2B5EF4-FFF2-40B4-BE49-F238E27FC236}">
                      <a16:creationId xmlns:a16="http://schemas.microsoft.com/office/drawing/2014/main" id="{8D4E88D5-A5F9-4076-9506-9201D2432C07}"/>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126E7168-BAE3-4A7C-95E3-ABC3F327D54B}"/>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F93E143-B2AD-42CB-95B3-41DB26848D71}"/>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385" name="Group 384">
              <a:extLst>
                <a:ext uri="{FF2B5EF4-FFF2-40B4-BE49-F238E27FC236}">
                  <a16:creationId xmlns:a16="http://schemas.microsoft.com/office/drawing/2014/main" id="{21E13058-8F88-4482-8506-A6285EA53D10}"/>
                </a:ext>
              </a:extLst>
            </p:cNvPr>
            <p:cNvGrpSpPr/>
            <p:nvPr/>
          </p:nvGrpSpPr>
          <p:grpSpPr>
            <a:xfrm>
              <a:off x="7888025" y="5938145"/>
              <a:ext cx="862013" cy="200804"/>
              <a:chOff x="3967162" y="6028545"/>
              <a:chExt cx="1543050" cy="428625"/>
            </a:xfrm>
          </p:grpSpPr>
          <p:sp>
            <p:nvSpPr>
              <p:cNvPr id="387" name="Rectangle 386">
                <a:extLst>
                  <a:ext uri="{FF2B5EF4-FFF2-40B4-BE49-F238E27FC236}">
                    <a16:creationId xmlns:a16="http://schemas.microsoft.com/office/drawing/2014/main" id="{E3CBA6E6-3D4B-4AA6-9AAF-3BF8E42464D7}"/>
                  </a:ext>
                </a:extLst>
              </p:cNvPr>
              <p:cNvSpPr/>
              <p:nvPr/>
            </p:nvSpPr>
            <p:spPr>
              <a:xfrm>
                <a:off x="3967162" y="6028545"/>
                <a:ext cx="1543050" cy="42862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88" name="Group 387">
                <a:extLst>
                  <a:ext uri="{FF2B5EF4-FFF2-40B4-BE49-F238E27FC236}">
                    <a16:creationId xmlns:a16="http://schemas.microsoft.com/office/drawing/2014/main" id="{C6AB9749-AD7A-4A1B-9C63-189CEF55E08C}"/>
                  </a:ext>
                </a:extLst>
              </p:cNvPr>
              <p:cNvGrpSpPr/>
              <p:nvPr/>
            </p:nvGrpSpPr>
            <p:grpSpPr>
              <a:xfrm>
                <a:off x="4180263" y="6151418"/>
                <a:ext cx="189114" cy="182880"/>
                <a:chOff x="4180263" y="6151418"/>
                <a:chExt cx="189114" cy="182880"/>
              </a:xfrm>
            </p:grpSpPr>
            <p:cxnSp>
              <p:nvCxnSpPr>
                <p:cNvPr id="394" name="Straight Connector 393">
                  <a:extLst>
                    <a:ext uri="{FF2B5EF4-FFF2-40B4-BE49-F238E27FC236}">
                      <a16:creationId xmlns:a16="http://schemas.microsoft.com/office/drawing/2014/main" id="{3C879DFC-D8DF-4127-AF09-E99A1A8A7517}"/>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DFC5BBC5-361C-4925-8AF4-BFC0D75278B8}"/>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A93E890-4D51-4992-A7A2-B7B8D95D7B84}"/>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89" name="Oval 388">
                <a:extLst>
                  <a:ext uri="{FF2B5EF4-FFF2-40B4-BE49-F238E27FC236}">
                    <a16:creationId xmlns:a16="http://schemas.microsoft.com/office/drawing/2014/main" id="{9F4F407B-0538-4C45-B8F4-AE9CB462A1E9}"/>
                  </a:ext>
                </a:extLst>
              </p:cNvPr>
              <p:cNvSpPr/>
              <p:nvPr/>
            </p:nvSpPr>
            <p:spPr>
              <a:xfrm>
                <a:off x="4638675" y="6153323"/>
                <a:ext cx="200025" cy="180975"/>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90" name="Group 389">
                <a:extLst>
                  <a:ext uri="{FF2B5EF4-FFF2-40B4-BE49-F238E27FC236}">
                    <a16:creationId xmlns:a16="http://schemas.microsoft.com/office/drawing/2014/main" id="{263CB360-7DF8-4D6F-8578-2D5B571C3B40}"/>
                  </a:ext>
                </a:extLst>
              </p:cNvPr>
              <p:cNvGrpSpPr/>
              <p:nvPr/>
            </p:nvGrpSpPr>
            <p:grpSpPr>
              <a:xfrm>
                <a:off x="5107997" y="6151418"/>
                <a:ext cx="189114" cy="182880"/>
                <a:chOff x="4180263" y="6151418"/>
                <a:chExt cx="189114" cy="182880"/>
              </a:xfrm>
            </p:grpSpPr>
            <p:cxnSp>
              <p:nvCxnSpPr>
                <p:cNvPr id="391" name="Straight Connector 390">
                  <a:extLst>
                    <a:ext uri="{FF2B5EF4-FFF2-40B4-BE49-F238E27FC236}">
                      <a16:creationId xmlns:a16="http://schemas.microsoft.com/office/drawing/2014/main" id="{E15A8A39-76A6-4E1A-B387-141F8CCCEFD4}"/>
                    </a:ext>
                  </a:extLst>
                </p:cNvPr>
                <p:cNvCxnSpPr>
                  <a:cxnSpLocks/>
                </p:cNvCxnSpPr>
                <p:nvPr/>
              </p:nvCxnSpPr>
              <p:spPr>
                <a:xfrm>
                  <a:off x="418026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24380032-9920-4D79-BDA1-1701C5629462}"/>
                    </a:ext>
                  </a:extLst>
                </p:cNvPr>
                <p:cNvCxnSpPr>
                  <a:cxnSpLocks/>
                </p:cNvCxnSpPr>
                <p:nvPr/>
              </p:nvCxnSpPr>
              <p:spPr>
                <a:xfrm flipV="1">
                  <a:off x="4275513"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786F785-4EC3-4BB5-B985-6285E00AEF9B}"/>
                    </a:ext>
                  </a:extLst>
                </p:cNvPr>
                <p:cNvCxnSpPr>
                  <a:cxnSpLocks/>
                </p:cNvCxnSpPr>
                <p:nvPr/>
              </p:nvCxnSpPr>
              <p:spPr>
                <a:xfrm flipV="1">
                  <a:off x="4369377" y="6151418"/>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386" name="Rectangle 385">
              <a:extLst>
                <a:ext uri="{FF2B5EF4-FFF2-40B4-BE49-F238E27FC236}">
                  <a16:creationId xmlns:a16="http://schemas.microsoft.com/office/drawing/2014/main" id="{C68874C8-6BE3-401A-9D68-1F9F6B994772}"/>
                </a:ext>
              </a:extLst>
            </p:cNvPr>
            <p:cNvSpPr/>
            <p:nvPr/>
          </p:nvSpPr>
          <p:spPr>
            <a:xfrm>
              <a:off x="7815855" y="6327286"/>
              <a:ext cx="987840" cy="283064"/>
            </a:xfrm>
            <a:prstGeom prst="rect">
              <a:avLst/>
            </a:prstGeom>
            <a:solidFill>
              <a:schemeClr val="tx2">
                <a:lumMod val="75000"/>
              </a:schemeClr>
            </a:solid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800" b="1" dirty="0">
                  <a:solidFill>
                    <a:schemeClr val="bg1"/>
                  </a:solidFill>
                </a:rPr>
                <a:t>Rack 4</a:t>
              </a:r>
            </a:p>
          </p:txBody>
        </p:sp>
      </p:grpSp>
      <p:sp>
        <p:nvSpPr>
          <p:cNvPr id="427" name="Rectangle 426">
            <a:extLst>
              <a:ext uri="{FF2B5EF4-FFF2-40B4-BE49-F238E27FC236}">
                <a16:creationId xmlns:a16="http://schemas.microsoft.com/office/drawing/2014/main" id="{C13F357B-E715-4646-9CB8-AEC62E2A0CCD}"/>
              </a:ext>
            </a:extLst>
          </p:cNvPr>
          <p:cNvSpPr/>
          <p:nvPr/>
        </p:nvSpPr>
        <p:spPr>
          <a:xfrm>
            <a:off x="6825050" y="4381554"/>
            <a:ext cx="384114" cy="20080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1" dirty="0"/>
              <a:t>C1</a:t>
            </a:r>
          </a:p>
        </p:txBody>
      </p:sp>
      <p:sp>
        <p:nvSpPr>
          <p:cNvPr id="428" name="Rectangle 427">
            <a:extLst>
              <a:ext uri="{FF2B5EF4-FFF2-40B4-BE49-F238E27FC236}">
                <a16:creationId xmlns:a16="http://schemas.microsoft.com/office/drawing/2014/main" id="{51F63E0D-D17A-46DC-BE69-2CD2FC0EB771}"/>
              </a:ext>
            </a:extLst>
          </p:cNvPr>
          <p:cNvSpPr/>
          <p:nvPr/>
        </p:nvSpPr>
        <p:spPr>
          <a:xfrm>
            <a:off x="7834766" y="4019909"/>
            <a:ext cx="490979" cy="324629"/>
          </a:xfrm>
          <a:prstGeom prst="rect">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en-US" sz="1000" b="1" dirty="0" err="1"/>
              <a:t>vSAN</a:t>
            </a:r>
            <a:endParaRPr lang="en-US" sz="1000" b="1" dirty="0"/>
          </a:p>
          <a:p>
            <a:pPr algn="ctr"/>
            <a:r>
              <a:rPr lang="en-US" sz="800" b="1" dirty="0"/>
              <a:t>Witness</a:t>
            </a:r>
          </a:p>
        </p:txBody>
      </p:sp>
      <p:sp>
        <p:nvSpPr>
          <p:cNvPr id="431" name="Rectangle 430">
            <a:extLst>
              <a:ext uri="{FF2B5EF4-FFF2-40B4-BE49-F238E27FC236}">
                <a16:creationId xmlns:a16="http://schemas.microsoft.com/office/drawing/2014/main" id="{9B4331ED-D286-4ADD-A09F-DB84A187DF4E}"/>
              </a:ext>
            </a:extLst>
          </p:cNvPr>
          <p:cNvSpPr/>
          <p:nvPr/>
        </p:nvSpPr>
        <p:spPr>
          <a:xfrm>
            <a:off x="8975585" y="4361919"/>
            <a:ext cx="384114" cy="20080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1" dirty="0"/>
              <a:t>C2</a:t>
            </a:r>
          </a:p>
        </p:txBody>
      </p:sp>
      <p:cxnSp>
        <p:nvCxnSpPr>
          <p:cNvPr id="432" name="Straight Arrow Connector 431">
            <a:extLst>
              <a:ext uri="{FF2B5EF4-FFF2-40B4-BE49-F238E27FC236}">
                <a16:creationId xmlns:a16="http://schemas.microsoft.com/office/drawing/2014/main" id="{039443E4-C71B-4BA2-9C4A-2E308BBD9B32}"/>
              </a:ext>
            </a:extLst>
          </p:cNvPr>
          <p:cNvCxnSpPr>
            <a:cxnSpLocks/>
          </p:cNvCxnSpPr>
          <p:nvPr/>
        </p:nvCxnSpPr>
        <p:spPr>
          <a:xfrm>
            <a:off x="10178886" y="3659165"/>
            <a:ext cx="0" cy="2280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65019"/>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18309B6-C075-4D5B-A876-31F2C23E982C}"/>
              </a:ext>
            </a:extLst>
          </p:cNvPr>
          <p:cNvSpPr>
            <a:spLocks noGrp="1"/>
          </p:cNvSpPr>
          <p:nvPr>
            <p:ph idx="1"/>
          </p:nvPr>
        </p:nvSpPr>
        <p:spPr>
          <a:xfrm>
            <a:off x="1557949" y="1998477"/>
            <a:ext cx="9076101" cy="2861046"/>
          </a:xfrm>
          <a:custGeom>
            <a:avLst/>
            <a:gdLst>
              <a:gd name="connsiteX0" fmla="*/ 0 w 9076101"/>
              <a:gd name="connsiteY0" fmla="*/ 0 h 2861046"/>
              <a:gd name="connsiteX1" fmla="*/ 9076101 w 9076101"/>
              <a:gd name="connsiteY1" fmla="*/ 0 h 2861046"/>
              <a:gd name="connsiteX2" fmla="*/ 9076101 w 9076101"/>
              <a:gd name="connsiteY2" fmla="*/ 2861046 h 2861046"/>
              <a:gd name="connsiteX3" fmla="*/ 0 w 9076101"/>
              <a:gd name="connsiteY3" fmla="*/ 2861046 h 2861046"/>
              <a:gd name="connsiteX4" fmla="*/ 0 w 9076101"/>
              <a:gd name="connsiteY4" fmla="*/ 0 h 286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6101" h="2861046" fill="none" extrusionOk="0">
                <a:moveTo>
                  <a:pt x="0" y="0"/>
                </a:moveTo>
                <a:cubicBezTo>
                  <a:pt x="2031802" y="-33775"/>
                  <a:pt x="7106469" y="138873"/>
                  <a:pt x="9076101" y="0"/>
                </a:cubicBezTo>
                <a:cubicBezTo>
                  <a:pt x="9002330" y="850417"/>
                  <a:pt x="8920218" y="1745904"/>
                  <a:pt x="9076101" y="2861046"/>
                </a:cubicBezTo>
                <a:cubicBezTo>
                  <a:pt x="7067773" y="2723716"/>
                  <a:pt x="1960078" y="2723190"/>
                  <a:pt x="0" y="2861046"/>
                </a:cubicBezTo>
                <a:cubicBezTo>
                  <a:pt x="152408" y="2111164"/>
                  <a:pt x="73868" y="1361321"/>
                  <a:pt x="0" y="0"/>
                </a:cubicBezTo>
                <a:close/>
              </a:path>
              <a:path w="9076101" h="2861046" stroke="0" extrusionOk="0">
                <a:moveTo>
                  <a:pt x="0" y="0"/>
                </a:moveTo>
                <a:cubicBezTo>
                  <a:pt x="3246097" y="-101487"/>
                  <a:pt x="8165915" y="-162162"/>
                  <a:pt x="9076101" y="0"/>
                </a:cubicBezTo>
                <a:cubicBezTo>
                  <a:pt x="9136814" y="979764"/>
                  <a:pt x="9015029" y="2574787"/>
                  <a:pt x="9076101" y="2861046"/>
                </a:cubicBezTo>
                <a:cubicBezTo>
                  <a:pt x="7724577" y="2911111"/>
                  <a:pt x="3201002" y="2702597"/>
                  <a:pt x="0" y="2861046"/>
                </a:cubicBezTo>
                <a:cubicBezTo>
                  <a:pt x="-24452" y="1771750"/>
                  <a:pt x="-67663" y="796100"/>
                  <a:pt x="0" y="0"/>
                </a:cubicBezTo>
                <a:close/>
              </a:path>
            </a:pathLst>
          </a:custGeom>
          <a:ln w="28575">
            <a:solidFill>
              <a:schemeClr val="tx2"/>
            </a:solidFill>
            <a:prstDash val="dash"/>
            <a:extLst>
              <a:ext uri="{C807C97D-BFC1-408E-A445-0C87EB9F89A2}">
                <ask:lineSketchStyleProps xmlns:ask="http://schemas.microsoft.com/office/drawing/2018/sketchyshapes" sd="981765707">
                  <ask:type>
                    <ask:lineSketchCurved/>
                  </ask:type>
                </ask:lineSketchStyleProps>
              </a:ext>
            </a:extLst>
          </a:ln>
        </p:spPr>
        <p:txBody>
          <a:bodyPr anchor="ctr">
            <a:normAutofit/>
          </a:bodyPr>
          <a:lstStyle/>
          <a:p>
            <a:pPr>
              <a:lnSpc>
                <a:spcPct val="125000"/>
              </a:lnSpc>
            </a:pPr>
            <a:r>
              <a:rPr lang="en-US" sz="2400" dirty="0">
                <a:solidFill>
                  <a:schemeClr val="tx1"/>
                </a:solidFill>
              </a:rPr>
              <a:t>Provide sufficient fault domains to satisfy FTT value</a:t>
            </a:r>
          </a:p>
          <a:p>
            <a:pPr>
              <a:lnSpc>
                <a:spcPct val="125000"/>
              </a:lnSpc>
            </a:pPr>
            <a:r>
              <a:rPr lang="en-US" sz="2400" dirty="0">
                <a:solidFill>
                  <a:schemeClr val="tx1"/>
                </a:solidFill>
              </a:rPr>
              <a:t>Minimum of 4 Fault Domain in the cluster. 4 or more for best results</a:t>
            </a:r>
          </a:p>
          <a:p>
            <a:pPr>
              <a:lnSpc>
                <a:spcPct val="125000"/>
              </a:lnSpc>
            </a:pPr>
            <a:r>
              <a:rPr lang="en-US" sz="2400" dirty="0">
                <a:solidFill>
                  <a:schemeClr val="tx1"/>
                </a:solidFill>
              </a:rPr>
              <a:t>Same number of hosts in each Fault Domain</a:t>
            </a:r>
          </a:p>
          <a:p>
            <a:pPr>
              <a:lnSpc>
                <a:spcPct val="125000"/>
              </a:lnSpc>
            </a:pPr>
            <a:r>
              <a:rPr lang="en-US" sz="2400" dirty="0">
                <a:solidFill>
                  <a:schemeClr val="tx1"/>
                </a:solidFill>
              </a:rPr>
              <a:t>Uniform configuration</a:t>
            </a:r>
          </a:p>
          <a:p>
            <a:pPr>
              <a:lnSpc>
                <a:spcPct val="125000"/>
              </a:lnSpc>
            </a:pPr>
            <a:r>
              <a:rPr lang="en-US" sz="2400" dirty="0">
                <a:solidFill>
                  <a:schemeClr val="tx1"/>
                </a:solidFill>
              </a:rPr>
              <a:t>N+1 for rebuilding data after a failure</a:t>
            </a:r>
          </a:p>
          <a:p>
            <a:pPr>
              <a:lnSpc>
                <a:spcPct val="125000"/>
              </a:lnSpc>
            </a:pPr>
            <a:r>
              <a:rPr lang="en-US" sz="2400" dirty="0">
                <a:solidFill>
                  <a:schemeClr val="tx1"/>
                </a:solidFill>
              </a:rPr>
              <a:t>Host not in Explicit Fault domain tread as its own Fault Domain</a:t>
            </a:r>
          </a:p>
        </p:txBody>
      </p:sp>
      <p:sp>
        <p:nvSpPr>
          <p:cNvPr id="6" name="Title 5">
            <a:extLst>
              <a:ext uri="{FF2B5EF4-FFF2-40B4-BE49-F238E27FC236}">
                <a16:creationId xmlns:a16="http://schemas.microsoft.com/office/drawing/2014/main" id="{B834EE59-0062-4ECD-9D68-CF781AFE3BE4}"/>
              </a:ext>
            </a:extLst>
          </p:cNvPr>
          <p:cNvSpPr>
            <a:spLocks noGrp="1"/>
          </p:cNvSpPr>
          <p:nvPr>
            <p:ph type="title"/>
          </p:nvPr>
        </p:nvSpPr>
        <p:spPr/>
        <p:txBody>
          <a:bodyPr/>
          <a:lstStyle/>
          <a:p>
            <a:r>
              <a:rPr lang="en-US" dirty="0"/>
              <a:t>vSAN Fault Domains: Best Practices</a:t>
            </a:r>
          </a:p>
        </p:txBody>
      </p:sp>
    </p:spTree>
    <p:extLst>
      <p:ext uri="{BB962C8B-B14F-4D97-AF65-F5344CB8AC3E}">
        <p14:creationId xmlns:p14="http://schemas.microsoft.com/office/powerpoint/2010/main" val="424305155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7444-C9F4-4ABD-8349-B7BD3B6F74EC}"/>
              </a:ext>
            </a:extLst>
          </p:cNvPr>
          <p:cNvSpPr>
            <a:spLocks noGrp="1"/>
          </p:cNvSpPr>
          <p:nvPr>
            <p:ph type="title"/>
          </p:nvPr>
        </p:nvSpPr>
        <p:spPr>
          <a:xfrm>
            <a:off x="1231569" y="142942"/>
            <a:ext cx="3332967" cy="525045"/>
          </a:xfrm>
        </p:spPr>
        <p:txBody>
          <a:bodyPr>
            <a:normAutofit fontScale="90000"/>
          </a:bodyPr>
          <a:lstStyle/>
          <a:p>
            <a:r>
              <a:rPr lang="en-US" dirty="0"/>
              <a:t>VMware vSAN</a:t>
            </a:r>
          </a:p>
        </p:txBody>
      </p:sp>
      <p:pic>
        <p:nvPicPr>
          <p:cNvPr id="7" name="Picture 6">
            <a:extLst>
              <a:ext uri="{FF2B5EF4-FFF2-40B4-BE49-F238E27FC236}">
                <a16:creationId xmlns:a16="http://schemas.microsoft.com/office/drawing/2014/main" id="{67201545-5535-4A9C-97E5-C583AED91275}"/>
              </a:ext>
            </a:extLst>
          </p:cNvPr>
          <p:cNvPicPr>
            <a:picLocks noChangeAspect="1"/>
          </p:cNvPicPr>
          <p:nvPr/>
        </p:nvPicPr>
        <p:blipFill>
          <a:blip r:embed="rId3"/>
          <a:stretch>
            <a:fillRect/>
          </a:stretch>
        </p:blipFill>
        <p:spPr>
          <a:xfrm>
            <a:off x="8574631" y="5408620"/>
            <a:ext cx="1584316" cy="428625"/>
          </a:xfrm>
          <a:custGeom>
            <a:avLst/>
            <a:gdLst>
              <a:gd name="connsiteX0" fmla="*/ 0 w 1584316"/>
              <a:gd name="connsiteY0" fmla="*/ 0 h 428625"/>
              <a:gd name="connsiteX1" fmla="*/ 543948 w 1584316"/>
              <a:gd name="connsiteY1" fmla="*/ 0 h 428625"/>
              <a:gd name="connsiteX2" fmla="*/ 1103740 w 1584316"/>
              <a:gd name="connsiteY2" fmla="*/ 0 h 428625"/>
              <a:gd name="connsiteX3" fmla="*/ 1584316 w 1584316"/>
              <a:gd name="connsiteY3" fmla="*/ 0 h 428625"/>
              <a:gd name="connsiteX4" fmla="*/ 1584316 w 1584316"/>
              <a:gd name="connsiteY4" fmla="*/ 428625 h 428625"/>
              <a:gd name="connsiteX5" fmla="*/ 1040368 w 1584316"/>
              <a:gd name="connsiteY5" fmla="*/ 428625 h 428625"/>
              <a:gd name="connsiteX6" fmla="*/ 496419 w 1584316"/>
              <a:gd name="connsiteY6" fmla="*/ 428625 h 428625"/>
              <a:gd name="connsiteX7" fmla="*/ 0 w 1584316"/>
              <a:gd name="connsiteY7" fmla="*/ 428625 h 428625"/>
              <a:gd name="connsiteX8" fmla="*/ 0 w 1584316"/>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316" h="428625" fill="none" extrusionOk="0">
                <a:moveTo>
                  <a:pt x="0" y="0"/>
                </a:moveTo>
                <a:cubicBezTo>
                  <a:pt x="202430" y="15937"/>
                  <a:pt x="275554" y="1608"/>
                  <a:pt x="543948" y="0"/>
                </a:cubicBezTo>
                <a:cubicBezTo>
                  <a:pt x="812342" y="-1608"/>
                  <a:pt x="986538" y="-15669"/>
                  <a:pt x="1103740" y="0"/>
                </a:cubicBezTo>
                <a:cubicBezTo>
                  <a:pt x="1220942" y="15669"/>
                  <a:pt x="1381192" y="-6329"/>
                  <a:pt x="1584316" y="0"/>
                </a:cubicBezTo>
                <a:cubicBezTo>
                  <a:pt x="1564420" y="105392"/>
                  <a:pt x="1579419" y="282739"/>
                  <a:pt x="1584316" y="428625"/>
                </a:cubicBezTo>
                <a:cubicBezTo>
                  <a:pt x="1373775" y="431973"/>
                  <a:pt x="1179405" y="422059"/>
                  <a:pt x="1040368" y="428625"/>
                </a:cubicBezTo>
                <a:cubicBezTo>
                  <a:pt x="901331" y="435191"/>
                  <a:pt x="697600" y="420509"/>
                  <a:pt x="496419" y="428625"/>
                </a:cubicBezTo>
                <a:cubicBezTo>
                  <a:pt x="295238" y="436741"/>
                  <a:pt x="172945" y="419452"/>
                  <a:pt x="0" y="428625"/>
                </a:cubicBezTo>
                <a:cubicBezTo>
                  <a:pt x="15549" y="272526"/>
                  <a:pt x="-17321" y="118129"/>
                  <a:pt x="0" y="0"/>
                </a:cubicBezTo>
                <a:close/>
              </a:path>
              <a:path w="1584316" h="428625" stroke="0" extrusionOk="0">
                <a:moveTo>
                  <a:pt x="0" y="0"/>
                </a:moveTo>
                <a:cubicBezTo>
                  <a:pt x="128252" y="23111"/>
                  <a:pt x="244550" y="-7622"/>
                  <a:pt x="480576" y="0"/>
                </a:cubicBezTo>
                <a:cubicBezTo>
                  <a:pt x="716602" y="7622"/>
                  <a:pt x="825059" y="-4806"/>
                  <a:pt x="976995" y="0"/>
                </a:cubicBezTo>
                <a:cubicBezTo>
                  <a:pt x="1128931" y="4806"/>
                  <a:pt x="1284205" y="22544"/>
                  <a:pt x="1584316" y="0"/>
                </a:cubicBezTo>
                <a:cubicBezTo>
                  <a:pt x="1595978" y="154065"/>
                  <a:pt x="1597520" y="228503"/>
                  <a:pt x="1584316" y="428625"/>
                </a:cubicBezTo>
                <a:cubicBezTo>
                  <a:pt x="1351733" y="434912"/>
                  <a:pt x="1208904" y="445531"/>
                  <a:pt x="1040368" y="428625"/>
                </a:cubicBezTo>
                <a:cubicBezTo>
                  <a:pt x="871832" y="411719"/>
                  <a:pt x="689953" y="416590"/>
                  <a:pt x="543948" y="428625"/>
                </a:cubicBezTo>
                <a:cubicBezTo>
                  <a:pt x="397943" y="440660"/>
                  <a:pt x="148472" y="442864"/>
                  <a:pt x="0" y="428625"/>
                </a:cubicBezTo>
                <a:cubicBezTo>
                  <a:pt x="-11674" y="252502"/>
                  <a:pt x="16169" y="96555"/>
                  <a:pt x="0" y="0"/>
                </a:cubicBezTo>
                <a:close/>
              </a:path>
            </a:pathLst>
          </a:custGeom>
          <a:ln>
            <a:solidFill>
              <a:schemeClr val="tx1"/>
            </a:solidFill>
            <a:extLst>
              <a:ext uri="{C807C97D-BFC1-408E-A445-0C87EB9F89A2}">
                <ask:lineSketchStyleProps xmlns:ask="http://schemas.microsoft.com/office/drawing/2018/sketchyshapes" sd="1151070158">
                  <a:prstGeom prst="rect">
                    <a:avLst/>
                  </a:prstGeom>
                  <ask:type>
                    <ask:lineSketchFreehand/>
                  </ask:type>
                </ask:lineSketchStyleProps>
              </a:ext>
            </a:extLst>
          </a:ln>
        </p:spPr>
      </p:pic>
      <p:pic>
        <p:nvPicPr>
          <p:cNvPr id="16" name="Picture 15">
            <a:extLst>
              <a:ext uri="{FF2B5EF4-FFF2-40B4-BE49-F238E27FC236}">
                <a16:creationId xmlns:a16="http://schemas.microsoft.com/office/drawing/2014/main" id="{9CA9F40C-6AC8-420E-A7FF-235C5B153C2F}"/>
              </a:ext>
            </a:extLst>
          </p:cNvPr>
          <p:cNvPicPr>
            <a:picLocks noChangeAspect="1"/>
          </p:cNvPicPr>
          <p:nvPr/>
        </p:nvPicPr>
        <p:blipFill>
          <a:blip r:embed="rId3"/>
          <a:stretch>
            <a:fillRect/>
          </a:stretch>
        </p:blipFill>
        <p:spPr>
          <a:xfrm>
            <a:off x="10424304" y="5361552"/>
            <a:ext cx="1584316" cy="428625"/>
          </a:xfrm>
          <a:custGeom>
            <a:avLst/>
            <a:gdLst>
              <a:gd name="connsiteX0" fmla="*/ 0 w 1584316"/>
              <a:gd name="connsiteY0" fmla="*/ 0 h 428625"/>
              <a:gd name="connsiteX1" fmla="*/ 528105 w 1584316"/>
              <a:gd name="connsiteY1" fmla="*/ 0 h 428625"/>
              <a:gd name="connsiteX2" fmla="*/ 1056211 w 1584316"/>
              <a:gd name="connsiteY2" fmla="*/ 0 h 428625"/>
              <a:gd name="connsiteX3" fmla="*/ 1584316 w 1584316"/>
              <a:gd name="connsiteY3" fmla="*/ 0 h 428625"/>
              <a:gd name="connsiteX4" fmla="*/ 1584316 w 1584316"/>
              <a:gd name="connsiteY4" fmla="*/ 428625 h 428625"/>
              <a:gd name="connsiteX5" fmla="*/ 1056211 w 1584316"/>
              <a:gd name="connsiteY5" fmla="*/ 428625 h 428625"/>
              <a:gd name="connsiteX6" fmla="*/ 512262 w 1584316"/>
              <a:gd name="connsiteY6" fmla="*/ 428625 h 428625"/>
              <a:gd name="connsiteX7" fmla="*/ 0 w 1584316"/>
              <a:gd name="connsiteY7" fmla="*/ 428625 h 428625"/>
              <a:gd name="connsiteX8" fmla="*/ 0 w 1584316"/>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316" h="428625" fill="none" extrusionOk="0">
                <a:moveTo>
                  <a:pt x="0" y="0"/>
                </a:moveTo>
                <a:cubicBezTo>
                  <a:pt x="180640" y="-146"/>
                  <a:pt x="370125" y="-4616"/>
                  <a:pt x="528105" y="0"/>
                </a:cubicBezTo>
                <a:cubicBezTo>
                  <a:pt x="686085" y="4616"/>
                  <a:pt x="890062" y="19425"/>
                  <a:pt x="1056211" y="0"/>
                </a:cubicBezTo>
                <a:cubicBezTo>
                  <a:pt x="1222360" y="-19425"/>
                  <a:pt x="1427864" y="-8964"/>
                  <a:pt x="1584316" y="0"/>
                </a:cubicBezTo>
                <a:cubicBezTo>
                  <a:pt x="1602606" y="100829"/>
                  <a:pt x="1602229" y="287488"/>
                  <a:pt x="1584316" y="428625"/>
                </a:cubicBezTo>
                <a:cubicBezTo>
                  <a:pt x="1467653" y="418284"/>
                  <a:pt x="1277185" y="419728"/>
                  <a:pt x="1056211" y="428625"/>
                </a:cubicBezTo>
                <a:cubicBezTo>
                  <a:pt x="835238" y="437522"/>
                  <a:pt x="779304" y="409019"/>
                  <a:pt x="512262" y="428625"/>
                </a:cubicBezTo>
                <a:cubicBezTo>
                  <a:pt x="245220" y="448231"/>
                  <a:pt x="194568" y="403050"/>
                  <a:pt x="0" y="428625"/>
                </a:cubicBezTo>
                <a:cubicBezTo>
                  <a:pt x="-7195" y="223511"/>
                  <a:pt x="16320" y="171641"/>
                  <a:pt x="0" y="0"/>
                </a:cubicBezTo>
                <a:close/>
              </a:path>
              <a:path w="1584316" h="428625" stroke="0" extrusionOk="0">
                <a:moveTo>
                  <a:pt x="0" y="0"/>
                </a:moveTo>
                <a:cubicBezTo>
                  <a:pt x="218776" y="19963"/>
                  <a:pt x="312420" y="21784"/>
                  <a:pt x="528105" y="0"/>
                </a:cubicBezTo>
                <a:cubicBezTo>
                  <a:pt x="743790" y="-21784"/>
                  <a:pt x="909149" y="13169"/>
                  <a:pt x="1056211" y="0"/>
                </a:cubicBezTo>
                <a:cubicBezTo>
                  <a:pt x="1203273" y="-13169"/>
                  <a:pt x="1401598" y="-10286"/>
                  <a:pt x="1584316" y="0"/>
                </a:cubicBezTo>
                <a:cubicBezTo>
                  <a:pt x="1583304" y="101147"/>
                  <a:pt x="1585004" y="339832"/>
                  <a:pt x="1584316" y="428625"/>
                </a:cubicBezTo>
                <a:cubicBezTo>
                  <a:pt x="1370206" y="400749"/>
                  <a:pt x="1163394" y="436498"/>
                  <a:pt x="1024524" y="428625"/>
                </a:cubicBezTo>
                <a:cubicBezTo>
                  <a:pt x="885654" y="420752"/>
                  <a:pt x="688181" y="414364"/>
                  <a:pt x="480576" y="428625"/>
                </a:cubicBezTo>
                <a:cubicBezTo>
                  <a:pt x="272971" y="442886"/>
                  <a:pt x="105449" y="426451"/>
                  <a:pt x="0" y="428625"/>
                </a:cubicBezTo>
                <a:cubicBezTo>
                  <a:pt x="17261" y="257839"/>
                  <a:pt x="18420" y="168824"/>
                  <a:pt x="0" y="0"/>
                </a:cubicBezTo>
                <a:close/>
              </a:path>
            </a:pathLst>
          </a:custGeom>
          <a:ln>
            <a:solidFill>
              <a:schemeClr val="tx1"/>
            </a:solidFill>
            <a:extLst>
              <a:ext uri="{C807C97D-BFC1-408E-A445-0C87EB9F89A2}">
                <ask:lineSketchStyleProps xmlns:ask="http://schemas.microsoft.com/office/drawing/2018/sketchyshapes" sd="3125044736">
                  <a:prstGeom prst="rect">
                    <a:avLst/>
                  </a:prstGeom>
                  <ask:type>
                    <ask:lineSketchFreehand/>
                  </ask:type>
                </ask:lineSketchStyleProps>
              </a:ext>
            </a:extLst>
          </a:ln>
        </p:spPr>
      </p:pic>
      <p:sp>
        <p:nvSpPr>
          <p:cNvPr id="23" name="TextBox 22">
            <a:extLst>
              <a:ext uri="{FF2B5EF4-FFF2-40B4-BE49-F238E27FC236}">
                <a16:creationId xmlns:a16="http://schemas.microsoft.com/office/drawing/2014/main" id="{461248D8-C8F8-4532-A8F1-CD4FBE403194}"/>
              </a:ext>
            </a:extLst>
          </p:cNvPr>
          <p:cNvSpPr txBox="1"/>
          <p:nvPr/>
        </p:nvSpPr>
        <p:spPr>
          <a:xfrm>
            <a:off x="8694186" y="6523287"/>
            <a:ext cx="1232034" cy="307777"/>
          </a:xfrm>
          <a:custGeom>
            <a:avLst/>
            <a:gdLst>
              <a:gd name="connsiteX0" fmla="*/ 0 w 1232034"/>
              <a:gd name="connsiteY0" fmla="*/ 0 h 307777"/>
              <a:gd name="connsiteX1" fmla="*/ 640658 w 1232034"/>
              <a:gd name="connsiteY1" fmla="*/ 0 h 307777"/>
              <a:gd name="connsiteX2" fmla="*/ 1232034 w 1232034"/>
              <a:gd name="connsiteY2" fmla="*/ 0 h 307777"/>
              <a:gd name="connsiteX3" fmla="*/ 1232034 w 1232034"/>
              <a:gd name="connsiteY3" fmla="*/ 307777 h 307777"/>
              <a:gd name="connsiteX4" fmla="*/ 591376 w 1232034"/>
              <a:gd name="connsiteY4" fmla="*/ 307777 h 307777"/>
              <a:gd name="connsiteX5" fmla="*/ 0 w 1232034"/>
              <a:gd name="connsiteY5" fmla="*/ 307777 h 307777"/>
              <a:gd name="connsiteX6" fmla="*/ 0 w 1232034"/>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034" h="307777" fill="none" extrusionOk="0">
                <a:moveTo>
                  <a:pt x="0" y="0"/>
                </a:moveTo>
                <a:cubicBezTo>
                  <a:pt x="212356" y="-10782"/>
                  <a:pt x="431920" y="-13141"/>
                  <a:pt x="640658" y="0"/>
                </a:cubicBezTo>
                <a:cubicBezTo>
                  <a:pt x="849396" y="13141"/>
                  <a:pt x="1069439" y="-7947"/>
                  <a:pt x="1232034" y="0"/>
                </a:cubicBezTo>
                <a:cubicBezTo>
                  <a:pt x="1228527" y="151126"/>
                  <a:pt x="1241159" y="197753"/>
                  <a:pt x="1232034" y="307777"/>
                </a:cubicBezTo>
                <a:cubicBezTo>
                  <a:pt x="1100573" y="301184"/>
                  <a:pt x="836818" y="284899"/>
                  <a:pt x="591376" y="307777"/>
                </a:cubicBezTo>
                <a:cubicBezTo>
                  <a:pt x="345934" y="330655"/>
                  <a:pt x="258943" y="301680"/>
                  <a:pt x="0" y="307777"/>
                </a:cubicBezTo>
                <a:cubicBezTo>
                  <a:pt x="10646" y="193140"/>
                  <a:pt x="-891" y="113942"/>
                  <a:pt x="0" y="0"/>
                </a:cubicBezTo>
                <a:close/>
              </a:path>
              <a:path w="1232034" h="307777" stroke="0" extrusionOk="0">
                <a:moveTo>
                  <a:pt x="0" y="0"/>
                </a:moveTo>
                <a:cubicBezTo>
                  <a:pt x="125882" y="-1605"/>
                  <a:pt x="323698" y="26985"/>
                  <a:pt x="591376" y="0"/>
                </a:cubicBezTo>
                <a:cubicBezTo>
                  <a:pt x="859054" y="-26985"/>
                  <a:pt x="1098755" y="15988"/>
                  <a:pt x="1232034" y="0"/>
                </a:cubicBezTo>
                <a:cubicBezTo>
                  <a:pt x="1217543" y="93676"/>
                  <a:pt x="1237298" y="208766"/>
                  <a:pt x="1232034" y="307777"/>
                </a:cubicBezTo>
                <a:cubicBezTo>
                  <a:pt x="952028" y="305335"/>
                  <a:pt x="907107" y="320574"/>
                  <a:pt x="628337" y="307777"/>
                </a:cubicBezTo>
                <a:cubicBezTo>
                  <a:pt x="349567" y="294980"/>
                  <a:pt x="241486" y="335701"/>
                  <a:pt x="0" y="307777"/>
                </a:cubicBezTo>
                <a:cubicBezTo>
                  <a:pt x="3307" y="174538"/>
                  <a:pt x="-10368" y="89035"/>
                  <a:pt x="0" y="0"/>
                </a:cubicBezTo>
                <a:close/>
              </a:path>
            </a:pathLst>
          </a:custGeom>
          <a:ln>
            <a:extLst>
              <a:ext uri="{C807C97D-BFC1-408E-A445-0C87EB9F89A2}">
                <ask:lineSketchStyleProps xmlns:ask="http://schemas.microsoft.com/office/drawing/2018/sketchyshapes" sd="348870275">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chemeClr val="bg2"/>
                </a:solidFill>
              </a:rPr>
              <a:t>vSAN Network</a:t>
            </a:r>
            <a:endParaRPr lang="en-US" sz="1800" dirty="0">
              <a:solidFill>
                <a:schemeClr val="bg2"/>
              </a:solidFill>
            </a:endParaRPr>
          </a:p>
        </p:txBody>
      </p:sp>
      <p:pic>
        <p:nvPicPr>
          <p:cNvPr id="25" name="Picture 24">
            <a:extLst>
              <a:ext uri="{FF2B5EF4-FFF2-40B4-BE49-F238E27FC236}">
                <a16:creationId xmlns:a16="http://schemas.microsoft.com/office/drawing/2014/main" id="{C0B0E501-88C5-4A70-A689-FBC39B1FE16E}"/>
              </a:ext>
            </a:extLst>
          </p:cNvPr>
          <p:cNvPicPr>
            <a:picLocks noChangeAspect="1"/>
          </p:cNvPicPr>
          <p:nvPr/>
        </p:nvPicPr>
        <p:blipFill>
          <a:blip r:embed="rId3"/>
          <a:stretch>
            <a:fillRect/>
          </a:stretch>
        </p:blipFill>
        <p:spPr>
          <a:xfrm>
            <a:off x="6729724" y="5408620"/>
            <a:ext cx="1584316" cy="428625"/>
          </a:xfrm>
          <a:custGeom>
            <a:avLst/>
            <a:gdLst>
              <a:gd name="connsiteX0" fmla="*/ 0 w 1584316"/>
              <a:gd name="connsiteY0" fmla="*/ 0 h 428625"/>
              <a:gd name="connsiteX1" fmla="*/ 543948 w 1584316"/>
              <a:gd name="connsiteY1" fmla="*/ 0 h 428625"/>
              <a:gd name="connsiteX2" fmla="*/ 1087897 w 1584316"/>
              <a:gd name="connsiteY2" fmla="*/ 0 h 428625"/>
              <a:gd name="connsiteX3" fmla="*/ 1584316 w 1584316"/>
              <a:gd name="connsiteY3" fmla="*/ 0 h 428625"/>
              <a:gd name="connsiteX4" fmla="*/ 1584316 w 1584316"/>
              <a:gd name="connsiteY4" fmla="*/ 428625 h 428625"/>
              <a:gd name="connsiteX5" fmla="*/ 1040368 w 1584316"/>
              <a:gd name="connsiteY5" fmla="*/ 428625 h 428625"/>
              <a:gd name="connsiteX6" fmla="*/ 528105 w 1584316"/>
              <a:gd name="connsiteY6" fmla="*/ 428625 h 428625"/>
              <a:gd name="connsiteX7" fmla="*/ 0 w 1584316"/>
              <a:gd name="connsiteY7" fmla="*/ 428625 h 428625"/>
              <a:gd name="connsiteX8" fmla="*/ 0 w 1584316"/>
              <a:gd name="connsiteY8"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316" h="428625" fill="none" extrusionOk="0">
                <a:moveTo>
                  <a:pt x="0" y="0"/>
                </a:moveTo>
                <a:cubicBezTo>
                  <a:pt x="121706" y="7292"/>
                  <a:pt x="417214" y="23453"/>
                  <a:pt x="543948" y="0"/>
                </a:cubicBezTo>
                <a:cubicBezTo>
                  <a:pt x="670682" y="-23453"/>
                  <a:pt x="835166" y="-14100"/>
                  <a:pt x="1087897" y="0"/>
                </a:cubicBezTo>
                <a:cubicBezTo>
                  <a:pt x="1340628" y="14100"/>
                  <a:pt x="1370679" y="-13081"/>
                  <a:pt x="1584316" y="0"/>
                </a:cubicBezTo>
                <a:cubicBezTo>
                  <a:pt x="1581747" y="148503"/>
                  <a:pt x="1604326" y="225427"/>
                  <a:pt x="1584316" y="428625"/>
                </a:cubicBezTo>
                <a:cubicBezTo>
                  <a:pt x="1396729" y="419259"/>
                  <a:pt x="1311956" y="435453"/>
                  <a:pt x="1040368" y="428625"/>
                </a:cubicBezTo>
                <a:cubicBezTo>
                  <a:pt x="768780" y="421797"/>
                  <a:pt x="717971" y="445057"/>
                  <a:pt x="528105" y="428625"/>
                </a:cubicBezTo>
                <a:cubicBezTo>
                  <a:pt x="338239" y="412193"/>
                  <a:pt x="168170" y="443774"/>
                  <a:pt x="0" y="428625"/>
                </a:cubicBezTo>
                <a:cubicBezTo>
                  <a:pt x="-16510" y="258680"/>
                  <a:pt x="-6462" y="149431"/>
                  <a:pt x="0" y="0"/>
                </a:cubicBezTo>
                <a:close/>
              </a:path>
              <a:path w="1584316" h="428625" stroke="0" extrusionOk="0">
                <a:moveTo>
                  <a:pt x="0" y="0"/>
                </a:moveTo>
                <a:cubicBezTo>
                  <a:pt x="178307" y="-12001"/>
                  <a:pt x="397922" y="471"/>
                  <a:pt x="512262" y="0"/>
                </a:cubicBezTo>
                <a:cubicBezTo>
                  <a:pt x="626602" y="-471"/>
                  <a:pt x="779028" y="-25547"/>
                  <a:pt x="1040368" y="0"/>
                </a:cubicBezTo>
                <a:cubicBezTo>
                  <a:pt x="1301708" y="25547"/>
                  <a:pt x="1443603" y="-23301"/>
                  <a:pt x="1584316" y="0"/>
                </a:cubicBezTo>
                <a:cubicBezTo>
                  <a:pt x="1575473" y="190468"/>
                  <a:pt x="1602460" y="335958"/>
                  <a:pt x="1584316" y="428625"/>
                </a:cubicBezTo>
                <a:cubicBezTo>
                  <a:pt x="1384022" y="411282"/>
                  <a:pt x="1191565" y="444100"/>
                  <a:pt x="1024524" y="428625"/>
                </a:cubicBezTo>
                <a:cubicBezTo>
                  <a:pt x="857483" y="413150"/>
                  <a:pt x="643754" y="444207"/>
                  <a:pt x="543948" y="428625"/>
                </a:cubicBezTo>
                <a:cubicBezTo>
                  <a:pt x="444142" y="413043"/>
                  <a:pt x="116374" y="409577"/>
                  <a:pt x="0" y="428625"/>
                </a:cubicBezTo>
                <a:cubicBezTo>
                  <a:pt x="3772" y="245688"/>
                  <a:pt x="14155" y="102007"/>
                  <a:pt x="0" y="0"/>
                </a:cubicBezTo>
                <a:close/>
              </a:path>
            </a:pathLst>
          </a:custGeom>
          <a:ln>
            <a:solidFill>
              <a:schemeClr val="tx1"/>
            </a:solidFill>
            <a:extLst>
              <a:ext uri="{C807C97D-BFC1-408E-A445-0C87EB9F89A2}">
                <ask:lineSketchStyleProps xmlns:ask="http://schemas.microsoft.com/office/drawing/2018/sketchyshapes" sd="1901258277">
                  <a:prstGeom prst="rect">
                    <a:avLst/>
                  </a:prstGeom>
                  <ask:type>
                    <ask:lineSketchFreehand/>
                  </ask:type>
                </ask:lineSketchStyleProps>
              </a:ext>
            </a:extLst>
          </a:ln>
        </p:spPr>
      </p:pic>
      <p:cxnSp>
        <p:nvCxnSpPr>
          <p:cNvPr id="34" name="Straight Arrow Connector 33">
            <a:extLst>
              <a:ext uri="{FF2B5EF4-FFF2-40B4-BE49-F238E27FC236}">
                <a16:creationId xmlns:a16="http://schemas.microsoft.com/office/drawing/2014/main" id="{FF3266D2-776D-45E5-9482-81CD50E44A6B}"/>
              </a:ext>
            </a:extLst>
          </p:cNvPr>
          <p:cNvCxnSpPr>
            <a:cxnSpLocks/>
          </p:cNvCxnSpPr>
          <p:nvPr/>
        </p:nvCxnSpPr>
        <p:spPr>
          <a:xfrm>
            <a:off x="6799227" y="6332974"/>
            <a:ext cx="5074456" cy="48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0D4B37-38F4-48BF-8C07-25724BEF3C7A}"/>
              </a:ext>
            </a:extLst>
          </p:cNvPr>
          <p:cNvCxnSpPr>
            <a:cxnSpLocks/>
          </p:cNvCxnSpPr>
          <p:nvPr/>
        </p:nvCxnSpPr>
        <p:spPr>
          <a:xfrm flipH="1">
            <a:off x="11237095" y="5729217"/>
            <a:ext cx="2" cy="61723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A785999-C24D-4B12-B785-83F38FA3191D}"/>
              </a:ext>
            </a:extLst>
          </p:cNvPr>
          <p:cNvCxnSpPr>
            <a:cxnSpLocks/>
          </p:cNvCxnSpPr>
          <p:nvPr/>
        </p:nvCxnSpPr>
        <p:spPr>
          <a:xfrm flipH="1">
            <a:off x="9345372" y="5833725"/>
            <a:ext cx="1" cy="50408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F5D6A43-EAEF-4117-BFC0-69C1A64D083C}"/>
              </a:ext>
            </a:extLst>
          </p:cNvPr>
          <p:cNvCxnSpPr>
            <a:cxnSpLocks/>
          </p:cNvCxnSpPr>
          <p:nvPr/>
        </p:nvCxnSpPr>
        <p:spPr>
          <a:xfrm flipH="1">
            <a:off x="7500465" y="5833725"/>
            <a:ext cx="1" cy="504086"/>
          </a:xfrm>
          <a:prstGeom prst="line">
            <a:avLst/>
          </a:prstGeom>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4D784EC-10D3-45C0-B5B9-169251E6E9E5}"/>
              </a:ext>
            </a:extLst>
          </p:cNvPr>
          <p:cNvSpPr/>
          <p:nvPr/>
        </p:nvSpPr>
        <p:spPr>
          <a:xfrm>
            <a:off x="10354245" y="2854677"/>
            <a:ext cx="1543050" cy="2266505"/>
          </a:xfrm>
          <a:custGeom>
            <a:avLst/>
            <a:gdLst>
              <a:gd name="connsiteX0" fmla="*/ 0 w 1543050"/>
              <a:gd name="connsiteY0" fmla="*/ 257180 h 2266505"/>
              <a:gd name="connsiteX1" fmla="*/ 257180 w 1543050"/>
              <a:gd name="connsiteY1" fmla="*/ 0 h 2266505"/>
              <a:gd name="connsiteX2" fmla="*/ 750951 w 1543050"/>
              <a:gd name="connsiteY2" fmla="*/ 0 h 2266505"/>
              <a:gd name="connsiteX3" fmla="*/ 1285870 w 1543050"/>
              <a:gd name="connsiteY3" fmla="*/ 0 h 2266505"/>
              <a:gd name="connsiteX4" fmla="*/ 1543050 w 1543050"/>
              <a:gd name="connsiteY4" fmla="*/ 257180 h 2266505"/>
              <a:gd name="connsiteX5" fmla="*/ 1543050 w 1543050"/>
              <a:gd name="connsiteY5" fmla="*/ 876271 h 2266505"/>
              <a:gd name="connsiteX6" fmla="*/ 1543050 w 1543050"/>
              <a:gd name="connsiteY6" fmla="*/ 1460320 h 2266505"/>
              <a:gd name="connsiteX7" fmla="*/ 1543050 w 1543050"/>
              <a:gd name="connsiteY7" fmla="*/ 2009325 h 2266505"/>
              <a:gd name="connsiteX8" fmla="*/ 1285870 w 1543050"/>
              <a:gd name="connsiteY8" fmla="*/ 2266505 h 2266505"/>
              <a:gd name="connsiteX9" fmla="*/ 781812 w 1543050"/>
              <a:gd name="connsiteY9" fmla="*/ 2266505 h 2266505"/>
              <a:gd name="connsiteX10" fmla="*/ 257180 w 1543050"/>
              <a:gd name="connsiteY10" fmla="*/ 2266505 h 2266505"/>
              <a:gd name="connsiteX11" fmla="*/ 0 w 1543050"/>
              <a:gd name="connsiteY11" fmla="*/ 2009325 h 2266505"/>
              <a:gd name="connsiteX12" fmla="*/ 0 w 1543050"/>
              <a:gd name="connsiteY12" fmla="*/ 1390234 h 2266505"/>
              <a:gd name="connsiteX13" fmla="*/ 0 w 1543050"/>
              <a:gd name="connsiteY13" fmla="*/ 771143 h 2266505"/>
              <a:gd name="connsiteX14" fmla="*/ 0 w 1543050"/>
              <a:gd name="connsiteY14" fmla="*/ 257180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66505" fill="none" extrusionOk="0">
                <a:moveTo>
                  <a:pt x="0" y="257180"/>
                </a:moveTo>
                <a:cubicBezTo>
                  <a:pt x="6598" y="93517"/>
                  <a:pt x="112724" y="20392"/>
                  <a:pt x="257180" y="0"/>
                </a:cubicBezTo>
                <a:cubicBezTo>
                  <a:pt x="407602" y="22073"/>
                  <a:pt x="541598" y="-14240"/>
                  <a:pt x="750951" y="0"/>
                </a:cubicBezTo>
                <a:cubicBezTo>
                  <a:pt x="960304" y="14240"/>
                  <a:pt x="1154641" y="23488"/>
                  <a:pt x="1285870" y="0"/>
                </a:cubicBezTo>
                <a:cubicBezTo>
                  <a:pt x="1443397" y="917"/>
                  <a:pt x="1517480" y="122895"/>
                  <a:pt x="1543050" y="257180"/>
                </a:cubicBezTo>
                <a:cubicBezTo>
                  <a:pt x="1572799" y="493739"/>
                  <a:pt x="1563479" y="649146"/>
                  <a:pt x="1543050" y="876271"/>
                </a:cubicBezTo>
                <a:cubicBezTo>
                  <a:pt x="1522621" y="1103396"/>
                  <a:pt x="1557987" y="1168766"/>
                  <a:pt x="1543050" y="1460320"/>
                </a:cubicBezTo>
                <a:cubicBezTo>
                  <a:pt x="1528113" y="1751874"/>
                  <a:pt x="1563704" y="1814187"/>
                  <a:pt x="1543050" y="2009325"/>
                </a:cubicBezTo>
                <a:cubicBezTo>
                  <a:pt x="1518417" y="2157906"/>
                  <a:pt x="1419325" y="2263455"/>
                  <a:pt x="1285870" y="2266505"/>
                </a:cubicBezTo>
                <a:cubicBezTo>
                  <a:pt x="1067874" y="2291333"/>
                  <a:pt x="982468" y="2244496"/>
                  <a:pt x="781812" y="2266505"/>
                </a:cubicBezTo>
                <a:cubicBezTo>
                  <a:pt x="581156" y="2288514"/>
                  <a:pt x="449463" y="2287281"/>
                  <a:pt x="257180" y="2266505"/>
                </a:cubicBezTo>
                <a:cubicBezTo>
                  <a:pt x="125874" y="2258900"/>
                  <a:pt x="2605" y="2143092"/>
                  <a:pt x="0" y="2009325"/>
                </a:cubicBezTo>
                <a:cubicBezTo>
                  <a:pt x="-30100" y="1737692"/>
                  <a:pt x="-21201" y="1615354"/>
                  <a:pt x="0" y="1390234"/>
                </a:cubicBezTo>
                <a:cubicBezTo>
                  <a:pt x="21201" y="1165114"/>
                  <a:pt x="-13215" y="967238"/>
                  <a:pt x="0" y="771143"/>
                </a:cubicBezTo>
                <a:cubicBezTo>
                  <a:pt x="13215" y="575048"/>
                  <a:pt x="-15047" y="384895"/>
                  <a:pt x="0" y="257180"/>
                </a:cubicBezTo>
                <a:close/>
              </a:path>
              <a:path w="1543050" h="2266505" stroke="0" extrusionOk="0">
                <a:moveTo>
                  <a:pt x="0" y="257180"/>
                </a:moveTo>
                <a:cubicBezTo>
                  <a:pt x="30645" y="109857"/>
                  <a:pt x="118633" y="-28014"/>
                  <a:pt x="257180" y="0"/>
                </a:cubicBezTo>
                <a:cubicBezTo>
                  <a:pt x="429742" y="8979"/>
                  <a:pt x="564900" y="-17223"/>
                  <a:pt x="750951" y="0"/>
                </a:cubicBezTo>
                <a:cubicBezTo>
                  <a:pt x="937002" y="17223"/>
                  <a:pt x="1078718" y="15415"/>
                  <a:pt x="1285870" y="0"/>
                </a:cubicBezTo>
                <a:cubicBezTo>
                  <a:pt x="1427684" y="3849"/>
                  <a:pt x="1552208" y="118958"/>
                  <a:pt x="1543050" y="257180"/>
                </a:cubicBezTo>
                <a:cubicBezTo>
                  <a:pt x="1565357" y="512980"/>
                  <a:pt x="1557759" y="563584"/>
                  <a:pt x="1543050" y="788664"/>
                </a:cubicBezTo>
                <a:cubicBezTo>
                  <a:pt x="1528341" y="1013744"/>
                  <a:pt x="1556610" y="1202447"/>
                  <a:pt x="1543050" y="1390234"/>
                </a:cubicBezTo>
                <a:cubicBezTo>
                  <a:pt x="1529491" y="1578021"/>
                  <a:pt x="1519997" y="1810278"/>
                  <a:pt x="1543050" y="2009325"/>
                </a:cubicBezTo>
                <a:cubicBezTo>
                  <a:pt x="1561378" y="2143381"/>
                  <a:pt x="1423331" y="2268515"/>
                  <a:pt x="1285870" y="2266505"/>
                </a:cubicBezTo>
                <a:cubicBezTo>
                  <a:pt x="1138717" y="2243305"/>
                  <a:pt x="914309" y="2271793"/>
                  <a:pt x="781812" y="2266505"/>
                </a:cubicBezTo>
                <a:cubicBezTo>
                  <a:pt x="649315" y="2261217"/>
                  <a:pt x="367682" y="2290774"/>
                  <a:pt x="257180" y="2266505"/>
                </a:cubicBezTo>
                <a:cubicBezTo>
                  <a:pt x="97090" y="2261862"/>
                  <a:pt x="2355" y="2117829"/>
                  <a:pt x="0" y="2009325"/>
                </a:cubicBezTo>
                <a:cubicBezTo>
                  <a:pt x="-13429" y="1823899"/>
                  <a:pt x="-15400" y="1623847"/>
                  <a:pt x="0" y="1477841"/>
                </a:cubicBezTo>
                <a:cubicBezTo>
                  <a:pt x="15400" y="1331835"/>
                  <a:pt x="24036" y="1091703"/>
                  <a:pt x="0" y="876271"/>
                </a:cubicBezTo>
                <a:cubicBezTo>
                  <a:pt x="-24036" y="660839"/>
                  <a:pt x="-5161" y="471572"/>
                  <a:pt x="0" y="257180"/>
                </a:cubicBezTo>
                <a:close/>
              </a:path>
            </a:pathLst>
          </a:custGeom>
          <a:ln>
            <a:headEnd type="none" w="med" len="med"/>
            <a:tailEnd type="none" w="med" len="med"/>
            <a:extLst>
              <a:ext uri="{C807C97D-BFC1-408E-A445-0C87EB9F89A2}">
                <ask:lineSketchStyleProps xmlns:ask="http://schemas.microsoft.com/office/drawing/2018/sketchyshapes" sd="517074015">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39" name="Rectangle 38">
            <a:extLst>
              <a:ext uri="{FF2B5EF4-FFF2-40B4-BE49-F238E27FC236}">
                <a16:creationId xmlns:a16="http://schemas.microsoft.com/office/drawing/2014/main" id="{206475A3-CA85-4784-8016-126E65DE2CA8}"/>
              </a:ext>
            </a:extLst>
          </p:cNvPr>
          <p:cNvSpPr/>
          <p:nvPr/>
        </p:nvSpPr>
        <p:spPr>
          <a:xfrm>
            <a:off x="10839384" y="3012868"/>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23955" y="21406"/>
                  <a:pt x="423881" y="-20730"/>
                  <a:pt x="572772" y="0"/>
                </a:cubicBezTo>
                <a:cubicBezTo>
                  <a:pt x="575446" y="80240"/>
                  <a:pt x="570399" y="206670"/>
                  <a:pt x="572772" y="360680"/>
                </a:cubicBezTo>
                <a:cubicBezTo>
                  <a:pt x="326355" y="343536"/>
                  <a:pt x="141195" y="337459"/>
                  <a:pt x="0" y="360680"/>
                </a:cubicBezTo>
                <a:cubicBezTo>
                  <a:pt x="15803" y="202392"/>
                  <a:pt x="16997" y="146425"/>
                  <a:pt x="0" y="0"/>
                </a:cubicBezTo>
                <a:close/>
              </a:path>
              <a:path w="572772" h="360680" stroke="0" extrusionOk="0">
                <a:moveTo>
                  <a:pt x="0" y="0"/>
                </a:moveTo>
                <a:cubicBezTo>
                  <a:pt x="244508" y="-10786"/>
                  <a:pt x="354738" y="1671"/>
                  <a:pt x="572772" y="0"/>
                </a:cubicBezTo>
                <a:cubicBezTo>
                  <a:pt x="585352" y="114765"/>
                  <a:pt x="568240" y="191064"/>
                  <a:pt x="572772" y="360680"/>
                </a:cubicBezTo>
                <a:cubicBezTo>
                  <a:pt x="437340" y="358823"/>
                  <a:pt x="270920" y="359660"/>
                  <a:pt x="0" y="360680"/>
                </a:cubicBezTo>
                <a:cubicBezTo>
                  <a:pt x="14899" y="282865"/>
                  <a:pt x="16535" y="157032"/>
                  <a:pt x="0" y="0"/>
                </a:cubicBezTo>
                <a:close/>
              </a:path>
            </a:pathLst>
          </a:custGeom>
          <a:ln>
            <a:extLst>
              <a:ext uri="{C807C97D-BFC1-408E-A445-0C87EB9F89A2}">
                <ask:lineSketchStyleProps xmlns:ask="http://schemas.microsoft.com/office/drawing/2018/sketchyshapes" sd="191572515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40" name="Rectangle 39">
            <a:extLst>
              <a:ext uri="{FF2B5EF4-FFF2-40B4-BE49-F238E27FC236}">
                <a16:creationId xmlns:a16="http://schemas.microsoft.com/office/drawing/2014/main" id="{EF402C1A-06F0-4362-AA0A-D287317FBDAC}"/>
              </a:ext>
            </a:extLst>
          </p:cNvPr>
          <p:cNvSpPr/>
          <p:nvPr/>
        </p:nvSpPr>
        <p:spPr>
          <a:xfrm>
            <a:off x="11208000" y="4031842"/>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96168" y="11751"/>
                  <a:pt x="431750" y="22828"/>
                  <a:pt x="572772" y="0"/>
                </a:cubicBezTo>
                <a:cubicBezTo>
                  <a:pt x="585337" y="118869"/>
                  <a:pt x="569002" y="236013"/>
                  <a:pt x="572772" y="360680"/>
                </a:cubicBezTo>
                <a:cubicBezTo>
                  <a:pt x="357630" y="346273"/>
                  <a:pt x="243300" y="367046"/>
                  <a:pt x="0" y="360680"/>
                </a:cubicBezTo>
                <a:cubicBezTo>
                  <a:pt x="660" y="223599"/>
                  <a:pt x="14084" y="145803"/>
                  <a:pt x="0" y="0"/>
                </a:cubicBezTo>
                <a:close/>
              </a:path>
              <a:path w="572772" h="360680" stroke="0" extrusionOk="0">
                <a:moveTo>
                  <a:pt x="0" y="0"/>
                </a:moveTo>
                <a:cubicBezTo>
                  <a:pt x="179504" y="-657"/>
                  <a:pt x="336401" y="-19456"/>
                  <a:pt x="572772" y="0"/>
                </a:cubicBezTo>
                <a:cubicBezTo>
                  <a:pt x="556182" y="122494"/>
                  <a:pt x="576151" y="275131"/>
                  <a:pt x="572772" y="360680"/>
                </a:cubicBezTo>
                <a:cubicBezTo>
                  <a:pt x="346788" y="375588"/>
                  <a:pt x="177148" y="363881"/>
                  <a:pt x="0" y="360680"/>
                </a:cubicBezTo>
                <a:cubicBezTo>
                  <a:pt x="-6828" y="281063"/>
                  <a:pt x="-3550" y="121957"/>
                  <a:pt x="0" y="0"/>
                </a:cubicBezTo>
                <a:close/>
              </a:path>
            </a:pathLst>
          </a:custGeom>
          <a:ln>
            <a:extLst>
              <a:ext uri="{C807C97D-BFC1-408E-A445-0C87EB9F89A2}">
                <ask:lineSketchStyleProps xmlns:ask="http://schemas.microsoft.com/office/drawing/2018/sketchyshapes" sd="2638346641">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1" name="Rectangle 40">
            <a:extLst>
              <a:ext uri="{FF2B5EF4-FFF2-40B4-BE49-F238E27FC236}">
                <a16:creationId xmlns:a16="http://schemas.microsoft.com/office/drawing/2014/main" id="{2773FEF5-2B47-49FD-9606-6540919A94D4}"/>
              </a:ext>
            </a:extLst>
          </p:cNvPr>
          <p:cNvSpPr/>
          <p:nvPr/>
        </p:nvSpPr>
        <p:spPr>
          <a:xfrm>
            <a:off x="10547281" y="4040097"/>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79986" y="14069"/>
                  <a:pt x="340551" y="19040"/>
                  <a:pt x="572772" y="0"/>
                </a:cubicBezTo>
                <a:cubicBezTo>
                  <a:pt x="590673" y="142216"/>
                  <a:pt x="579449" y="204441"/>
                  <a:pt x="572772" y="360680"/>
                </a:cubicBezTo>
                <a:cubicBezTo>
                  <a:pt x="416064" y="378336"/>
                  <a:pt x="120358" y="353506"/>
                  <a:pt x="0" y="360680"/>
                </a:cubicBezTo>
                <a:cubicBezTo>
                  <a:pt x="-16631" y="213514"/>
                  <a:pt x="-1992" y="111286"/>
                  <a:pt x="0" y="0"/>
                </a:cubicBezTo>
                <a:close/>
              </a:path>
              <a:path w="572772" h="360680" stroke="0" extrusionOk="0">
                <a:moveTo>
                  <a:pt x="0" y="0"/>
                </a:moveTo>
                <a:cubicBezTo>
                  <a:pt x="223335" y="15644"/>
                  <a:pt x="356426" y="27141"/>
                  <a:pt x="572772" y="0"/>
                </a:cubicBezTo>
                <a:cubicBezTo>
                  <a:pt x="585065" y="115253"/>
                  <a:pt x="563722" y="188457"/>
                  <a:pt x="572772" y="360680"/>
                </a:cubicBezTo>
                <a:cubicBezTo>
                  <a:pt x="412685" y="338593"/>
                  <a:pt x="210208" y="357649"/>
                  <a:pt x="0" y="360680"/>
                </a:cubicBezTo>
                <a:cubicBezTo>
                  <a:pt x="9757" y="216959"/>
                  <a:pt x="-4536" y="135286"/>
                  <a:pt x="0" y="0"/>
                </a:cubicBezTo>
                <a:close/>
              </a:path>
            </a:pathLst>
          </a:custGeom>
          <a:ln>
            <a:extLst>
              <a:ext uri="{C807C97D-BFC1-408E-A445-0C87EB9F89A2}">
                <ask:lineSketchStyleProps xmlns:ask="http://schemas.microsoft.com/office/drawing/2018/sketchyshapes" sd="89765418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2" name="Rectangle 41">
            <a:extLst>
              <a:ext uri="{FF2B5EF4-FFF2-40B4-BE49-F238E27FC236}">
                <a16:creationId xmlns:a16="http://schemas.microsoft.com/office/drawing/2014/main" id="{F1F8C999-5C93-4DF2-9FEF-4246E8BB01CB}"/>
              </a:ext>
            </a:extLst>
          </p:cNvPr>
          <p:cNvSpPr/>
          <p:nvPr/>
        </p:nvSpPr>
        <p:spPr>
          <a:xfrm>
            <a:off x="11200697" y="3546762"/>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16526" y="3160"/>
                  <a:pt x="348983" y="-27012"/>
                  <a:pt x="572772" y="0"/>
                </a:cubicBezTo>
                <a:cubicBezTo>
                  <a:pt x="560740" y="81458"/>
                  <a:pt x="578507" y="203584"/>
                  <a:pt x="572772" y="360680"/>
                </a:cubicBezTo>
                <a:cubicBezTo>
                  <a:pt x="396693" y="337099"/>
                  <a:pt x="271511" y="376035"/>
                  <a:pt x="0" y="360680"/>
                </a:cubicBezTo>
                <a:cubicBezTo>
                  <a:pt x="-834" y="252718"/>
                  <a:pt x="12621" y="141094"/>
                  <a:pt x="0" y="0"/>
                </a:cubicBezTo>
                <a:close/>
              </a:path>
              <a:path w="572772" h="360680" stroke="0" extrusionOk="0">
                <a:moveTo>
                  <a:pt x="0" y="0"/>
                </a:moveTo>
                <a:cubicBezTo>
                  <a:pt x="173424" y="-27945"/>
                  <a:pt x="360521" y="-321"/>
                  <a:pt x="572772" y="0"/>
                </a:cubicBezTo>
                <a:cubicBezTo>
                  <a:pt x="556983" y="78402"/>
                  <a:pt x="557299" y="218312"/>
                  <a:pt x="572772" y="360680"/>
                </a:cubicBezTo>
                <a:cubicBezTo>
                  <a:pt x="315773" y="368015"/>
                  <a:pt x="246078" y="347588"/>
                  <a:pt x="0" y="360680"/>
                </a:cubicBezTo>
                <a:cubicBezTo>
                  <a:pt x="8796" y="205523"/>
                  <a:pt x="-12933" y="103018"/>
                  <a:pt x="0" y="0"/>
                </a:cubicBezTo>
                <a:close/>
              </a:path>
            </a:pathLst>
          </a:custGeom>
          <a:ln>
            <a:extLst>
              <a:ext uri="{C807C97D-BFC1-408E-A445-0C87EB9F89A2}">
                <ask:lineSketchStyleProps xmlns:ask="http://schemas.microsoft.com/office/drawing/2018/sketchyshapes" sd="16077745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3" name="Rectangle 42">
            <a:extLst>
              <a:ext uri="{FF2B5EF4-FFF2-40B4-BE49-F238E27FC236}">
                <a16:creationId xmlns:a16="http://schemas.microsoft.com/office/drawing/2014/main" id="{9F6D4C3C-9BF9-4B5E-AF88-B83704685F05}"/>
              </a:ext>
            </a:extLst>
          </p:cNvPr>
          <p:cNvSpPr/>
          <p:nvPr/>
        </p:nvSpPr>
        <p:spPr>
          <a:xfrm>
            <a:off x="10542837" y="3555017"/>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07120" y="25570"/>
                  <a:pt x="438396" y="5414"/>
                  <a:pt x="572772" y="0"/>
                </a:cubicBezTo>
                <a:cubicBezTo>
                  <a:pt x="582572" y="110766"/>
                  <a:pt x="568786" y="248505"/>
                  <a:pt x="572772" y="360680"/>
                </a:cubicBezTo>
                <a:cubicBezTo>
                  <a:pt x="380048" y="335254"/>
                  <a:pt x="207096" y="353614"/>
                  <a:pt x="0" y="360680"/>
                </a:cubicBezTo>
                <a:cubicBezTo>
                  <a:pt x="-9529" y="268911"/>
                  <a:pt x="809" y="98041"/>
                  <a:pt x="0" y="0"/>
                </a:cubicBezTo>
                <a:close/>
              </a:path>
              <a:path w="572772" h="360680" stroke="0" extrusionOk="0">
                <a:moveTo>
                  <a:pt x="0" y="0"/>
                </a:moveTo>
                <a:cubicBezTo>
                  <a:pt x="185293" y="23627"/>
                  <a:pt x="405760" y="3404"/>
                  <a:pt x="572772" y="0"/>
                </a:cubicBezTo>
                <a:cubicBezTo>
                  <a:pt x="565027" y="128492"/>
                  <a:pt x="571791" y="201843"/>
                  <a:pt x="572772" y="360680"/>
                </a:cubicBezTo>
                <a:cubicBezTo>
                  <a:pt x="416956" y="333518"/>
                  <a:pt x="203240" y="378004"/>
                  <a:pt x="0" y="360680"/>
                </a:cubicBezTo>
                <a:cubicBezTo>
                  <a:pt x="8663" y="193283"/>
                  <a:pt x="-14300" y="87039"/>
                  <a:pt x="0" y="0"/>
                </a:cubicBezTo>
                <a:close/>
              </a:path>
            </a:pathLst>
          </a:custGeom>
          <a:ln>
            <a:extLst>
              <a:ext uri="{C807C97D-BFC1-408E-A445-0C87EB9F89A2}">
                <ask:lineSketchStyleProps xmlns:ask="http://schemas.microsoft.com/office/drawing/2018/sketchyshapes" sd="714788136">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4" name="TextBox 43">
            <a:extLst>
              <a:ext uri="{FF2B5EF4-FFF2-40B4-BE49-F238E27FC236}">
                <a16:creationId xmlns:a16="http://schemas.microsoft.com/office/drawing/2014/main" id="{DFEB2429-5E98-48F3-9290-9FCB9F1F401C}"/>
              </a:ext>
            </a:extLst>
          </p:cNvPr>
          <p:cNvSpPr txBox="1"/>
          <p:nvPr/>
        </p:nvSpPr>
        <p:spPr>
          <a:xfrm>
            <a:off x="10568557" y="4674065"/>
            <a:ext cx="1114425" cy="338554"/>
          </a:xfrm>
          <a:custGeom>
            <a:avLst/>
            <a:gdLst>
              <a:gd name="connsiteX0" fmla="*/ 0 w 1114425"/>
              <a:gd name="connsiteY0" fmla="*/ 0 h 338554"/>
              <a:gd name="connsiteX1" fmla="*/ 534924 w 1114425"/>
              <a:gd name="connsiteY1" fmla="*/ 0 h 338554"/>
              <a:gd name="connsiteX2" fmla="*/ 1114425 w 1114425"/>
              <a:gd name="connsiteY2" fmla="*/ 0 h 338554"/>
              <a:gd name="connsiteX3" fmla="*/ 1114425 w 1114425"/>
              <a:gd name="connsiteY3" fmla="*/ 338554 h 338554"/>
              <a:gd name="connsiteX4" fmla="*/ 546068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158973" y="3239"/>
                  <a:pt x="414452" y="-17241"/>
                  <a:pt x="534924" y="0"/>
                </a:cubicBezTo>
                <a:cubicBezTo>
                  <a:pt x="655396" y="17241"/>
                  <a:pt x="830384" y="-12208"/>
                  <a:pt x="1114425" y="0"/>
                </a:cubicBezTo>
                <a:cubicBezTo>
                  <a:pt x="1105710" y="118073"/>
                  <a:pt x="1113425" y="239045"/>
                  <a:pt x="1114425" y="338554"/>
                </a:cubicBezTo>
                <a:cubicBezTo>
                  <a:pt x="1000086" y="343027"/>
                  <a:pt x="796055" y="363685"/>
                  <a:pt x="546068" y="338554"/>
                </a:cubicBezTo>
                <a:cubicBezTo>
                  <a:pt x="296081" y="313423"/>
                  <a:pt x="199964" y="343069"/>
                  <a:pt x="0" y="338554"/>
                </a:cubicBezTo>
                <a:cubicBezTo>
                  <a:pt x="-8135" y="218614"/>
                  <a:pt x="-14372" y="69282"/>
                  <a:pt x="0" y="0"/>
                </a:cubicBezTo>
                <a:close/>
              </a:path>
              <a:path w="1114425" h="338554" stroke="0" extrusionOk="0">
                <a:moveTo>
                  <a:pt x="0" y="0"/>
                </a:moveTo>
                <a:cubicBezTo>
                  <a:pt x="198294" y="4340"/>
                  <a:pt x="423878" y="773"/>
                  <a:pt x="579501" y="0"/>
                </a:cubicBezTo>
                <a:cubicBezTo>
                  <a:pt x="735124" y="-773"/>
                  <a:pt x="911012" y="3576"/>
                  <a:pt x="1114425" y="0"/>
                </a:cubicBezTo>
                <a:cubicBezTo>
                  <a:pt x="1116999" y="109341"/>
                  <a:pt x="1102437" y="240628"/>
                  <a:pt x="1114425" y="338554"/>
                </a:cubicBezTo>
                <a:cubicBezTo>
                  <a:pt x="999968" y="325494"/>
                  <a:pt x="797790" y="351769"/>
                  <a:pt x="590645" y="338554"/>
                </a:cubicBezTo>
                <a:cubicBezTo>
                  <a:pt x="383500" y="325339"/>
                  <a:pt x="145071" y="363087"/>
                  <a:pt x="0" y="338554"/>
                </a:cubicBezTo>
                <a:cubicBezTo>
                  <a:pt x="5794" y="252798"/>
                  <a:pt x="10528" y="89504"/>
                  <a:pt x="0" y="0"/>
                </a:cubicBezTo>
                <a:close/>
              </a:path>
            </a:pathLst>
          </a:custGeom>
          <a:ln>
            <a:extLst>
              <a:ext uri="{C807C97D-BFC1-408E-A445-0C87EB9F89A2}">
                <ask:lineSketchStyleProps xmlns:ask="http://schemas.microsoft.com/office/drawing/2018/sketchyshapes" sd="315420505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45" name="Rectangle: Rounded Corners 44">
            <a:extLst>
              <a:ext uri="{FF2B5EF4-FFF2-40B4-BE49-F238E27FC236}">
                <a16:creationId xmlns:a16="http://schemas.microsoft.com/office/drawing/2014/main" id="{68391692-C028-4166-A102-C90F177A5656}"/>
              </a:ext>
            </a:extLst>
          </p:cNvPr>
          <p:cNvSpPr/>
          <p:nvPr/>
        </p:nvSpPr>
        <p:spPr>
          <a:xfrm>
            <a:off x="8509338" y="2854677"/>
            <a:ext cx="1543050" cy="2266505"/>
          </a:xfrm>
          <a:custGeom>
            <a:avLst/>
            <a:gdLst>
              <a:gd name="connsiteX0" fmla="*/ 0 w 1543050"/>
              <a:gd name="connsiteY0" fmla="*/ 257180 h 2266505"/>
              <a:gd name="connsiteX1" fmla="*/ 257180 w 1543050"/>
              <a:gd name="connsiteY1" fmla="*/ 0 h 2266505"/>
              <a:gd name="connsiteX2" fmla="*/ 761238 w 1543050"/>
              <a:gd name="connsiteY2" fmla="*/ 0 h 2266505"/>
              <a:gd name="connsiteX3" fmla="*/ 1285870 w 1543050"/>
              <a:gd name="connsiteY3" fmla="*/ 0 h 2266505"/>
              <a:gd name="connsiteX4" fmla="*/ 1543050 w 1543050"/>
              <a:gd name="connsiteY4" fmla="*/ 257180 h 2266505"/>
              <a:gd name="connsiteX5" fmla="*/ 1543050 w 1543050"/>
              <a:gd name="connsiteY5" fmla="*/ 823707 h 2266505"/>
              <a:gd name="connsiteX6" fmla="*/ 1543050 w 1543050"/>
              <a:gd name="connsiteY6" fmla="*/ 1355191 h 2266505"/>
              <a:gd name="connsiteX7" fmla="*/ 1543050 w 1543050"/>
              <a:gd name="connsiteY7" fmla="*/ 2009325 h 2266505"/>
              <a:gd name="connsiteX8" fmla="*/ 1285870 w 1543050"/>
              <a:gd name="connsiteY8" fmla="*/ 2266505 h 2266505"/>
              <a:gd name="connsiteX9" fmla="*/ 802386 w 1543050"/>
              <a:gd name="connsiteY9" fmla="*/ 2266505 h 2266505"/>
              <a:gd name="connsiteX10" fmla="*/ 257180 w 1543050"/>
              <a:gd name="connsiteY10" fmla="*/ 2266505 h 2266505"/>
              <a:gd name="connsiteX11" fmla="*/ 0 w 1543050"/>
              <a:gd name="connsiteY11" fmla="*/ 2009325 h 2266505"/>
              <a:gd name="connsiteX12" fmla="*/ 0 w 1543050"/>
              <a:gd name="connsiteY12" fmla="*/ 1407755 h 2266505"/>
              <a:gd name="connsiteX13" fmla="*/ 0 w 1543050"/>
              <a:gd name="connsiteY13" fmla="*/ 806185 h 2266505"/>
              <a:gd name="connsiteX14" fmla="*/ 0 w 1543050"/>
              <a:gd name="connsiteY14" fmla="*/ 257180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66505" fill="none" extrusionOk="0">
                <a:moveTo>
                  <a:pt x="0" y="257180"/>
                </a:moveTo>
                <a:cubicBezTo>
                  <a:pt x="-3834" y="132539"/>
                  <a:pt x="111746" y="-18587"/>
                  <a:pt x="257180" y="0"/>
                </a:cubicBezTo>
                <a:cubicBezTo>
                  <a:pt x="444722" y="21576"/>
                  <a:pt x="595541" y="16978"/>
                  <a:pt x="761238" y="0"/>
                </a:cubicBezTo>
                <a:cubicBezTo>
                  <a:pt x="926935" y="-16978"/>
                  <a:pt x="1125326" y="2949"/>
                  <a:pt x="1285870" y="0"/>
                </a:cubicBezTo>
                <a:cubicBezTo>
                  <a:pt x="1399529" y="-7338"/>
                  <a:pt x="1535408" y="102229"/>
                  <a:pt x="1543050" y="257180"/>
                </a:cubicBezTo>
                <a:cubicBezTo>
                  <a:pt x="1553711" y="412758"/>
                  <a:pt x="1558438" y="603805"/>
                  <a:pt x="1543050" y="823707"/>
                </a:cubicBezTo>
                <a:cubicBezTo>
                  <a:pt x="1527662" y="1043609"/>
                  <a:pt x="1553613" y="1131600"/>
                  <a:pt x="1543050" y="1355191"/>
                </a:cubicBezTo>
                <a:cubicBezTo>
                  <a:pt x="1532487" y="1578782"/>
                  <a:pt x="1514671" y="1713055"/>
                  <a:pt x="1543050" y="2009325"/>
                </a:cubicBezTo>
                <a:cubicBezTo>
                  <a:pt x="1564857" y="2151188"/>
                  <a:pt x="1433996" y="2272706"/>
                  <a:pt x="1285870" y="2266505"/>
                </a:cubicBezTo>
                <a:cubicBezTo>
                  <a:pt x="1065181" y="2275457"/>
                  <a:pt x="1035479" y="2247819"/>
                  <a:pt x="802386" y="2266505"/>
                </a:cubicBezTo>
                <a:cubicBezTo>
                  <a:pt x="569293" y="2285191"/>
                  <a:pt x="527386" y="2278947"/>
                  <a:pt x="257180" y="2266505"/>
                </a:cubicBezTo>
                <a:cubicBezTo>
                  <a:pt x="133778" y="2272704"/>
                  <a:pt x="-8002" y="2159171"/>
                  <a:pt x="0" y="2009325"/>
                </a:cubicBezTo>
                <a:cubicBezTo>
                  <a:pt x="-16499" y="1779530"/>
                  <a:pt x="-15920" y="1658318"/>
                  <a:pt x="0" y="1407755"/>
                </a:cubicBezTo>
                <a:cubicBezTo>
                  <a:pt x="15920" y="1157192"/>
                  <a:pt x="-1217" y="1029023"/>
                  <a:pt x="0" y="806185"/>
                </a:cubicBezTo>
                <a:cubicBezTo>
                  <a:pt x="1217" y="583347"/>
                  <a:pt x="7294" y="500865"/>
                  <a:pt x="0" y="257180"/>
                </a:cubicBezTo>
                <a:close/>
              </a:path>
              <a:path w="1543050" h="2266505" stroke="0" extrusionOk="0">
                <a:moveTo>
                  <a:pt x="0" y="257180"/>
                </a:moveTo>
                <a:cubicBezTo>
                  <a:pt x="-9501" y="85568"/>
                  <a:pt x="110211" y="-9991"/>
                  <a:pt x="257180" y="0"/>
                </a:cubicBezTo>
                <a:cubicBezTo>
                  <a:pt x="380635" y="23792"/>
                  <a:pt x="523490" y="1538"/>
                  <a:pt x="761238" y="0"/>
                </a:cubicBezTo>
                <a:cubicBezTo>
                  <a:pt x="998986" y="-1538"/>
                  <a:pt x="1033610" y="-17455"/>
                  <a:pt x="1285870" y="0"/>
                </a:cubicBezTo>
                <a:cubicBezTo>
                  <a:pt x="1436010" y="534"/>
                  <a:pt x="1542214" y="124139"/>
                  <a:pt x="1543050" y="257180"/>
                </a:cubicBezTo>
                <a:cubicBezTo>
                  <a:pt x="1517183" y="447996"/>
                  <a:pt x="1544064" y="656053"/>
                  <a:pt x="1543050" y="841228"/>
                </a:cubicBezTo>
                <a:cubicBezTo>
                  <a:pt x="1542036" y="1026403"/>
                  <a:pt x="1544637" y="1141723"/>
                  <a:pt x="1543050" y="1407755"/>
                </a:cubicBezTo>
                <a:cubicBezTo>
                  <a:pt x="1541463" y="1673787"/>
                  <a:pt x="1542394" y="1747611"/>
                  <a:pt x="1543050" y="2009325"/>
                </a:cubicBezTo>
                <a:cubicBezTo>
                  <a:pt x="1547530" y="2165441"/>
                  <a:pt x="1424894" y="2267928"/>
                  <a:pt x="1285870" y="2266505"/>
                </a:cubicBezTo>
                <a:cubicBezTo>
                  <a:pt x="1089421" y="2264829"/>
                  <a:pt x="901957" y="2276484"/>
                  <a:pt x="761238" y="2266505"/>
                </a:cubicBezTo>
                <a:cubicBezTo>
                  <a:pt x="620519" y="2256526"/>
                  <a:pt x="426194" y="2246232"/>
                  <a:pt x="257180" y="2266505"/>
                </a:cubicBezTo>
                <a:cubicBezTo>
                  <a:pt x="87572" y="2253384"/>
                  <a:pt x="13683" y="2124662"/>
                  <a:pt x="0" y="2009325"/>
                </a:cubicBezTo>
                <a:cubicBezTo>
                  <a:pt x="-21915" y="1879888"/>
                  <a:pt x="29591" y="1633594"/>
                  <a:pt x="0" y="1407755"/>
                </a:cubicBezTo>
                <a:cubicBezTo>
                  <a:pt x="-29591" y="1181916"/>
                  <a:pt x="3292" y="1085564"/>
                  <a:pt x="0" y="823707"/>
                </a:cubicBezTo>
                <a:cubicBezTo>
                  <a:pt x="-3292" y="561850"/>
                  <a:pt x="-21941" y="374782"/>
                  <a:pt x="0" y="257180"/>
                </a:cubicBezTo>
                <a:close/>
              </a:path>
            </a:pathLst>
          </a:custGeom>
          <a:ln>
            <a:headEnd type="none" w="med" len="med"/>
            <a:tailEnd type="none" w="med" len="med"/>
            <a:extLst>
              <a:ext uri="{C807C97D-BFC1-408E-A445-0C87EB9F89A2}">
                <ask:lineSketchStyleProps xmlns:ask="http://schemas.microsoft.com/office/drawing/2018/sketchyshapes" sd="2788651717">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46" name="Rectangle 45">
            <a:extLst>
              <a:ext uri="{FF2B5EF4-FFF2-40B4-BE49-F238E27FC236}">
                <a16:creationId xmlns:a16="http://schemas.microsoft.com/office/drawing/2014/main" id="{1669EEAA-9DA9-46FF-97C7-AE9F5DA9CB45}"/>
              </a:ext>
            </a:extLst>
          </p:cNvPr>
          <p:cNvSpPr/>
          <p:nvPr/>
        </p:nvSpPr>
        <p:spPr>
          <a:xfrm>
            <a:off x="8994477" y="3012868"/>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26009" y="14394"/>
                  <a:pt x="423896" y="16350"/>
                  <a:pt x="572772" y="0"/>
                </a:cubicBezTo>
                <a:cubicBezTo>
                  <a:pt x="577218" y="142764"/>
                  <a:pt x="561358" y="247576"/>
                  <a:pt x="572772" y="360680"/>
                </a:cubicBezTo>
                <a:cubicBezTo>
                  <a:pt x="449086" y="354032"/>
                  <a:pt x="247457" y="388898"/>
                  <a:pt x="0" y="360680"/>
                </a:cubicBezTo>
                <a:cubicBezTo>
                  <a:pt x="2843" y="219669"/>
                  <a:pt x="-7311" y="101007"/>
                  <a:pt x="0" y="0"/>
                </a:cubicBezTo>
                <a:close/>
              </a:path>
              <a:path w="572772" h="360680" stroke="0" extrusionOk="0">
                <a:moveTo>
                  <a:pt x="0" y="0"/>
                </a:moveTo>
                <a:cubicBezTo>
                  <a:pt x="177278" y="-21538"/>
                  <a:pt x="301318" y="-23765"/>
                  <a:pt x="572772" y="0"/>
                </a:cubicBezTo>
                <a:cubicBezTo>
                  <a:pt x="572758" y="131437"/>
                  <a:pt x="562283" y="202783"/>
                  <a:pt x="572772" y="360680"/>
                </a:cubicBezTo>
                <a:cubicBezTo>
                  <a:pt x="410615" y="381635"/>
                  <a:pt x="176322" y="366267"/>
                  <a:pt x="0" y="360680"/>
                </a:cubicBezTo>
                <a:cubicBezTo>
                  <a:pt x="11653" y="284913"/>
                  <a:pt x="-14761" y="179809"/>
                  <a:pt x="0" y="0"/>
                </a:cubicBezTo>
                <a:close/>
              </a:path>
            </a:pathLst>
          </a:custGeom>
          <a:ln>
            <a:extLst>
              <a:ext uri="{C807C97D-BFC1-408E-A445-0C87EB9F89A2}">
                <ask:lineSketchStyleProps xmlns:ask="http://schemas.microsoft.com/office/drawing/2018/sketchyshapes" sd="367810103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47" name="Rectangle 46">
            <a:extLst>
              <a:ext uri="{FF2B5EF4-FFF2-40B4-BE49-F238E27FC236}">
                <a16:creationId xmlns:a16="http://schemas.microsoft.com/office/drawing/2014/main" id="{57168991-D88F-4634-A058-5B75D6CCAF81}"/>
              </a:ext>
            </a:extLst>
          </p:cNvPr>
          <p:cNvSpPr/>
          <p:nvPr/>
        </p:nvSpPr>
        <p:spPr>
          <a:xfrm>
            <a:off x="9363093" y="4031842"/>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72754" y="24102"/>
                  <a:pt x="397722" y="-14844"/>
                  <a:pt x="572772" y="0"/>
                </a:cubicBezTo>
                <a:cubicBezTo>
                  <a:pt x="580795" y="156560"/>
                  <a:pt x="565066" y="262486"/>
                  <a:pt x="572772" y="360680"/>
                </a:cubicBezTo>
                <a:cubicBezTo>
                  <a:pt x="423361" y="387782"/>
                  <a:pt x="253398" y="348068"/>
                  <a:pt x="0" y="360680"/>
                </a:cubicBezTo>
                <a:cubicBezTo>
                  <a:pt x="-17583" y="284243"/>
                  <a:pt x="-275" y="175357"/>
                  <a:pt x="0" y="0"/>
                </a:cubicBezTo>
                <a:close/>
              </a:path>
              <a:path w="572772" h="360680" stroke="0" extrusionOk="0">
                <a:moveTo>
                  <a:pt x="0" y="0"/>
                </a:moveTo>
                <a:cubicBezTo>
                  <a:pt x="181368" y="9862"/>
                  <a:pt x="331522" y="-7274"/>
                  <a:pt x="572772" y="0"/>
                </a:cubicBezTo>
                <a:cubicBezTo>
                  <a:pt x="574670" y="152556"/>
                  <a:pt x="589867" y="257259"/>
                  <a:pt x="572772" y="360680"/>
                </a:cubicBezTo>
                <a:cubicBezTo>
                  <a:pt x="403986" y="376200"/>
                  <a:pt x="183977" y="380840"/>
                  <a:pt x="0" y="360680"/>
                </a:cubicBezTo>
                <a:cubicBezTo>
                  <a:pt x="8816" y="228123"/>
                  <a:pt x="13109" y="80979"/>
                  <a:pt x="0" y="0"/>
                </a:cubicBezTo>
                <a:close/>
              </a:path>
            </a:pathLst>
          </a:custGeom>
          <a:ln>
            <a:extLst>
              <a:ext uri="{C807C97D-BFC1-408E-A445-0C87EB9F89A2}">
                <ask:lineSketchStyleProps xmlns:ask="http://schemas.microsoft.com/office/drawing/2018/sketchyshapes" sd="156526289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8" name="Rectangle 47">
            <a:extLst>
              <a:ext uri="{FF2B5EF4-FFF2-40B4-BE49-F238E27FC236}">
                <a16:creationId xmlns:a16="http://schemas.microsoft.com/office/drawing/2014/main" id="{F7742EE4-B730-4F66-A69C-21CFC8FAD607}"/>
              </a:ext>
            </a:extLst>
          </p:cNvPr>
          <p:cNvSpPr/>
          <p:nvPr/>
        </p:nvSpPr>
        <p:spPr>
          <a:xfrm>
            <a:off x="8702374" y="4040097"/>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27293" y="-3119"/>
                  <a:pt x="439729" y="21390"/>
                  <a:pt x="572772" y="0"/>
                </a:cubicBezTo>
                <a:cubicBezTo>
                  <a:pt x="564813" y="166597"/>
                  <a:pt x="586805" y="197877"/>
                  <a:pt x="572772" y="360680"/>
                </a:cubicBezTo>
                <a:cubicBezTo>
                  <a:pt x="301186" y="360179"/>
                  <a:pt x="238222" y="382306"/>
                  <a:pt x="0" y="360680"/>
                </a:cubicBezTo>
                <a:cubicBezTo>
                  <a:pt x="-7904" y="195502"/>
                  <a:pt x="8302" y="110723"/>
                  <a:pt x="0" y="0"/>
                </a:cubicBezTo>
                <a:close/>
              </a:path>
              <a:path w="572772" h="360680" stroke="0" extrusionOk="0">
                <a:moveTo>
                  <a:pt x="0" y="0"/>
                </a:moveTo>
                <a:cubicBezTo>
                  <a:pt x="255610" y="13499"/>
                  <a:pt x="295236" y="7529"/>
                  <a:pt x="572772" y="0"/>
                </a:cubicBezTo>
                <a:cubicBezTo>
                  <a:pt x="563639" y="153568"/>
                  <a:pt x="590472" y="238358"/>
                  <a:pt x="572772" y="360680"/>
                </a:cubicBezTo>
                <a:cubicBezTo>
                  <a:pt x="421516" y="388236"/>
                  <a:pt x="188146" y="386264"/>
                  <a:pt x="0" y="360680"/>
                </a:cubicBezTo>
                <a:cubicBezTo>
                  <a:pt x="-2897" y="262057"/>
                  <a:pt x="4440" y="128489"/>
                  <a:pt x="0" y="0"/>
                </a:cubicBezTo>
                <a:close/>
              </a:path>
            </a:pathLst>
          </a:custGeom>
          <a:ln>
            <a:extLst>
              <a:ext uri="{C807C97D-BFC1-408E-A445-0C87EB9F89A2}">
                <ask:lineSketchStyleProps xmlns:ask="http://schemas.microsoft.com/office/drawing/2018/sketchyshapes" sd="2301081147">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9" name="Rectangle 48">
            <a:extLst>
              <a:ext uri="{FF2B5EF4-FFF2-40B4-BE49-F238E27FC236}">
                <a16:creationId xmlns:a16="http://schemas.microsoft.com/office/drawing/2014/main" id="{9F527A31-BFF1-4739-A62C-F1437ADB4A08}"/>
              </a:ext>
            </a:extLst>
          </p:cNvPr>
          <p:cNvSpPr/>
          <p:nvPr/>
        </p:nvSpPr>
        <p:spPr>
          <a:xfrm>
            <a:off x="9355790" y="3546762"/>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58944" y="-26738"/>
                  <a:pt x="423909" y="2031"/>
                  <a:pt x="572772" y="0"/>
                </a:cubicBezTo>
                <a:cubicBezTo>
                  <a:pt x="573672" y="83531"/>
                  <a:pt x="574892" y="274995"/>
                  <a:pt x="572772" y="360680"/>
                </a:cubicBezTo>
                <a:cubicBezTo>
                  <a:pt x="365532" y="348811"/>
                  <a:pt x="279242" y="346056"/>
                  <a:pt x="0" y="360680"/>
                </a:cubicBezTo>
                <a:cubicBezTo>
                  <a:pt x="3422" y="264537"/>
                  <a:pt x="-1911" y="118560"/>
                  <a:pt x="0" y="0"/>
                </a:cubicBezTo>
                <a:close/>
              </a:path>
              <a:path w="572772" h="360680" stroke="0" extrusionOk="0">
                <a:moveTo>
                  <a:pt x="0" y="0"/>
                </a:moveTo>
                <a:cubicBezTo>
                  <a:pt x="136233" y="-8334"/>
                  <a:pt x="406661" y="-17355"/>
                  <a:pt x="572772" y="0"/>
                </a:cubicBezTo>
                <a:cubicBezTo>
                  <a:pt x="568706" y="107705"/>
                  <a:pt x="559675" y="251834"/>
                  <a:pt x="572772" y="360680"/>
                </a:cubicBezTo>
                <a:cubicBezTo>
                  <a:pt x="376275" y="360926"/>
                  <a:pt x="135480" y="363899"/>
                  <a:pt x="0" y="360680"/>
                </a:cubicBezTo>
                <a:cubicBezTo>
                  <a:pt x="11618" y="189239"/>
                  <a:pt x="-468" y="164480"/>
                  <a:pt x="0" y="0"/>
                </a:cubicBezTo>
                <a:close/>
              </a:path>
            </a:pathLst>
          </a:custGeom>
          <a:ln>
            <a:extLst>
              <a:ext uri="{C807C97D-BFC1-408E-A445-0C87EB9F89A2}">
                <ask:lineSketchStyleProps xmlns:ask="http://schemas.microsoft.com/office/drawing/2018/sketchyshapes" sd="1852996786">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0" name="Rectangle 49">
            <a:extLst>
              <a:ext uri="{FF2B5EF4-FFF2-40B4-BE49-F238E27FC236}">
                <a16:creationId xmlns:a16="http://schemas.microsoft.com/office/drawing/2014/main" id="{9CC786A9-1E6C-4E8C-8075-52960CDEAD04}"/>
              </a:ext>
            </a:extLst>
          </p:cNvPr>
          <p:cNvSpPr/>
          <p:nvPr/>
        </p:nvSpPr>
        <p:spPr>
          <a:xfrm>
            <a:off x="8697930" y="3555017"/>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26461" y="-6149"/>
                  <a:pt x="382001" y="8092"/>
                  <a:pt x="572772" y="0"/>
                </a:cubicBezTo>
                <a:cubicBezTo>
                  <a:pt x="575514" y="117728"/>
                  <a:pt x="580633" y="252120"/>
                  <a:pt x="572772" y="360680"/>
                </a:cubicBezTo>
                <a:cubicBezTo>
                  <a:pt x="414443" y="340526"/>
                  <a:pt x="235546" y="370731"/>
                  <a:pt x="0" y="360680"/>
                </a:cubicBezTo>
                <a:cubicBezTo>
                  <a:pt x="-9968" y="220522"/>
                  <a:pt x="4334" y="156860"/>
                  <a:pt x="0" y="0"/>
                </a:cubicBezTo>
                <a:close/>
              </a:path>
              <a:path w="572772" h="360680" stroke="0" extrusionOk="0">
                <a:moveTo>
                  <a:pt x="0" y="0"/>
                </a:moveTo>
                <a:cubicBezTo>
                  <a:pt x="280157" y="19349"/>
                  <a:pt x="345008" y="13728"/>
                  <a:pt x="572772" y="0"/>
                </a:cubicBezTo>
                <a:cubicBezTo>
                  <a:pt x="559167" y="126933"/>
                  <a:pt x="587377" y="269524"/>
                  <a:pt x="572772" y="360680"/>
                </a:cubicBezTo>
                <a:cubicBezTo>
                  <a:pt x="348385" y="355111"/>
                  <a:pt x="213819" y="363909"/>
                  <a:pt x="0" y="360680"/>
                </a:cubicBezTo>
                <a:cubicBezTo>
                  <a:pt x="8744" y="219346"/>
                  <a:pt x="3243" y="106854"/>
                  <a:pt x="0" y="0"/>
                </a:cubicBezTo>
                <a:close/>
              </a:path>
            </a:pathLst>
          </a:custGeom>
          <a:ln>
            <a:extLst>
              <a:ext uri="{C807C97D-BFC1-408E-A445-0C87EB9F89A2}">
                <ask:lineSketchStyleProps xmlns:ask="http://schemas.microsoft.com/office/drawing/2018/sketchyshapes" sd="581825973">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1" name="TextBox 50">
            <a:extLst>
              <a:ext uri="{FF2B5EF4-FFF2-40B4-BE49-F238E27FC236}">
                <a16:creationId xmlns:a16="http://schemas.microsoft.com/office/drawing/2014/main" id="{DE1F374E-54E7-47BD-B763-61F8BF48A671}"/>
              </a:ext>
            </a:extLst>
          </p:cNvPr>
          <p:cNvSpPr txBox="1"/>
          <p:nvPr/>
        </p:nvSpPr>
        <p:spPr>
          <a:xfrm>
            <a:off x="8723650" y="4674065"/>
            <a:ext cx="1114425" cy="338554"/>
          </a:xfrm>
          <a:custGeom>
            <a:avLst/>
            <a:gdLst>
              <a:gd name="connsiteX0" fmla="*/ 0 w 1114425"/>
              <a:gd name="connsiteY0" fmla="*/ 0 h 338554"/>
              <a:gd name="connsiteX1" fmla="*/ 523780 w 1114425"/>
              <a:gd name="connsiteY1" fmla="*/ 0 h 338554"/>
              <a:gd name="connsiteX2" fmla="*/ 1114425 w 1114425"/>
              <a:gd name="connsiteY2" fmla="*/ 0 h 338554"/>
              <a:gd name="connsiteX3" fmla="*/ 1114425 w 1114425"/>
              <a:gd name="connsiteY3" fmla="*/ 338554 h 338554"/>
              <a:gd name="connsiteX4" fmla="*/ 579501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156376" y="21130"/>
                  <a:pt x="347297" y="23189"/>
                  <a:pt x="523780" y="0"/>
                </a:cubicBezTo>
                <a:cubicBezTo>
                  <a:pt x="700263" y="-23189"/>
                  <a:pt x="983064" y="-21439"/>
                  <a:pt x="1114425" y="0"/>
                </a:cubicBezTo>
                <a:cubicBezTo>
                  <a:pt x="1117249" y="134191"/>
                  <a:pt x="1111279" y="235673"/>
                  <a:pt x="1114425" y="338554"/>
                </a:cubicBezTo>
                <a:cubicBezTo>
                  <a:pt x="907151" y="341165"/>
                  <a:pt x="762153" y="324649"/>
                  <a:pt x="579501" y="338554"/>
                </a:cubicBezTo>
                <a:cubicBezTo>
                  <a:pt x="396849" y="352459"/>
                  <a:pt x="243594" y="313008"/>
                  <a:pt x="0" y="338554"/>
                </a:cubicBezTo>
                <a:cubicBezTo>
                  <a:pt x="-3752" y="235459"/>
                  <a:pt x="-3936" y="103195"/>
                  <a:pt x="0" y="0"/>
                </a:cubicBezTo>
                <a:close/>
              </a:path>
              <a:path w="1114425" h="338554" stroke="0" extrusionOk="0">
                <a:moveTo>
                  <a:pt x="0" y="0"/>
                </a:moveTo>
                <a:cubicBezTo>
                  <a:pt x="220605" y="-19483"/>
                  <a:pt x="310163" y="-918"/>
                  <a:pt x="523780" y="0"/>
                </a:cubicBezTo>
                <a:cubicBezTo>
                  <a:pt x="737397" y="918"/>
                  <a:pt x="872396" y="8221"/>
                  <a:pt x="1114425" y="0"/>
                </a:cubicBezTo>
                <a:cubicBezTo>
                  <a:pt x="1107372" y="167029"/>
                  <a:pt x="1112305" y="253521"/>
                  <a:pt x="1114425" y="338554"/>
                </a:cubicBezTo>
                <a:cubicBezTo>
                  <a:pt x="911822" y="360983"/>
                  <a:pt x="749424" y="319300"/>
                  <a:pt x="579501" y="338554"/>
                </a:cubicBezTo>
                <a:cubicBezTo>
                  <a:pt x="409578" y="357808"/>
                  <a:pt x="123711" y="367205"/>
                  <a:pt x="0" y="338554"/>
                </a:cubicBezTo>
                <a:cubicBezTo>
                  <a:pt x="11559" y="232558"/>
                  <a:pt x="9237" y="83989"/>
                  <a:pt x="0" y="0"/>
                </a:cubicBezTo>
                <a:close/>
              </a:path>
            </a:pathLst>
          </a:custGeom>
          <a:ln>
            <a:extLst>
              <a:ext uri="{C807C97D-BFC1-408E-A445-0C87EB9F89A2}">
                <ask:lineSketchStyleProps xmlns:ask="http://schemas.microsoft.com/office/drawing/2018/sketchyshapes" sd="2564138274">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52" name="TextBox 51">
            <a:extLst>
              <a:ext uri="{FF2B5EF4-FFF2-40B4-BE49-F238E27FC236}">
                <a16:creationId xmlns:a16="http://schemas.microsoft.com/office/drawing/2014/main" id="{24F236D1-481C-40DD-9F0D-EAE2AE6F987A}"/>
              </a:ext>
            </a:extLst>
          </p:cNvPr>
          <p:cNvSpPr txBox="1"/>
          <p:nvPr/>
        </p:nvSpPr>
        <p:spPr>
          <a:xfrm>
            <a:off x="9093133" y="1702421"/>
            <a:ext cx="699230" cy="369332"/>
          </a:xfrm>
          <a:custGeom>
            <a:avLst/>
            <a:gdLst>
              <a:gd name="connsiteX0" fmla="*/ 0 w 699230"/>
              <a:gd name="connsiteY0" fmla="*/ 0 h 369332"/>
              <a:gd name="connsiteX1" fmla="*/ 699230 w 699230"/>
              <a:gd name="connsiteY1" fmla="*/ 0 h 369332"/>
              <a:gd name="connsiteX2" fmla="*/ 699230 w 699230"/>
              <a:gd name="connsiteY2" fmla="*/ 369332 h 369332"/>
              <a:gd name="connsiteX3" fmla="*/ 0 w 699230"/>
              <a:gd name="connsiteY3" fmla="*/ 369332 h 369332"/>
              <a:gd name="connsiteX4" fmla="*/ 0 w 699230"/>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30" h="369332" fill="none" extrusionOk="0">
                <a:moveTo>
                  <a:pt x="0" y="0"/>
                </a:moveTo>
                <a:cubicBezTo>
                  <a:pt x="292558" y="-14389"/>
                  <a:pt x="383914" y="-9042"/>
                  <a:pt x="699230" y="0"/>
                </a:cubicBezTo>
                <a:cubicBezTo>
                  <a:pt x="711280" y="127984"/>
                  <a:pt x="705546" y="203972"/>
                  <a:pt x="699230" y="369332"/>
                </a:cubicBezTo>
                <a:cubicBezTo>
                  <a:pt x="435570" y="343775"/>
                  <a:pt x="329226" y="362692"/>
                  <a:pt x="0" y="369332"/>
                </a:cubicBezTo>
                <a:cubicBezTo>
                  <a:pt x="-10795" y="222797"/>
                  <a:pt x="9017" y="122448"/>
                  <a:pt x="0" y="0"/>
                </a:cubicBezTo>
                <a:close/>
              </a:path>
              <a:path w="699230" h="369332" stroke="0" extrusionOk="0">
                <a:moveTo>
                  <a:pt x="0" y="0"/>
                </a:moveTo>
                <a:cubicBezTo>
                  <a:pt x="256750" y="-7933"/>
                  <a:pt x="457243" y="11411"/>
                  <a:pt x="699230" y="0"/>
                </a:cubicBezTo>
                <a:cubicBezTo>
                  <a:pt x="712881" y="98388"/>
                  <a:pt x="709491" y="276646"/>
                  <a:pt x="699230" y="369332"/>
                </a:cubicBezTo>
                <a:cubicBezTo>
                  <a:pt x="516856" y="386741"/>
                  <a:pt x="154705" y="351433"/>
                  <a:pt x="0" y="369332"/>
                </a:cubicBezTo>
                <a:cubicBezTo>
                  <a:pt x="6375" y="197273"/>
                  <a:pt x="-8890" y="106828"/>
                  <a:pt x="0" y="0"/>
                </a:cubicBezTo>
                <a:close/>
              </a:path>
            </a:pathLst>
          </a:custGeom>
          <a:ln>
            <a:extLst>
              <a:ext uri="{C807C97D-BFC1-408E-A445-0C87EB9F89A2}">
                <ask:lineSketchStyleProps xmlns:ask="http://schemas.microsoft.com/office/drawing/2018/sketchyshapes" sd="1107867298">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vmdk</a:t>
            </a:r>
            <a:endParaRPr lang="en-US" dirty="0">
              <a:solidFill>
                <a:schemeClr val="bg2"/>
              </a:solidFill>
            </a:endParaRPr>
          </a:p>
        </p:txBody>
      </p:sp>
      <p:pic>
        <p:nvPicPr>
          <p:cNvPr id="53" name="Graphic 52" descr="Database outline">
            <a:extLst>
              <a:ext uri="{FF2B5EF4-FFF2-40B4-BE49-F238E27FC236}">
                <a16:creationId xmlns:a16="http://schemas.microsoft.com/office/drawing/2014/main" id="{C357F8D3-8C31-4716-9BEA-89C1384ED4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45734" y="1281126"/>
            <a:ext cx="3119030" cy="1052513"/>
          </a:xfrm>
          <a:prstGeom prst="rect">
            <a:avLst/>
          </a:prstGeom>
        </p:spPr>
      </p:pic>
      <p:pic>
        <p:nvPicPr>
          <p:cNvPr id="54" name="Graphic 53" descr="Clipboard Checked with solid fill">
            <a:extLst>
              <a:ext uri="{FF2B5EF4-FFF2-40B4-BE49-F238E27FC236}">
                <a16:creationId xmlns:a16="http://schemas.microsoft.com/office/drawing/2014/main" id="{AEE531A4-FE3B-4937-8D42-4A3A1F0F2B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71564" y="324171"/>
            <a:ext cx="914400" cy="914400"/>
          </a:xfrm>
          <a:prstGeom prst="rect">
            <a:avLst/>
          </a:prstGeom>
        </p:spPr>
      </p:pic>
      <p:cxnSp>
        <p:nvCxnSpPr>
          <p:cNvPr id="55" name="Straight Arrow Connector 54">
            <a:extLst>
              <a:ext uri="{FF2B5EF4-FFF2-40B4-BE49-F238E27FC236}">
                <a16:creationId xmlns:a16="http://schemas.microsoft.com/office/drawing/2014/main" id="{31DF7993-F883-491E-9E1F-C00F647486B7}"/>
              </a:ext>
            </a:extLst>
          </p:cNvPr>
          <p:cNvCxnSpPr>
            <a:cxnSpLocks/>
          </p:cNvCxnSpPr>
          <p:nvPr/>
        </p:nvCxnSpPr>
        <p:spPr>
          <a:xfrm flipH="1" flipV="1">
            <a:off x="9571868" y="771023"/>
            <a:ext cx="2362867" cy="179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6" name="TextBox 55">
            <a:extLst>
              <a:ext uri="{FF2B5EF4-FFF2-40B4-BE49-F238E27FC236}">
                <a16:creationId xmlns:a16="http://schemas.microsoft.com/office/drawing/2014/main" id="{9EE69042-8B2F-4955-84F4-E61D851F1D5F}"/>
              </a:ext>
            </a:extLst>
          </p:cNvPr>
          <p:cNvSpPr txBox="1"/>
          <p:nvPr/>
        </p:nvSpPr>
        <p:spPr>
          <a:xfrm>
            <a:off x="9132713" y="586357"/>
            <a:ext cx="473206" cy="369332"/>
          </a:xfrm>
          <a:custGeom>
            <a:avLst/>
            <a:gdLst>
              <a:gd name="connsiteX0" fmla="*/ 0 w 473206"/>
              <a:gd name="connsiteY0" fmla="*/ 0 h 369332"/>
              <a:gd name="connsiteX1" fmla="*/ 473206 w 473206"/>
              <a:gd name="connsiteY1" fmla="*/ 0 h 369332"/>
              <a:gd name="connsiteX2" fmla="*/ 473206 w 473206"/>
              <a:gd name="connsiteY2" fmla="*/ 369332 h 369332"/>
              <a:gd name="connsiteX3" fmla="*/ 0 w 473206"/>
              <a:gd name="connsiteY3" fmla="*/ 369332 h 369332"/>
              <a:gd name="connsiteX4" fmla="*/ 0 w 473206"/>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6" h="369332" fill="none" extrusionOk="0">
                <a:moveTo>
                  <a:pt x="0" y="0"/>
                </a:moveTo>
                <a:cubicBezTo>
                  <a:pt x="131714" y="13453"/>
                  <a:pt x="239162" y="-19254"/>
                  <a:pt x="473206" y="0"/>
                </a:cubicBezTo>
                <a:cubicBezTo>
                  <a:pt x="470541" y="143182"/>
                  <a:pt x="469415" y="218189"/>
                  <a:pt x="473206" y="369332"/>
                </a:cubicBezTo>
                <a:cubicBezTo>
                  <a:pt x="237348" y="349083"/>
                  <a:pt x="226373" y="364104"/>
                  <a:pt x="0" y="369332"/>
                </a:cubicBezTo>
                <a:cubicBezTo>
                  <a:pt x="-16978" y="237090"/>
                  <a:pt x="15369" y="176678"/>
                  <a:pt x="0" y="0"/>
                </a:cubicBezTo>
                <a:close/>
              </a:path>
              <a:path w="473206" h="369332" stroke="0" extrusionOk="0">
                <a:moveTo>
                  <a:pt x="0" y="0"/>
                </a:moveTo>
                <a:cubicBezTo>
                  <a:pt x="174906" y="19797"/>
                  <a:pt x="248498" y="-1850"/>
                  <a:pt x="473206" y="0"/>
                </a:cubicBezTo>
                <a:cubicBezTo>
                  <a:pt x="457858" y="175713"/>
                  <a:pt x="471215" y="254193"/>
                  <a:pt x="473206" y="369332"/>
                </a:cubicBezTo>
                <a:cubicBezTo>
                  <a:pt x="298000" y="374744"/>
                  <a:pt x="233235" y="369126"/>
                  <a:pt x="0" y="369332"/>
                </a:cubicBezTo>
                <a:cubicBezTo>
                  <a:pt x="10828" y="259127"/>
                  <a:pt x="16760" y="135076"/>
                  <a:pt x="0" y="0"/>
                </a:cubicBezTo>
                <a:close/>
              </a:path>
            </a:pathLst>
          </a:custGeom>
          <a:ln>
            <a:extLst>
              <a:ext uri="{C807C97D-BFC1-408E-A445-0C87EB9F89A2}">
                <ask:lineSketchStyleProps xmlns:ask="http://schemas.microsoft.com/office/drawing/2018/sketchyshapes" sd="1138706192">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800" dirty="0">
                <a:solidFill>
                  <a:schemeClr val="bg2"/>
                </a:solidFill>
              </a:rPr>
              <a:t>vm</a:t>
            </a:r>
            <a:endParaRPr lang="en-US" dirty="0">
              <a:solidFill>
                <a:schemeClr val="bg2"/>
              </a:solidFill>
            </a:endParaRPr>
          </a:p>
        </p:txBody>
      </p:sp>
      <p:sp>
        <p:nvSpPr>
          <p:cNvPr id="57" name="Rectangle: Rounded Corners 56">
            <a:extLst>
              <a:ext uri="{FF2B5EF4-FFF2-40B4-BE49-F238E27FC236}">
                <a16:creationId xmlns:a16="http://schemas.microsoft.com/office/drawing/2014/main" id="{5ECA574F-A432-43BA-B52C-D4A4CD5F5B92}"/>
              </a:ext>
            </a:extLst>
          </p:cNvPr>
          <p:cNvSpPr/>
          <p:nvPr/>
        </p:nvSpPr>
        <p:spPr>
          <a:xfrm>
            <a:off x="6678079" y="2831139"/>
            <a:ext cx="1543050" cy="2266505"/>
          </a:xfrm>
          <a:custGeom>
            <a:avLst/>
            <a:gdLst>
              <a:gd name="connsiteX0" fmla="*/ 0 w 1543050"/>
              <a:gd name="connsiteY0" fmla="*/ 257180 h 2266505"/>
              <a:gd name="connsiteX1" fmla="*/ 257180 w 1543050"/>
              <a:gd name="connsiteY1" fmla="*/ 0 h 2266505"/>
              <a:gd name="connsiteX2" fmla="*/ 740664 w 1543050"/>
              <a:gd name="connsiteY2" fmla="*/ 0 h 2266505"/>
              <a:gd name="connsiteX3" fmla="*/ 1285870 w 1543050"/>
              <a:gd name="connsiteY3" fmla="*/ 0 h 2266505"/>
              <a:gd name="connsiteX4" fmla="*/ 1543050 w 1543050"/>
              <a:gd name="connsiteY4" fmla="*/ 257180 h 2266505"/>
              <a:gd name="connsiteX5" fmla="*/ 1543050 w 1543050"/>
              <a:gd name="connsiteY5" fmla="*/ 806185 h 2266505"/>
              <a:gd name="connsiteX6" fmla="*/ 1543050 w 1543050"/>
              <a:gd name="connsiteY6" fmla="*/ 1407755 h 2266505"/>
              <a:gd name="connsiteX7" fmla="*/ 1543050 w 1543050"/>
              <a:gd name="connsiteY7" fmla="*/ 2009325 h 2266505"/>
              <a:gd name="connsiteX8" fmla="*/ 1285870 w 1543050"/>
              <a:gd name="connsiteY8" fmla="*/ 2266505 h 2266505"/>
              <a:gd name="connsiteX9" fmla="*/ 750951 w 1543050"/>
              <a:gd name="connsiteY9" fmla="*/ 2266505 h 2266505"/>
              <a:gd name="connsiteX10" fmla="*/ 257180 w 1543050"/>
              <a:gd name="connsiteY10" fmla="*/ 2266505 h 2266505"/>
              <a:gd name="connsiteX11" fmla="*/ 0 w 1543050"/>
              <a:gd name="connsiteY11" fmla="*/ 2009325 h 2266505"/>
              <a:gd name="connsiteX12" fmla="*/ 0 w 1543050"/>
              <a:gd name="connsiteY12" fmla="*/ 1477841 h 2266505"/>
              <a:gd name="connsiteX13" fmla="*/ 0 w 1543050"/>
              <a:gd name="connsiteY13" fmla="*/ 858750 h 2266505"/>
              <a:gd name="connsiteX14" fmla="*/ 0 w 1543050"/>
              <a:gd name="connsiteY14" fmla="*/ 257180 h 226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050" h="2266505" fill="none" extrusionOk="0">
                <a:moveTo>
                  <a:pt x="0" y="257180"/>
                </a:moveTo>
                <a:cubicBezTo>
                  <a:pt x="5821" y="122462"/>
                  <a:pt x="129306" y="-16405"/>
                  <a:pt x="257180" y="0"/>
                </a:cubicBezTo>
                <a:cubicBezTo>
                  <a:pt x="473570" y="10226"/>
                  <a:pt x="541102" y="23864"/>
                  <a:pt x="740664" y="0"/>
                </a:cubicBezTo>
                <a:cubicBezTo>
                  <a:pt x="940226" y="-23864"/>
                  <a:pt x="1096033" y="26355"/>
                  <a:pt x="1285870" y="0"/>
                </a:cubicBezTo>
                <a:cubicBezTo>
                  <a:pt x="1411926" y="-12515"/>
                  <a:pt x="1513640" y="119503"/>
                  <a:pt x="1543050" y="257180"/>
                </a:cubicBezTo>
                <a:cubicBezTo>
                  <a:pt x="1569563" y="475022"/>
                  <a:pt x="1539660" y="549270"/>
                  <a:pt x="1543050" y="806185"/>
                </a:cubicBezTo>
                <a:cubicBezTo>
                  <a:pt x="1546440" y="1063100"/>
                  <a:pt x="1520813" y="1189876"/>
                  <a:pt x="1543050" y="1407755"/>
                </a:cubicBezTo>
                <a:cubicBezTo>
                  <a:pt x="1565288" y="1625634"/>
                  <a:pt x="1559206" y="1742999"/>
                  <a:pt x="1543050" y="2009325"/>
                </a:cubicBezTo>
                <a:cubicBezTo>
                  <a:pt x="1543664" y="2186501"/>
                  <a:pt x="1402428" y="2288892"/>
                  <a:pt x="1285870" y="2266505"/>
                </a:cubicBezTo>
                <a:cubicBezTo>
                  <a:pt x="1087272" y="2270223"/>
                  <a:pt x="932550" y="2278244"/>
                  <a:pt x="750951" y="2266505"/>
                </a:cubicBezTo>
                <a:cubicBezTo>
                  <a:pt x="569352" y="2254766"/>
                  <a:pt x="465400" y="2263904"/>
                  <a:pt x="257180" y="2266505"/>
                </a:cubicBezTo>
                <a:cubicBezTo>
                  <a:pt x="143323" y="2277509"/>
                  <a:pt x="-23018" y="2171592"/>
                  <a:pt x="0" y="2009325"/>
                </a:cubicBezTo>
                <a:cubicBezTo>
                  <a:pt x="-10407" y="1860883"/>
                  <a:pt x="-17749" y="1590292"/>
                  <a:pt x="0" y="1477841"/>
                </a:cubicBezTo>
                <a:cubicBezTo>
                  <a:pt x="17749" y="1365390"/>
                  <a:pt x="-21285" y="983850"/>
                  <a:pt x="0" y="858750"/>
                </a:cubicBezTo>
                <a:cubicBezTo>
                  <a:pt x="21285" y="733650"/>
                  <a:pt x="27750" y="516925"/>
                  <a:pt x="0" y="257180"/>
                </a:cubicBezTo>
                <a:close/>
              </a:path>
              <a:path w="1543050" h="2266505" stroke="0" extrusionOk="0">
                <a:moveTo>
                  <a:pt x="0" y="257180"/>
                </a:moveTo>
                <a:cubicBezTo>
                  <a:pt x="-10189" y="85549"/>
                  <a:pt x="109016" y="-13956"/>
                  <a:pt x="257180" y="0"/>
                </a:cubicBezTo>
                <a:cubicBezTo>
                  <a:pt x="390649" y="-24978"/>
                  <a:pt x="605081" y="19570"/>
                  <a:pt x="792099" y="0"/>
                </a:cubicBezTo>
                <a:cubicBezTo>
                  <a:pt x="979117" y="-19570"/>
                  <a:pt x="1093996" y="20968"/>
                  <a:pt x="1285870" y="0"/>
                </a:cubicBezTo>
                <a:cubicBezTo>
                  <a:pt x="1419253" y="6533"/>
                  <a:pt x="1557399" y="88253"/>
                  <a:pt x="1543050" y="257180"/>
                </a:cubicBezTo>
                <a:cubicBezTo>
                  <a:pt x="1557760" y="478869"/>
                  <a:pt x="1527400" y="651943"/>
                  <a:pt x="1543050" y="788664"/>
                </a:cubicBezTo>
                <a:cubicBezTo>
                  <a:pt x="1558700" y="925385"/>
                  <a:pt x="1548148" y="1058234"/>
                  <a:pt x="1543050" y="1320148"/>
                </a:cubicBezTo>
                <a:cubicBezTo>
                  <a:pt x="1537952" y="1582062"/>
                  <a:pt x="1563851" y="1691736"/>
                  <a:pt x="1543050" y="2009325"/>
                </a:cubicBezTo>
                <a:cubicBezTo>
                  <a:pt x="1526902" y="2141383"/>
                  <a:pt x="1417968" y="2271395"/>
                  <a:pt x="1285870" y="2266505"/>
                </a:cubicBezTo>
                <a:cubicBezTo>
                  <a:pt x="1111332" y="2259413"/>
                  <a:pt x="955342" y="2250582"/>
                  <a:pt x="802386" y="2266505"/>
                </a:cubicBezTo>
                <a:cubicBezTo>
                  <a:pt x="649430" y="2282428"/>
                  <a:pt x="412669" y="2286124"/>
                  <a:pt x="257180" y="2266505"/>
                </a:cubicBezTo>
                <a:cubicBezTo>
                  <a:pt x="134169" y="2262878"/>
                  <a:pt x="-4858" y="2154745"/>
                  <a:pt x="0" y="2009325"/>
                </a:cubicBezTo>
                <a:cubicBezTo>
                  <a:pt x="-903" y="1764574"/>
                  <a:pt x="13979" y="1669074"/>
                  <a:pt x="0" y="1460320"/>
                </a:cubicBezTo>
                <a:cubicBezTo>
                  <a:pt x="-13979" y="1251566"/>
                  <a:pt x="26529" y="1040508"/>
                  <a:pt x="0" y="911314"/>
                </a:cubicBezTo>
                <a:cubicBezTo>
                  <a:pt x="-26529" y="782120"/>
                  <a:pt x="19586" y="486057"/>
                  <a:pt x="0" y="257180"/>
                </a:cubicBezTo>
                <a:close/>
              </a:path>
            </a:pathLst>
          </a:custGeom>
          <a:ln>
            <a:headEnd type="none" w="med" len="med"/>
            <a:tailEnd type="none" w="med" len="med"/>
            <a:extLst>
              <a:ext uri="{C807C97D-BFC1-408E-A445-0C87EB9F89A2}">
                <ask:lineSketchStyleProps xmlns:ask="http://schemas.microsoft.com/office/drawing/2018/sketchyshapes" sd="4276568513">
                  <a:prstGeom prst="roundRect">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8" name="Rectangle 57">
            <a:extLst>
              <a:ext uri="{FF2B5EF4-FFF2-40B4-BE49-F238E27FC236}">
                <a16:creationId xmlns:a16="http://schemas.microsoft.com/office/drawing/2014/main" id="{0D160645-C6B3-49C4-AC64-317C5CD2B755}"/>
              </a:ext>
            </a:extLst>
          </p:cNvPr>
          <p:cNvSpPr/>
          <p:nvPr/>
        </p:nvSpPr>
        <p:spPr>
          <a:xfrm>
            <a:off x="7163218" y="2989330"/>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72984" y="14018"/>
                  <a:pt x="423307" y="15273"/>
                  <a:pt x="572772" y="0"/>
                </a:cubicBezTo>
                <a:cubicBezTo>
                  <a:pt x="555642" y="156342"/>
                  <a:pt x="583851" y="265635"/>
                  <a:pt x="572772" y="360680"/>
                </a:cubicBezTo>
                <a:cubicBezTo>
                  <a:pt x="419357" y="361932"/>
                  <a:pt x="242741" y="356355"/>
                  <a:pt x="0" y="360680"/>
                </a:cubicBezTo>
                <a:cubicBezTo>
                  <a:pt x="-1351" y="235473"/>
                  <a:pt x="-12769" y="134716"/>
                  <a:pt x="0" y="0"/>
                </a:cubicBezTo>
                <a:close/>
              </a:path>
              <a:path w="572772" h="360680" stroke="0" extrusionOk="0">
                <a:moveTo>
                  <a:pt x="0" y="0"/>
                </a:moveTo>
                <a:cubicBezTo>
                  <a:pt x="269302" y="14971"/>
                  <a:pt x="404987" y="15066"/>
                  <a:pt x="572772" y="0"/>
                </a:cubicBezTo>
                <a:cubicBezTo>
                  <a:pt x="561616" y="111921"/>
                  <a:pt x="563433" y="264296"/>
                  <a:pt x="572772" y="360680"/>
                </a:cubicBezTo>
                <a:cubicBezTo>
                  <a:pt x="384170" y="378708"/>
                  <a:pt x="219350" y="374754"/>
                  <a:pt x="0" y="360680"/>
                </a:cubicBezTo>
                <a:cubicBezTo>
                  <a:pt x="-2431" y="195253"/>
                  <a:pt x="-5072" y="111258"/>
                  <a:pt x="0" y="0"/>
                </a:cubicBezTo>
                <a:close/>
              </a:path>
            </a:pathLst>
          </a:custGeom>
          <a:ln>
            <a:extLst>
              <a:ext uri="{C807C97D-BFC1-408E-A445-0C87EB9F89A2}">
                <ask:lineSketchStyleProps xmlns:ask="http://schemas.microsoft.com/office/drawing/2018/sketchyshapes" sd="4037641481">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59" name="Rectangle 58">
            <a:extLst>
              <a:ext uri="{FF2B5EF4-FFF2-40B4-BE49-F238E27FC236}">
                <a16:creationId xmlns:a16="http://schemas.microsoft.com/office/drawing/2014/main" id="{CDAE7BCA-9570-456D-A1AE-049F1BD8C84A}"/>
              </a:ext>
            </a:extLst>
          </p:cNvPr>
          <p:cNvSpPr/>
          <p:nvPr/>
        </p:nvSpPr>
        <p:spPr>
          <a:xfrm>
            <a:off x="7531834" y="4008304"/>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181717" y="22198"/>
                  <a:pt x="297773" y="4372"/>
                  <a:pt x="572772" y="0"/>
                </a:cubicBezTo>
                <a:cubicBezTo>
                  <a:pt x="583858" y="117771"/>
                  <a:pt x="578600" y="205718"/>
                  <a:pt x="572772" y="360680"/>
                </a:cubicBezTo>
                <a:cubicBezTo>
                  <a:pt x="400533" y="337691"/>
                  <a:pt x="214814" y="333162"/>
                  <a:pt x="0" y="360680"/>
                </a:cubicBezTo>
                <a:cubicBezTo>
                  <a:pt x="-15789" y="251663"/>
                  <a:pt x="14266" y="97010"/>
                  <a:pt x="0" y="0"/>
                </a:cubicBezTo>
                <a:close/>
              </a:path>
              <a:path w="572772" h="360680" stroke="0" extrusionOk="0">
                <a:moveTo>
                  <a:pt x="0" y="0"/>
                </a:moveTo>
                <a:cubicBezTo>
                  <a:pt x="233501" y="12131"/>
                  <a:pt x="405400" y="-16574"/>
                  <a:pt x="572772" y="0"/>
                </a:cubicBezTo>
                <a:cubicBezTo>
                  <a:pt x="584689" y="107039"/>
                  <a:pt x="566155" y="270898"/>
                  <a:pt x="572772" y="360680"/>
                </a:cubicBezTo>
                <a:cubicBezTo>
                  <a:pt x="327635" y="340456"/>
                  <a:pt x="275786" y="363730"/>
                  <a:pt x="0" y="360680"/>
                </a:cubicBezTo>
                <a:cubicBezTo>
                  <a:pt x="-9841" y="217743"/>
                  <a:pt x="-5594" y="107139"/>
                  <a:pt x="0" y="0"/>
                </a:cubicBezTo>
                <a:close/>
              </a:path>
            </a:pathLst>
          </a:custGeom>
          <a:ln>
            <a:extLst>
              <a:ext uri="{C807C97D-BFC1-408E-A445-0C87EB9F89A2}">
                <ask:lineSketchStyleProps xmlns:ask="http://schemas.microsoft.com/office/drawing/2018/sketchyshapes" sd="273402445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60" name="Rectangle 59">
            <a:extLst>
              <a:ext uri="{FF2B5EF4-FFF2-40B4-BE49-F238E27FC236}">
                <a16:creationId xmlns:a16="http://schemas.microsoft.com/office/drawing/2014/main" id="{5DE21B6B-9613-4284-B448-4C4D4BB24409}"/>
              </a:ext>
            </a:extLst>
          </p:cNvPr>
          <p:cNvSpPr/>
          <p:nvPr/>
        </p:nvSpPr>
        <p:spPr>
          <a:xfrm>
            <a:off x="6871115" y="4016559"/>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49064" y="5563"/>
                  <a:pt x="341645" y="-3247"/>
                  <a:pt x="572772" y="0"/>
                </a:cubicBezTo>
                <a:cubicBezTo>
                  <a:pt x="563071" y="142120"/>
                  <a:pt x="581791" y="199738"/>
                  <a:pt x="572772" y="360680"/>
                </a:cubicBezTo>
                <a:cubicBezTo>
                  <a:pt x="457989" y="348364"/>
                  <a:pt x="196623" y="386164"/>
                  <a:pt x="0" y="360680"/>
                </a:cubicBezTo>
                <a:cubicBezTo>
                  <a:pt x="1641" y="212042"/>
                  <a:pt x="-10855" y="129415"/>
                  <a:pt x="0" y="0"/>
                </a:cubicBezTo>
                <a:close/>
              </a:path>
              <a:path w="572772" h="360680" stroke="0" extrusionOk="0">
                <a:moveTo>
                  <a:pt x="0" y="0"/>
                </a:moveTo>
                <a:cubicBezTo>
                  <a:pt x="198881" y="-9612"/>
                  <a:pt x="331722" y="5369"/>
                  <a:pt x="572772" y="0"/>
                </a:cubicBezTo>
                <a:cubicBezTo>
                  <a:pt x="570465" y="125020"/>
                  <a:pt x="583240" y="226500"/>
                  <a:pt x="572772" y="360680"/>
                </a:cubicBezTo>
                <a:cubicBezTo>
                  <a:pt x="333385" y="333534"/>
                  <a:pt x="216796" y="389090"/>
                  <a:pt x="0" y="360680"/>
                </a:cubicBezTo>
                <a:cubicBezTo>
                  <a:pt x="663" y="260165"/>
                  <a:pt x="-11912" y="101608"/>
                  <a:pt x="0" y="0"/>
                </a:cubicBezTo>
                <a:close/>
              </a:path>
            </a:pathLst>
          </a:custGeom>
          <a:ln>
            <a:extLst>
              <a:ext uri="{C807C97D-BFC1-408E-A445-0C87EB9F89A2}">
                <ask:lineSketchStyleProps xmlns:ask="http://schemas.microsoft.com/office/drawing/2018/sketchyshapes" sd="1439660604">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61" name="Rectangle 60">
            <a:extLst>
              <a:ext uri="{FF2B5EF4-FFF2-40B4-BE49-F238E27FC236}">
                <a16:creationId xmlns:a16="http://schemas.microsoft.com/office/drawing/2014/main" id="{9BCE97B1-460C-4528-8F83-33CEEF955F47}"/>
              </a:ext>
            </a:extLst>
          </p:cNvPr>
          <p:cNvSpPr/>
          <p:nvPr/>
        </p:nvSpPr>
        <p:spPr>
          <a:xfrm>
            <a:off x="7524531" y="3523224"/>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23113" y="-2616"/>
                  <a:pt x="432563" y="12972"/>
                  <a:pt x="572772" y="0"/>
                </a:cubicBezTo>
                <a:cubicBezTo>
                  <a:pt x="590778" y="140470"/>
                  <a:pt x="559689" y="241508"/>
                  <a:pt x="572772" y="360680"/>
                </a:cubicBezTo>
                <a:cubicBezTo>
                  <a:pt x="315524" y="378575"/>
                  <a:pt x="125458" y="339094"/>
                  <a:pt x="0" y="360680"/>
                </a:cubicBezTo>
                <a:cubicBezTo>
                  <a:pt x="-13122" y="220692"/>
                  <a:pt x="3942" y="110289"/>
                  <a:pt x="0" y="0"/>
                </a:cubicBezTo>
                <a:close/>
              </a:path>
              <a:path w="572772" h="360680" stroke="0" extrusionOk="0">
                <a:moveTo>
                  <a:pt x="0" y="0"/>
                </a:moveTo>
                <a:cubicBezTo>
                  <a:pt x="192723" y="-28251"/>
                  <a:pt x="415071" y="-17916"/>
                  <a:pt x="572772" y="0"/>
                </a:cubicBezTo>
                <a:cubicBezTo>
                  <a:pt x="557223" y="153979"/>
                  <a:pt x="567489" y="256038"/>
                  <a:pt x="572772" y="360680"/>
                </a:cubicBezTo>
                <a:cubicBezTo>
                  <a:pt x="414734" y="335691"/>
                  <a:pt x="198704" y="353342"/>
                  <a:pt x="0" y="360680"/>
                </a:cubicBezTo>
                <a:cubicBezTo>
                  <a:pt x="6744" y="271981"/>
                  <a:pt x="-12603" y="170801"/>
                  <a:pt x="0" y="0"/>
                </a:cubicBezTo>
                <a:close/>
              </a:path>
            </a:pathLst>
          </a:custGeom>
          <a:ln>
            <a:extLst>
              <a:ext uri="{C807C97D-BFC1-408E-A445-0C87EB9F89A2}">
                <ask:lineSketchStyleProps xmlns:ask="http://schemas.microsoft.com/office/drawing/2018/sketchyshapes" sd="316088611">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62" name="Rectangle 61">
            <a:extLst>
              <a:ext uri="{FF2B5EF4-FFF2-40B4-BE49-F238E27FC236}">
                <a16:creationId xmlns:a16="http://schemas.microsoft.com/office/drawing/2014/main" id="{7F16A4B6-C88C-4F68-933E-E048356F3833}"/>
              </a:ext>
            </a:extLst>
          </p:cNvPr>
          <p:cNvSpPr/>
          <p:nvPr/>
        </p:nvSpPr>
        <p:spPr>
          <a:xfrm>
            <a:off x="6866671" y="3531479"/>
            <a:ext cx="572772" cy="360680"/>
          </a:xfrm>
          <a:custGeom>
            <a:avLst/>
            <a:gdLst>
              <a:gd name="connsiteX0" fmla="*/ 0 w 572772"/>
              <a:gd name="connsiteY0" fmla="*/ 0 h 360680"/>
              <a:gd name="connsiteX1" fmla="*/ 572772 w 572772"/>
              <a:gd name="connsiteY1" fmla="*/ 0 h 360680"/>
              <a:gd name="connsiteX2" fmla="*/ 572772 w 572772"/>
              <a:gd name="connsiteY2" fmla="*/ 360680 h 360680"/>
              <a:gd name="connsiteX3" fmla="*/ 0 w 572772"/>
              <a:gd name="connsiteY3" fmla="*/ 360680 h 360680"/>
              <a:gd name="connsiteX4" fmla="*/ 0 w 572772"/>
              <a:gd name="connsiteY4" fmla="*/ 0 h 36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2" h="360680" fill="none" extrusionOk="0">
                <a:moveTo>
                  <a:pt x="0" y="0"/>
                </a:moveTo>
                <a:cubicBezTo>
                  <a:pt x="246020" y="-16895"/>
                  <a:pt x="404319" y="17034"/>
                  <a:pt x="572772" y="0"/>
                </a:cubicBezTo>
                <a:cubicBezTo>
                  <a:pt x="588441" y="115056"/>
                  <a:pt x="571987" y="250101"/>
                  <a:pt x="572772" y="360680"/>
                </a:cubicBezTo>
                <a:cubicBezTo>
                  <a:pt x="454182" y="336713"/>
                  <a:pt x="205437" y="337195"/>
                  <a:pt x="0" y="360680"/>
                </a:cubicBezTo>
                <a:cubicBezTo>
                  <a:pt x="12041" y="202385"/>
                  <a:pt x="16478" y="104784"/>
                  <a:pt x="0" y="0"/>
                </a:cubicBezTo>
                <a:close/>
              </a:path>
              <a:path w="572772" h="360680" stroke="0" extrusionOk="0">
                <a:moveTo>
                  <a:pt x="0" y="0"/>
                </a:moveTo>
                <a:cubicBezTo>
                  <a:pt x="155023" y="23775"/>
                  <a:pt x="415539" y="-27752"/>
                  <a:pt x="572772" y="0"/>
                </a:cubicBezTo>
                <a:cubicBezTo>
                  <a:pt x="583381" y="154586"/>
                  <a:pt x="578527" y="277176"/>
                  <a:pt x="572772" y="360680"/>
                </a:cubicBezTo>
                <a:cubicBezTo>
                  <a:pt x="315442" y="349983"/>
                  <a:pt x="138040" y="364439"/>
                  <a:pt x="0" y="360680"/>
                </a:cubicBezTo>
                <a:cubicBezTo>
                  <a:pt x="-11377" y="188409"/>
                  <a:pt x="15699" y="120066"/>
                  <a:pt x="0" y="0"/>
                </a:cubicBezTo>
                <a:close/>
              </a:path>
            </a:pathLst>
          </a:custGeom>
          <a:ln>
            <a:extLst>
              <a:ext uri="{C807C97D-BFC1-408E-A445-0C87EB9F89A2}">
                <ask:lineSketchStyleProps xmlns:ask="http://schemas.microsoft.com/office/drawing/2018/sketchyshapes" sd="119841205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63" name="TextBox 62">
            <a:extLst>
              <a:ext uri="{FF2B5EF4-FFF2-40B4-BE49-F238E27FC236}">
                <a16:creationId xmlns:a16="http://schemas.microsoft.com/office/drawing/2014/main" id="{E9C0B813-4302-4403-970E-889AD34D7D38}"/>
              </a:ext>
            </a:extLst>
          </p:cNvPr>
          <p:cNvSpPr txBox="1"/>
          <p:nvPr/>
        </p:nvSpPr>
        <p:spPr>
          <a:xfrm>
            <a:off x="6892391" y="4650527"/>
            <a:ext cx="1114425" cy="338554"/>
          </a:xfrm>
          <a:custGeom>
            <a:avLst/>
            <a:gdLst>
              <a:gd name="connsiteX0" fmla="*/ 0 w 1114425"/>
              <a:gd name="connsiteY0" fmla="*/ 0 h 338554"/>
              <a:gd name="connsiteX1" fmla="*/ 534924 w 1114425"/>
              <a:gd name="connsiteY1" fmla="*/ 0 h 338554"/>
              <a:gd name="connsiteX2" fmla="*/ 1114425 w 1114425"/>
              <a:gd name="connsiteY2" fmla="*/ 0 h 338554"/>
              <a:gd name="connsiteX3" fmla="*/ 1114425 w 1114425"/>
              <a:gd name="connsiteY3" fmla="*/ 338554 h 338554"/>
              <a:gd name="connsiteX4" fmla="*/ 557213 w 1114425"/>
              <a:gd name="connsiteY4" fmla="*/ 338554 h 338554"/>
              <a:gd name="connsiteX5" fmla="*/ 0 w 1114425"/>
              <a:gd name="connsiteY5" fmla="*/ 338554 h 338554"/>
              <a:gd name="connsiteX6" fmla="*/ 0 w 1114425"/>
              <a:gd name="connsiteY6"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338554" fill="none" extrusionOk="0">
                <a:moveTo>
                  <a:pt x="0" y="0"/>
                </a:moveTo>
                <a:cubicBezTo>
                  <a:pt x="214425" y="26457"/>
                  <a:pt x="391877" y="21966"/>
                  <a:pt x="534924" y="0"/>
                </a:cubicBezTo>
                <a:cubicBezTo>
                  <a:pt x="677971" y="-21966"/>
                  <a:pt x="974818" y="-18244"/>
                  <a:pt x="1114425" y="0"/>
                </a:cubicBezTo>
                <a:cubicBezTo>
                  <a:pt x="1119565" y="81382"/>
                  <a:pt x="1130840" y="235240"/>
                  <a:pt x="1114425" y="338554"/>
                </a:cubicBezTo>
                <a:cubicBezTo>
                  <a:pt x="836719" y="328401"/>
                  <a:pt x="700912" y="324690"/>
                  <a:pt x="557213" y="338554"/>
                </a:cubicBezTo>
                <a:cubicBezTo>
                  <a:pt x="413514" y="352418"/>
                  <a:pt x="258410" y="322775"/>
                  <a:pt x="0" y="338554"/>
                </a:cubicBezTo>
                <a:cubicBezTo>
                  <a:pt x="-4340" y="228248"/>
                  <a:pt x="-5522" y="149602"/>
                  <a:pt x="0" y="0"/>
                </a:cubicBezTo>
                <a:close/>
              </a:path>
              <a:path w="1114425" h="338554" stroke="0" extrusionOk="0">
                <a:moveTo>
                  <a:pt x="0" y="0"/>
                </a:moveTo>
                <a:cubicBezTo>
                  <a:pt x="205111" y="-18794"/>
                  <a:pt x="386202" y="-16906"/>
                  <a:pt x="557213" y="0"/>
                </a:cubicBezTo>
                <a:cubicBezTo>
                  <a:pt x="728224" y="16906"/>
                  <a:pt x="998747" y="-13202"/>
                  <a:pt x="1114425" y="0"/>
                </a:cubicBezTo>
                <a:cubicBezTo>
                  <a:pt x="1127583" y="105080"/>
                  <a:pt x="1114484" y="225247"/>
                  <a:pt x="1114425" y="338554"/>
                </a:cubicBezTo>
                <a:cubicBezTo>
                  <a:pt x="906608" y="346745"/>
                  <a:pt x="794603" y="326586"/>
                  <a:pt x="534924" y="338554"/>
                </a:cubicBezTo>
                <a:cubicBezTo>
                  <a:pt x="275245" y="350522"/>
                  <a:pt x="154973" y="356735"/>
                  <a:pt x="0" y="338554"/>
                </a:cubicBezTo>
                <a:cubicBezTo>
                  <a:pt x="14447" y="203044"/>
                  <a:pt x="9259" y="103651"/>
                  <a:pt x="0" y="0"/>
                </a:cubicBezTo>
                <a:close/>
              </a:path>
            </a:pathLst>
          </a:custGeom>
          <a:ln>
            <a:extLst>
              <a:ext uri="{C807C97D-BFC1-408E-A445-0C87EB9F89A2}">
                <ask:lineSketchStyleProps xmlns:ask="http://schemas.microsoft.com/office/drawing/2018/sketchyshapes" sd="3373129880">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chemeClr val="bg2"/>
                </a:solidFill>
              </a:rPr>
              <a:t>Disk Group</a:t>
            </a:r>
          </a:p>
        </p:txBody>
      </p:sp>
      <p:sp>
        <p:nvSpPr>
          <p:cNvPr id="64" name="Oval 63">
            <a:extLst>
              <a:ext uri="{FF2B5EF4-FFF2-40B4-BE49-F238E27FC236}">
                <a16:creationId xmlns:a16="http://schemas.microsoft.com/office/drawing/2014/main" id="{5A0C90CE-3292-4793-BBDA-E4C854AF085A}"/>
              </a:ext>
            </a:extLst>
          </p:cNvPr>
          <p:cNvSpPr/>
          <p:nvPr/>
        </p:nvSpPr>
        <p:spPr>
          <a:xfrm>
            <a:off x="6866671" y="3822728"/>
            <a:ext cx="954877" cy="336883"/>
          </a:xfrm>
          <a:custGeom>
            <a:avLst/>
            <a:gdLst>
              <a:gd name="connsiteX0" fmla="*/ 0 w 954877"/>
              <a:gd name="connsiteY0" fmla="*/ 168442 h 336883"/>
              <a:gd name="connsiteX1" fmla="*/ 477439 w 954877"/>
              <a:gd name="connsiteY1" fmla="*/ 0 h 336883"/>
              <a:gd name="connsiteX2" fmla="*/ 954878 w 954877"/>
              <a:gd name="connsiteY2" fmla="*/ 168442 h 336883"/>
              <a:gd name="connsiteX3" fmla="*/ 477439 w 954877"/>
              <a:gd name="connsiteY3" fmla="*/ 336884 h 336883"/>
              <a:gd name="connsiteX4" fmla="*/ 0 w 954877"/>
              <a:gd name="connsiteY4" fmla="*/ 168442 h 33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4877" h="336883" fill="none" extrusionOk="0">
                <a:moveTo>
                  <a:pt x="0" y="168442"/>
                </a:moveTo>
                <a:cubicBezTo>
                  <a:pt x="4412" y="89284"/>
                  <a:pt x="212288" y="8455"/>
                  <a:pt x="477439" y="0"/>
                </a:cubicBezTo>
                <a:cubicBezTo>
                  <a:pt x="747052" y="1803"/>
                  <a:pt x="965830" y="60490"/>
                  <a:pt x="954878" y="168442"/>
                </a:cubicBezTo>
                <a:cubicBezTo>
                  <a:pt x="964466" y="310921"/>
                  <a:pt x="732506" y="331372"/>
                  <a:pt x="477439" y="336884"/>
                </a:cubicBezTo>
                <a:cubicBezTo>
                  <a:pt x="235293" y="328262"/>
                  <a:pt x="-6942" y="261090"/>
                  <a:pt x="0" y="168442"/>
                </a:cubicBezTo>
                <a:close/>
              </a:path>
              <a:path w="954877" h="336883" stroke="0" extrusionOk="0">
                <a:moveTo>
                  <a:pt x="0" y="168442"/>
                </a:moveTo>
                <a:cubicBezTo>
                  <a:pt x="12138" y="36219"/>
                  <a:pt x="244137" y="14184"/>
                  <a:pt x="477439" y="0"/>
                </a:cubicBezTo>
                <a:cubicBezTo>
                  <a:pt x="746299" y="-2917"/>
                  <a:pt x="956595" y="74179"/>
                  <a:pt x="954878" y="168442"/>
                </a:cubicBezTo>
                <a:cubicBezTo>
                  <a:pt x="933385" y="272094"/>
                  <a:pt x="748617" y="320294"/>
                  <a:pt x="477439" y="336884"/>
                </a:cubicBezTo>
                <a:cubicBezTo>
                  <a:pt x="191722" y="342459"/>
                  <a:pt x="532" y="259416"/>
                  <a:pt x="0" y="168442"/>
                </a:cubicBezTo>
                <a:close/>
              </a:path>
            </a:pathLst>
          </a:custGeom>
          <a:ln>
            <a:extLst>
              <a:ext uri="{C807C97D-BFC1-408E-A445-0C87EB9F89A2}">
                <ask:lineSketchStyleProps xmlns:ask="http://schemas.microsoft.com/office/drawing/2018/sketchyshapes" sd="502026460">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Replica</a:t>
            </a:r>
          </a:p>
        </p:txBody>
      </p:sp>
      <p:sp>
        <p:nvSpPr>
          <p:cNvPr id="65" name="Oval 64">
            <a:extLst>
              <a:ext uri="{FF2B5EF4-FFF2-40B4-BE49-F238E27FC236}">
                <a16:creationId xmlns:a16="http://schemas.microsoft.com/office/drawing/2014/main" id="{7D7ACB0B-0065-4296-9A2E-63C3F4A03973}"/>
              </a:ext>
            </a:extLst>
          </p:cNvPr>
          <p:cNvSpPr/>
          <p:nvPr/>
        </p:nvSpPr>
        <p:spPr>
          <a:xfrm>
            <a:off x="10747517" y="4245363"/>
            <a:ext cx="954877" cy="336883"/>
          </a:xfrm>
          <a:custGeom>
            <a:avLst/>
            <a:gdLst>
              <a:gd name="connsiteX0" fmla="*/ 0 w 954877"/>
              <a:gd name="connsiteY0" fmla="*/ 168442 h 336883"/>
              <a:gd name="connsiteX1" fmla="*/ 477439 w 954877"/>
              <a:gd name="connsiteY1" fmla="*/ 0 h 336883"/>
              <a:gd name="connsiteX2" fmla="*/ 954878 w 954877"/>
              <a:gd name="connsiteY2" fmla="*/ 168442 h 336883"/>
              <a:gd name="connsiteX3" fmla="*/ 477439 w 954877"/>
              <a:gd name="connsiteY3" fmla="*/ 336884 h 336883"/>
              <a:gd name="connsiteX4" fmla="*/ 0 w 954877"/>
              <a:gd name="connsiteY4" fmla="*/ 168442 h 33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4877" h="336883" fill="none" extrusionOk="0">
                <a:moveTo>
                  <a:pt x="0" y="168442"/>
                </a:moveTo>
                <a:cubicBezTo>
                  <a:pt x="-27574" y="97500"/>
                  <a:pt x="223245" y="19593"/>
                  <a:pt x="477439" y="0"/>
                </a:cubicBezTo>
                <a:cubicBezTo>
                  <a:pt x="739918" y="11483"/>
                  <a:pt x="953712" y="79652"/>
                  <a:pt x="954878" y="168442"/>
                </a:cubicBezTo>
                <a:cubicBezTo>
                  <a:pt x="927143" y="261494"/>
                  <a:pt x="738650" y="309853"/>
                  <a:pt x="477439" y="336884"/>
                </a:cubicBezTo>
                <a:cubicBezTo>
                  <a:pt x="212327" y="329772"/>
                  <a:pt x="4464" y="242098"/>
                  <a:pt x="0" y="168442"/>
                </a:cubicBezTo>
                <a:close/>
              </a:path>
              <a:path w="954877" h="336883" stroke="0" extrusionOk="0">
                <a:moveTo>
                  <a:pt x="0" y="168442"/>
                </a:moveTo>
                <a:cubicBezTo>
                  <a:pt x="-11046" y="56057"/>
                  <a:pt x="260268" y="24877"/>
                  <a:pt x="477439" y="0"/>
                </a:cubicBezTo>
                <a:cubicBezTo>
                  <a:pt x="738224" y="8883"/>
                  <a:pt x="949324" y="72326"/>
                  <a:pt x="954878" y="168442"/>
                </a:cubicBezTo>
                <a:cubicBezTo>
                  <a:pt x="952300" y="271688"/>
                  <a:pt x="731252" y="377343"/>
                  <a:pt x="477439" y="336884"/>
                </a:cubicBezTo>
                <a:cubicBezTo>
                  <a:pt x="224740" y="319426"/>
                  <a:pt x="-208" y="244522"/>
                  <a:pt x="0" y="168442"/>
                </a:cubicBezTo>
                <a:close/>
              </a:path>
            </a:pathLst>
          </a:custGeom>
          <a:ln>
            <a:extLst>
              <a:ext uri="{C807C97D-BFC1-408E-A445-0C87EB9F89A2}">
                <ask:lineSketchStyleProps xmlns:ask="http://schemas.microsoft.com/office/drawing/2018/sketchyshapes" sd="2026214090">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Replica</a:t>
            </a:r>
            <a:endParaRPr lang="en-US" sz="1200" dirty="0"/>
          </a:p>
        </p:txBody>
      </p:sp>
      <p:cxnSp>
        <p:nvCxnSpPr>
          <p:cNvPr id="66" name="Straight Connector 65">
            <a:extLst>
              <a:ext uri="{FF2B5EF4-FFF2-40B4-BE49-F238E27FC236}">
                <a16:creationId xmlns:a16="http://schemas.microsoft.com/office/drawing/2014/main" id="{0C299372-8B79-4F0A-92CD-12B899046450}"/>
              </a:ext>
            </a:extLst>
          </p:cNvPr>
          <p:cNvCxnSpPr>
            <a:cxnSpLocks/>
            <a:endCxn id="64" idx="0"/>
          </p:cNvCxnSpPr>
          <p:nvPr/>
        </p:nvCxnSpPr>
        <p:spPr>
          <a:xfrm flipH="1">
            <a:off x="7344110" y="2057388"/>
            <a:ext cx="1788603" cy="176534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67" name="Straight Connector 66">
            <a:extLst>
              <a:ext uri="{FF2B5EF4-FFF2-40B4-BE49-F238E27FC236}">
                <a16:creationId xmlns:a16="http://schemas.microsoft.com/office/drawing/2014/main" id="{10C70B0C-113E-4039-B161-0732B7EC75FF}"/>
              </a:ext>
            </a:extLst>
          </p:cNvPr>
          <p:cNvCxnSpPr>
            <a:cxnSpLocks/>
          </p:cNvCxnSpPr>
          <p:nvPr/>
        </p:nvCxnSpPr>
        <p:spPr>
          <a:xfrm>
            <a:off x="9505249" y="2062257"/>
            <a:ext cx="1242268" cy="2306727"/>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69" name="Straight Connector 68">
            <a:extLst>
              <a:ext uri="{FF2B5EF4-FFF2-40B4-BE49-F238E27FC236}">
                <a16:creationId xmlns:a16="http://schemas.microsoft.com/office/drawing/2014/main" id="{F570D466-6419-4E80-BD70-ABC9F407DE0F}"/>
              </a:ext>
            </a:extLst>
          </p:cNvPr>
          <p:cNvCxnSpPr>
            <a:cxnSpLocks/>
            <a:endCxn id="56" idx="2"/>
          </p:cNvCxnSpPr>
          <p:nvPr/>
        </p:nvCxnSpPr>
        <p:spPr>
          <a:xfrm flipH="1" flipV="1">
            <a:off x="9369316" y="955689"/>
            <a:ext cx="73432" cy="738797"/>
          </a:xfrm>
          <a:prstGeom prst="line">
            <a:avLst/>
          </a:prstGeom>
          <a:ln/>
        </p:spPr>
        <p:style>
          <a:lnRef idx="2">
            <a:schemeClr val="accent3"/>
          </a:lnRef>
          <a:fillRef idx="0">
            <a:schemeClr val="accent3"/>
          </a:fillRef>
          <a:effectRef idx="1">
            <a:schemeClr val="accent3"/>
          </a:effectRef>
          <a:fontRef idx="minor">
            <a:schemeClr val="tx1"/>
          </a:fontRef>
        </p:style>
      </p:cxnSp>
      <p:sp>
        <p:nvSpPr>
          <p:cNvPr id="70" name="TextBox 69">
            <a:extLst>
              <a:ext uri="{FF2B5EF4-FFF2-40B4-BE49-F238E27FC236}">
                <a16:creationId xmlns:a16="http://schemas.microsoft.com/office/drawing/2014/main" id="{7B057A50-47D1-4BDA-9823-F31B6E43E78F}"/>
              </a:ext>
            </a:extLst>
          </p:cNvPr>
          <p:cNvSpPr txBox="1"/>
          <p:nvPr/>
        </p:nvSpPr>
        <p:spPr>
          <a:xfrm>
            <a:off x="9968528" y="199771"/>
            <a:ext cx="1816030" cy="553998"/>
          </a:xfrm>
          <a:custGeom>
            <a:avLst/>
            <a:gdLst>
              <a:gd name="connsiteX0" fmla="*/ 0 w 1816030"/>
              <a:gd name="connsiteY0" fmla="*/ 0 h 553998"/>
              <a:gd name="connsiteX1" fmla="*/ 641664 w 1816030"/>
              <a:gd name="connsiteY1" fmla="*/ 0 h 553998"/>
              <a:gd name="connsiteX2" fmla="*/ 1210687 w 1816030"/>
              <a:gd name="connsiteY2" fmla="*/ 0 h 553998"/>
              <a:gd name="connsiteX3" fmla="*/ 1816030 w 1816030"/>
              <a:gd name="connsiteY3" fmla="*/ 0 h 553998"/>
              <a:gd name="connsiteX4" fmla="*/ 1816030 w 1816030"/>
              <a:gd name="connsiteY4" fmla="*/ 553998 h 553998"/>
              <a:gd name="connsiteX5" fmla="*/ 1210687 w 1816030"/>
              <a:gd name="connsiteY5" fmla="*/ 553998 h 553998"/>
              <a:gd name="connsiteX6" fmla="*/ 641664 w 1816030"/>
              <a:gd name="connsiteY6" fmla="*/ 553998 h 553998"/>
              <a:gd name="connsiteX7" fmla="*/ 0 w 1816030"/>
              <a:gd name="connsiteY7" fmla="*/ 553998 h 553998"/>
              <a:gd name="connsiteX8" fmla="*/ 0 w 1816030"/>
              <a:gd name="connsiteY8" fmla="*/ 0 h 5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030" h="553998" extrusionOk="0">
                <a:moveTo>
                  <a:pt x="0" y="0"/>
                </a:moveTo>
                <a:cubicBezTo>
                  <a:pt x="195331" y="18079"/>
                  <a:pt x="373238" y="21615"/>
                  <a:pt x="641664" y="0"/>
                </a:cubicBezTo>
                <a:cubicBezTo>
                  <a:pt x="910090" y="-21615"/>
                  <a:pt x="1092891" y="20104"/>
                  <a:pt x="1210687" y="0"/>
                </a:cubicBezTo>
                <a:cubicBezTo>
                  <a:pt x="1328483" y="-20104"/>
                  <a:pt x="1586324" y="8366"/>
                  <a:pt x="1816030" y="0"/>
                </a:cubicBezTo>
                <a:cubicBezTo>
                  <a:pt x="1838633" y="269911"/>
                  <a:pt x="1840488" y="421339"/>
                  <a:pt x="1816030" y="553998"/>
                </a:cubicBezTo>
                <a:cubicBezTo>
                  <a:pt x="1678295" y="546700"/>
                  <a:pt x="1404074" y="566361"/>
                  <a:pt x="1210687" y="553998"/>
                </a:cubicBezTo>
                <a:cubicBezTo>
                  <a:pt x="1017300" y="541635"/>
                  <a:pt x="815609" y="527601"/>
                  <a:pt x="641664" y="553998"/>
                </a:cubicBezTo>
                <a:cubicBezTo>
                  <a:pt x="467719" y="580395"/>
                  <a:pt x="141095" y="585374"/>
                  <a:pt x="0" y="553998"/>
                </a:cubicBezTo>
                <a:cubicBezTo>
                  <a:pt x="18660" y="287733"/>
                  <a:pt x="-25514" y="126918"/>
                  <a:pt x="0" y="0"/>
                </a:cubicBezTo>
                <a:close/>
              </a:path>
            </a:pathLst>
          </a:custGeom>
          <a:noFill/>
          <a:ln>
            <a:solidFill>
              <a:schemeClr val="tx1"/>
            </a:solidFill>
            <a:extLst>
              <a:ext uri="{C807C97D-BFC1-408E-A445-0C87EB9F89A2}">
                <ask:lineSketchStyleProps xmlns:ask="http://schemas.microsoft.com/office/drawing/2018/sketchyshapes" sd="829747650">
                  <a:prstGeom prst="rect">
                    <a:avLst/>
                  </a:prstGeom>
                  <ask:type>
                    <ask:lineSketchFreehand/>
                  </ask:type>
                </ask:lineSketchStyleProps>
              </a:ext>
            </a:extLst>
          </a:ln>
        </p:spPr>
        <p:txBody>
          <a:bodyPr wrap="square" rtlCol="0">
            <a:spAutoFit/>
          </a:bodyPr>
          <a:lstStyle/>
          <a:p>
            <a:r>
              <a:rPr lang="en-US" sz="1600" b="1" dirty="0"/>
              <a:t>Storage Policy</a:t>
            </a:r>
          </a:p>
          <a:p>
            <a:pPr marL="285750" indent="-285750">
              <a:buFont typeface="Arial" panose="020B0604020202020204" pitchFamily="34" charset="0"/>
              <a:buChar char="•"/>
            </a:pPr>
            <a:r>
              <a:rPr lang="en-US" sz="1400" dirty="0"/>
              <a:t>FTT 1 = RAID 1</a:t>
            </a:r>
          </a:p>
        </p:txBody>
      </p:sp>
      <p:sp>
        <p:nvSpPr>
          <p:cNvPr id="72" name="Oval 71">
            <a:extLst>
              <a:ext uri="{FF2B5EF4-FFF2-40B4-BE49-F238E27FC236}">
                <a16:creationId xmlns:a16="http://schemas.microsoft.com/office/drawing/2014/main" id="{0D8020DE-6E4B-499B-B36F-AA7B15D077D8}"/>
              </a:ext>
            </a:extLst>
          </p:cNvPr>
          <p:cNvSpPr/>
          <p:nvPr/>
        </p:nvSpPr>
        <p:spPr>
          <a:xfrm>
            <a:off x="8675304" y="4146090"/>
            <a:ext cx="1104172" cy="288525"/>
          </a:xfrm>
          <a:custGeom>
            <a:avLst/>
            <a:gdLst>
              <a:gd name="connsiteX0" fmla="*/ 0 w 1104172"/>
              <a:gd name="connsiteY0" fmla="*/ 144263 h 288525"/>
              <a:gd name="connsiteX1" fmla="*/ 552086 w 1104172"/>
              <a:gd name="connsiteY1" fmla="*/ 0 h 288525"/>
              <a:gd name="connsiteX2" fmla="*/ 1104172 w 1104172"/>
              <a:gd name="connsiteY2" fmla="*/ 144263 h 288525"/>
              <a:gd name="connsiteX3" fmla="*/ 552086 w 1104172"/>
              <a:gd name="connsiteY3" fmla="*/ 288526 h 288525"/>
              <a:gd name="connsiteX4" fmla="*/ 0 w 1104172"/>
              <a:gd name="connsiteY4" fmla="*/ 144263 h 28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172" h="288525" fill="none" extrusionOk="0">
                <a:moveTo>
                  <a:pt x="0" y="144263"/>
                </a:moveTo>
                <a:cubicBezTo>
                  <a:pt x="4424" y="103270"/>
                  <a:pt x="240091" y="-54475"/>
                  <a:pt x="552086" y="0"/>
                </a:cubicBezTo>
                <a:cubicBezTo>
                  <a:pt x="867358" y="-510"/>
                  <a:pt x="1106187" y="62761"/>
                  <a:pt x="1104172" y="144263"/>
                </a:cubicBezTo>
                <a:cubicBezTo>
                  <a:pt x="1102925" y="243188"/>
                  <a:pt x="894176" y="280122"/>
                  <a:pt x="552086" y="288526"/>
                </a:cubicBezTo>
                <a:cubicBezTo>
                  <a:pt x="237663" y="273205"/>
                  <a:pt x="-11122" y="218543"/>
                  <a:pt x="0" y="144263"/>
                </a:cubicBezTo>
                <a:close/>
              </a:path>
              <a:path w="1104172" h="288525" stroke="0" extrusionOk="0">
                <a:moveTo>
                  <a:pt x="0" y="144263"/>
                </a:moveTo>
                <a:cubicBezTo>
                  <a:pt x="-18260" y="72740"/>
                  <a:pt x="261984" y="61591"/>
                  <a:pt x="552086" y="0"/>
                </a:cubicBezTo>
                <a:cubicBezTo>
                  <a:pt x="858250" y="-1662"/>
                  <a:pt x="1101060" y="59212"/>
                  <a:pt x="1104172" y="144263"/>
                </a:cubicBezTo>
                <a:cubicBezTo>
                  <a:pt x="1121166" y="167942"/>
                  <a:pt x="875503" y="311845"/>
                  <a:pt x="552086" y="288526"/>
                </a:cubicBezTo>
                <a:cubicBezTo>
                  <a:pt x="248312" y="292720"/>
                  <a:pt x="4165" y="215686"/>
                  <a:pt x="0" y="144263"/>
                </a:cubicBezTo>
                <a:close/>
              </a:path>
            </a:pathLst>
          </a:custGeom>
          <a:solidFill>
            <a:schemeClr val="accent2">
              <a:lumMod val="60000"/>
              <a:lumOff val="40000"/>
            </a:schemeClr>
          </a:solidFill>
          <a:ln>
            <a:extLst>
              <a:ext uri="{C807C97D-BFC1-408E-A445-0C87EB9F89A2}">
                <ask:lineSketchStyleProps xmlns:ask="http://schemas.microsoft.com/office/drawing/2018/sketchyshapes" sd="3067394425">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Witness</a:t>
            </a:r>
            <a:endParaRPr lang="en-US" sz="1400" dirty="0"/>
          </a:p>
        </p:txBody>
      </p:sp>
      <p:cxnSp>
        <p:nvCxnSpPr>
          <p:cNvPr id="73" name="Straight Connector 72">
            <a:extLst>
              <a:ext uri="{FF2B5EF4-FFF2-40B4-BE49-F238E27FC236}">
                <a16:creationId xmlns:a16="http://schemas.microsoft.com/office/drawing/2014/main" id="{3482E4E2-B8B7-41B1-8C2F-27E6A39F802C}"/>
              </a:ext>
            </a:extLst>
          </p:cNvPr>
          <p:cNvCxnSpPr>
            <a:cxnSpLocks/>
            <a:endCxn id="72" idx="0"/>
          </p:cNvCxnSpPr>
          <p:nvPr/>
        </p:nvCxnSpPr>
        <p:spPr>
          <a:xfrm flipH="1">
            <a:off x="9227390" y="1976029"/>
            <a:ext cx="240792" cy="2170061"/>
          </a:xfrm>
          <a:prstGeom prst="line">
            <a:avLst/>
          </a:prstGeom>
          <a:ln/>
        </p:spPr>
        <p:style>
          <a:lnRef idx="2">
            <a:schemeClr val="accent3"/>
          </a:lnRef>
          <a:fillRef idx="0">
            <a:schemeClr val="accent3"/>
          </a:fillRef>
          <a:effectRef idx="1">
            <a:schemeClr val="accent3"/>
          </a:effectRef>
          <a:fontRef idx="minor">
            <a:schemeClr val="tx1"/>
          </a:fontRef>
        </p:style>
      </p:cxnSp>
      <p:sp>
        <p:nvSpPr>
          <p:cNvPr id="5" name="Content Placeholder 4">
            <a:extLst>
              <a:ext uri="{FF2B5EF4-FFF2-40B4-BE49-F238E27FC236}">
                <a16:creationId xmlns:a16="http://schemas.microsoft.com/office/drawing/2014/main" id="{14F89504-2D25-43E9-B335-3873EB548FCF}"/>
              </a:ext>
            </a:extLst>
          </p:cNvPr>
          <p:cNvSpPr>
            <a:spLocks noGrp="1"/>
          </p:cNvSpPr>
          <p:nvPr>
            <p:ph idx="14"/>
          </p:nvPr>
        </p:nvSpPr>
        <p:spPr>
          <a:custGeom>
            <a:avLst/>
            <a:gdLst>
              <a:gd name="connsiteX0" fmla="*/ 0 w 4872133"/>
              <a:gd name="connsiteY0" fmla="*/ 0 h 4603997"/>
              <a:gd name="connsiteX1" fmla="*/ 4872133 w 4872133"/>
              <a:gd name="connsiteY1" fmla="*/ 0 h 4603997"/>
              <a:gd name="connsiteX2" fmla="*/ 4872133 w 4872133"/>
              <a:gd name="connsiteY2" fmla="*/ 4603997 h 4603997"/>
              <a:gd name="connsiteX3" fmla="*/ 0 w 4872133"/>
              <a:gd name="connsiteY3" fmla="*/ 4603997 h 4603997"/>
              <a:gd name="connsiteX4" fmla="*/ 0 w 4872133"/>
              <a:gd name="connsiteY4" fmla="*/ 0 h 4603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133" h="4603997" fill="none" extrusionOk="0">
                <a:moveTo>
                  <a:pt x="0" y="0"/>
                </a:moveTo>
                <a:cubicBezTo>
                  <a:pt x="638435" y="27443"/>
                  <a:pt x="2665440" y="25548"/>
                  <a:pt x="4872133" y="0"/>
                </a:cubicBezTo>
                <a:cubicBezTo>
                  <a:pt x="4876657" y="557910"/>
                  <a:pt x="4788689" y="2921318"/>
                  <a:pt x="4872133" y="4603997"/>
                </a:cubicBezTo>
                <a:cubicBezTo>
                  <a:pt x="2860965" y="4539800"/>
                  <a:pt x="735833" y="4707845"/>
                  <a:pt x="0" y="4603997"/>
                </a:cubicBezTo>
                <a:cubicBezTo>
                  <a:pt x="-54052" y="2586873"/>
                  <a:pt x="151529" y="702376"/>
                  <a:pt x="0" y="0"/>
                </a:cubicBezTo>
                <a:close/>
              </a:path>
              <a:path w="4872133" h="4603997" stroke="0" extrusionOk="0">
                <a:moveTo>
                  <a:pt x="0" y="0"/>
                </a:moveTo>
                <a:cubicBezTo>
                  <a:pt x="1992970" y="104651"/>
                  <a:pt x="4241272" y="169466"/>
                  <a:pt x="4872133" y="0"/>
                </a:cubicBezTo>
                <a:cubicBezTo>
                  <a:pt x="4963565" y="637333"/>
                  <a:pt x="5011462" y="4114566"/>
                  <a:pt x="4872133" y="4603997"/>
                </a:cubicBezTo>
                <a:cubicBezTo>
                  <a:pt x="2615005" y="4465800"/>
                  <a:pt x="779555" y="4555667"/>
                  <a:pt x="0" y="4603997"/>
                </a:cubicBezTo>
                <a:cubicBezTo>
                  <a:pt x="-130722" y="3206131"/>
                  <a:pt x="16097" y="1750340"/>
                  <a:pt x="0" y="0"/>
                </a:cubicBezTo>
                <a:close/>
              </a:path>
            </a:pathLst>
          </a:custGeom>
          <a:ln w="19050">
            <a:solidFill>
              <a:schemeClr val="bg2"/>
            </a:solidFill>
            <a:prstDash val="dash"/>
            <a:extLst>
              <a:ext uri="{C807C97D-BFC1-408E-A445-0C87EB9F89A2}">
                <ask:lineSketchStyleProps xmlns:ask="http://schemas.microsoft.com/office/drawing/2018/sketchyshapes" sd="2801990433">
                  <ask:type>
                    <ask:lineSketchCurved/>
                  </ask:type>
                </ask:lineSketchStyleProps>
              </a:ext>
            </a:extLst>
          </a:ln>
        </p:spPr>
        <p:txBody>
          <a:bodyPr anchor="ctr"/>
          <a:lstStyle/>
          <a:p>
            <a:pPr>
              <a:lnSpc>
                <a:spcPct val="125000"/>
              </a:lnSpc>
            </a:pPr>
            <a:r>
              <a:rPr lang="en-US" b="1" i="0" dirty="0">
                <a:solidFill>
                  <a:schemeClr val="tx1"/>
                </a:solidFill>
              </a:rPr>
              <a:t>A software-defined storage solution that provides shared storage for VMs. </a:t>
            </a:r>
          </a:p>
          <a:p>
            <a:pPr>
              <a:lnSpc>
                <a:spcPct val="125000"/>
              </a:lnSpc>
            </a:pPr>
            <a:r>
              <a:rPr lang="en-US" b="1" i="0" dirty="0">
                <a:solidFill>
                  <a:schemeClr val="tx1"/>
                </a:solidFill>
              </a:rPr>
              <a:t>It pools/aggregates local  disks, to create unified shared datastore</a:t>
            </a:r>
          </a:p>
          <a:p>
            <a:pPr lvl="0">
              <a:lnSpc>
                <a:spcPct val="125000"/>
              </a:lnSpc>
            </a:pPr>
            <a:r>
              <a:rPr lang="en-US" b="1" dirty="0">
                <a:solidFill>
                  <a:schemeClr val="tx1"/>
                </a:solidFill>
              </a:rPr>
              <a:t>Allows per-VM storage policies. </a:t>
            </a:r>
          </a:p>
          <a:p>
            <a:pPr lvl="0">
              <a:lnSpc>
                <a:spcPct val="125000"/>
              </a:lnSpc>
            </a:pPr>
            <a:r>
              <a:rPr lang="en-US" b="1" dirty="0">
                <a:solidFill>
                  <a:schemeClr val="tx1"/>
                </a:solidFill>
              </a:rPr>
              <a:t>Storage Policy applied on VMDK.</a:t>
            </a:r>
          </a:p>
          <a:p>
            <a:pPr lvl="0">
              <a:lnSpc>
                <a:spcPct val="125000"/>
              </a:lnSpc>
            </a:pPr>
            <a:r>
              <a:rPr lang="en-US" b="1" dirty="0">
                <a:solidFill>
                  <a:schemeClr val="tx1"/>
                </a:solidFill>
              </a:rPr>
              <a:t>Raid over Network</a:t>
            </a:r>
          </a:p>
          <a:p>
            <a:pPr>
              <a:lnSpc>
                <a:spcPct val="125000"/>
              </a:lnSpc>
            </a:pPr>
            <a:r>
              <a:rPr lang="en-US" b="1" i="0" dirty="0">
                <a:solidFill>
                  <a:schemeClr val="tx1"/>
                </a:solidFill>
              </a:rPr>
              <a:t>A vSphere cluster feature that you can enable on an existing cluster or when creating a cluster, just like the vSphere HA and vSphere DRS features </a:t>
            </a:r>
            <a:endParaRPr lang="en-US" b="1" dirty="0">
              <a:solidFill>
                <a:schemeClr val="tx1"/>
              </a:solidFill>
            </a:endParaRPr>
          </a:p>
        </p:txBody>
      </p:sp>
    </p:spTree>
    <p:extLst>
      <p:ext uri="{BB962C8B-B14F-4D97-AF65-F5344CB8AC3E}">
        <p14:creationId xmlns:p14="http://schemas.microsoft.com/office/powerpoint/2010/main" val="3570355053"/>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EEF06-75A1-4868-859A-B4EF7DA3871B}"/>
              </a:ext>
            </a:extLst>
          </p:cNvPr>
          <p:cNvSpPr>
            <a:spLocks noGrp="1"/>
          </p:cNvSpPr>
          <p:nvPr>
            <p:ph type="title"/>
          </p:nvPr>
        </p:nvSpPr>
        <p:spPr/>
        <p:txBody>
          <a:bodyPr/>
          <a:lstStyle/>
          <a:p>
            <a:r>
              <a:rPr lang="en-US" dirty="0"/>
              <a:t>vSphere HA on vSAN Clusters</a:t>
            </a:r>
          </a:p>
        </p:txBody>
      </p:sp>
      <p:graphicFrame>
        <p:nvGraphicFramePr>
          <p:cNvPr id="6" name="Diagram 5">
            <a:extLst>
              <a:ext uri="{FF2B5EF4-FFF2-40B4-BE49-F238E27FC236}">
                <a16:creationId xmlns:a16="http://schemas.microsoft.com/office/drawing/2014/main" id="{596A58E9-CE5B-4A27-A88F-45EC807FDAE0}"/>
              </a:ext>
            </a:extLst>
          </p:cNvPr>
          <p:cNvGraphicFramePr/>
          <p:nvPr/>
        </p:nvGraphicFramePr>
        <p:xfrm>
          <a:off x="2032000" y="3577556"/>
          <a:ext cx="8128000" cy="998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A2B0845E-9693-467C-9311-CA424DA4C796}"/>
              </a:ext>
            </a:extLst>
          </p:cNvPr>
          <p:cNvGraphicFramePr/>
          <p:nvPr/>
        </p:nvGraphicFramePr>
        <p:xfrm>
          <a:off x="2032000" y="4807144"/>
          <a:ext cx="8128000" cy="9981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9" name="Straight Connector 8">
            <a:extLst>
              <a:ext uri="{FF2B5EF4-FFF2-40B4-BE49-F238E27FC236}">
                <a16:creationId xmlns:a16="http://schemas.microsoft.com/office/drawing/2014/main" id="{36803B88-DF57-40AE-AEC5-5BFEA61BAF3A}"/>
              </a:ext>
            </a:extLst>
          </p:cNvPr>
          <p:cNvCxnSpPr/>
          <p:nvPr/>
        </p:nvCxnSpPr>
        <p:spPr>
          <a:xfrm>
            <a:off x="1180214" y="4678326"/>
            <a:ext cx="9962707" cy="0"/>
          </a:xfrm>
          <a:prstGeom prst="line">
            <a:avLst/>
          </a:prstGeom>
          <a:ln>
            <a:prstDash val="sysDash"/>
          </a:ln>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280FB81E-C662-438F-A2DA-E70E296C2FE2}"/>
              </a:ext>
            </a:extLst>
          </p:cNvPr>
          <p:cNvSpPr/>
          <p:nvPr/>
        </p:nvSpPr>
        <p:spPr>
          <a:xfrm>
            <a:off x="1080655" y="1068779"/>
            <a:ext cx="10062266" cy="2508748"/>
          </a:xfrm>
          <a:custGeom>
            <a:avLst/>
            <a:gdLst>
              <a:gd name="connsiteX0" fmla="*/ 0 w 10062266"/>
              <a:gd name="connsiteY0" fmla="*/ 0 h 2508748"/>
              <a:gd name="connsiteX1" fmla="*/ 10062266 w 10062266"/>
              <a:gd name="connsiteY1" fmla="*/ 0 h 2508748"/>
              <a:gd name="connsiteX2" fmla="*/ 10062266 w 10062266"/>
              <a:gd name="connsiteY2" fmla="*/ 2508748 h 2508748"/>
              <a:gd name="connsiteX3" fmla="*/ 0 w 10062266"/>
              <a:gd name="connsiteY3" fmla="*/ 2508748 h 2508748"/>
              <a:gd name="connsiteX4" fmla="*/ 0 w 10062266"/>
              <a:gd name="connsiteY4" fmla="*/ 0 h 2508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2266" h="2508748" extrusionOk="0">
                <a:moveTo>
                  <a:pt x="0" y="0"/>
                </a:moveTo>
                <a:cubicBezTo>
                  <a:pt x="1453600" y="-148970"/>
                  <a:pt x="8361989" y="-35788"/>
                  <a:pt x="10062266" y="0"/>
                </a:cubicBezTo>
                <a:cubicBezTo>
                  <a:pt x="9996269" y="435599"/>
                  <a:pt x="10036825" y="1398235"/>
                  <a:pt x="10062266" y="2508748"/>
                </a:cubicBezTo>
                <a:cubicBezTo>
                  <a:pt x="8938569" y="2342205"/>
                  <a:pt x="3317527" y="2606785"/>
                  <a:pt x="0" y="2508748"/>
                </a:cubicBezTo>
                <a:cubicBezTo>
                  <a:pt x="-72653" y="2119129"/>
                  <a:pt x="-99829" y="1041437"/>
                  <a:pt x="0" y="0"/>
                </a:cubicBezTo>
                <a:close/>
              </a:path>
            </a:pathLst>
          </a:custGeom>
          <a:noFill/>
          <a:ln w="9525" cap="flat" cmpd="sng" algn="ctr">
            <a:solidFill>
              <a:schemeClr val="accent1"/>
            </a:solidFill>
            <a:prstDash val="dash"/>
            <a:round/>
            <a:headEnd type="none" w="med" len="med"/>
            <a:tailEnd type="none" w="med" len="med"/>
            <a:extLst>
              <a:ext uri="{C807C97D-BFC1-408E-A445-0C87EB9F89A2}">
                <ask:lineSketchStyleProps xmlns:ask="http://schemas.microsoft.com/office/drawing/2018/sketchyshapes" sd="1718681516">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accent1"/>
          </a:fontRef>
        </p:style>
        <p:txBody>
          <a:bodyPr rtlCol="0" anchor="t"/>
          <a:lstStyle/>
          <a:p>
            <a:pPr marL="342900" indent="-342900">
              <a:buFont typeface="Wingdings" panose="05000000000000000000" pitchFamily="2" charset="2"/>
              <a:buChar char="Ø"/>
            </a:pPr>
            <a:r>
              <a:rPr lang="en-US" sz="2400" dirty="0">
                <a:solidFill>
                  <a:schemeClr val="tx1"/>
                </a:solidFill>
              </a:rPr>
              <a:t>vSphere HA uses </a:t>
            </a:r>
            <a:r>
              <a:rPr lang="en-US" sz="2400" dirty="0" err="1">
                <a:solidFill>
                  <a:schemeClr val="tx1"/>
                </a:solidFill>
              </a:rPr>
              <a:t>vSAN</a:t>
            </a:r>
            <a:r>
              <a:rPr lang="en-US" sz="2400" dirty="0">
                <a:solidFill>
                  <a:schemeClr val="tx1"/>
                </a:solidFill>
              </a:rPr>
              <a:t> network for communication</a:t>
            </a:r>
          </a:p>
          <a:p>
            <a:pPr marL="342900" indent="-342900">
              <a:buFont typeface="Wingdings" panose="05000000000000000000" pitchFamily="2" charset="2"/>
              <a:buChar char="Ø"/>
            </a:pPr>
            <a:r>
              <a:rPr lang="en-US" sz="2400" dirty="0">
                <a:solidFill>
                  <a:schemeClr val="tx1"/>
                </a:solidFill>
              </a:rPr>
              <a:t>vSphere HA does not use </a:t>
            </a:r>
            <a:r>
              <a:rPr lang="en-US" sz="2400" dirty="0" err="1">
                <a:solidFill>
                  <a:schemeClr val="tx1"/>
                </a:solidFill>
              </a:rPr>
              <a:t>vSAN</a:t>
            </a:r>
            <a:r>
              <a:rPr lang="en-US" sz="2400" dirty="0">
                <a:solidFill>
                  <a:schemeClr val="tx1"/>
                </a:solidFill>
              </a:rPr>
              <a:t> data store for HA heart-beating, external data stores can be used for this if they’re present</a:t>
            </a:r>
          </a:p>
          <a:p>
            <a:pPr marL="342900" indent="-342900">
              <a:buFont typeface="Wingdings" panose="05000000000000000000" pitchFamily="2" charset="2"/>
              <a:buChar char="Ø"/>
            </a:pPr>
            <a:r>
              <a:rPr lang="en-US" sz="2400" dirty="0">
                <a:solidFill>
                  <a:schemeClr val="tx1"/>
                </a:solidFill>
              </a:rPr>
              <a:t>vSphere HA must be disabled before configuring </a:t>
            </a:r>
            <a:r>
              <a:rPr lang="en-US" sz="2400" dirty="0" err="1">
                <a:solidFill>
                  <a:schemeClr val="tx1"/>
                </a:solidFill>
              </a:rPr>
              <a:t>vSAN</a:t>
            </a:r>
            <a:r>
              <a:rPr lang="en-US" sz="2400" dirty="0">
                <a:solidFill>
                  <a:schemeClr val="tx1"/>
                </a:solidFill>
              </a:rPr>
              <a:t> on a cluster and can be enabled only after the </a:t>
            </a:r>
            <a:r>
              <a:rPr lang="en-US" sz="2400" dirty="0" err="1">
                <a:solidFill>
                  <a:schemeClr val="tx1"/>
                </a:solidFill>
              </a:rPr>
              <a:t>vSAN</a:t>
            </a:r>
            <a:r>
              <a:rPr lang="en-US" sz="2400" dirty="0">
                <a:solidFill>
                  <a:schemeClr val="tx1"/>
                </a:solidFill>
              </a:rPr>
              <a:t> cluster is configured.</a:t>
            </a:r>
          </a:p>
        </p:txBody>
      </p:sp>
    </p:spTree>
    <p:extLst>
      <p:ext uri="{BB962C8B-B14F-4D97-AF65-F5344CB8AC3E}">
        <p14:creationId xmlns:p14="http://schemas.microsoft.com/office/powerpoint/2010/main" val="3472301798"/>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542C1CD2-73F4-44A1-B239-CFD77EDA4D25}"/>
              </a:ext>
            </a:extLst>
          </p:cNvPr>
          <p:cNvGraphicFramePr>
            <a:graphicFrameLocks noGrp="1"/>
          </p:cNvGraphicFramePr>
          <p:nvPr>
            <p:ph idx="1"/>
          </p:nvPr>
        </p:nvGraphicFramePr>
        <p:xfrm>
          <a:off x="1558131" y="1741985"/>
          <a:ext cx="9075738" cy="3053080"/>
        </p:xfrm>
        <a:graphic>
          <a:graphicData uri="http://schemas.openxmlformats.org/drawingml/2006/table">
            <a:tbl>
              <a:tblPr firstRow="1" bandRow="1">
                <a:tableStyleId>{5C22544A-7EE6-4342-B048-85BDC9FD1C3A}</a:tableStyleId>
              </a:tblPr>
              <a:tblGrid>
                <a:gridCol w="4537869">
                  <a:extLst>
                    <a:ext uri="{9D8B030D-6E8A-4147-A177-3AD203B41FA5}">
                      <a16:colId xmlns:a16="http://schemas.microsoft.com/office/drawing/2014/main" val="1136802139"/>
                    </a:ext>
                  </a:extLst>
                </a:gridCol>
                <a:gridCol w="4537869">
                  <a:extLst>
                    <a:ext uri="{9D8B030D-6E8A-4147-A177-3AD203B41FA5}">
                      <a16:colId xmlns:a16="http://schemas.microsoft.com/office/drawing/2014/main" val="3426088218"/>
                    </a:ext>
                  </a:extLst>
                </a:gridCol>
              </a:tblGrid>
              <a:tr h="370840">
                <a:tc>
                  <a:txBody>
                    <a:bodyPr/>
                    <a:lstStyle/>
                    <a:p>
                      <a:r>
                        <a:rPr lang="en-US" dirty="0"/>
                        <a:t>vSphere HA Setting</a:t>
                      </a:r>
                    </a:p>
                  </a:txBody>
                  <a:tcPr/>
                </a:tc>
                <a:tc>
                  <a:txBody>
                    <a:bodyPr/>
                    <a:lstStyle/>
                    <a:p>
                      <a:r>
                        <a:rPr lang="en-US" dirty="0"/>
                        <a:t>Recommended Value</a:t>
                      </a:r>
                    </a:p>
                  </a:txBody>
                  <a:tcPr/>
                </a:tc>
                <a:extLst>
                  <a:ext uri="{0D108BD9-81ED-4DB2-BD59-A6C34878D82A}">
                    <a16:rowId xmlns:a16="http://schemas.microsoft.com/office/drawing/2014/main" val="457684769"/>
                  </a:ext>
                </a:extLst>
              </a:tr>
              <a:tr h="370840">
                <a:tc>
                  <a:txBody>
                    <a:bodyPr/>
                    <a:lstStyle/>
                    <a:p>
                      <a:r>
                        <a:rPr lang="en-US" sz="2000" dirty="0"/>
                        <a:t>Host Monitoring</a:t>
                      </a:r>
                    </a:p>
                  </a:txBody>
                  <a:tcPr/>
                </a:tc>
                <a:tc>
                  <a:txBody>
                    <a:bodyPr/>
                    <a:lstStyle/>
                    <a:p>
                      <a:r>
                        <a:rPr lang="en-US" sz="2000" dirty="0"/>
                        <a:t>Enabled</a:t>
                      </a:r>
                    </a:p>
                  </a:txBody>
                  <a:tcPr/>
                </a:tc>
                <a:extLst>
                  <a:ext uri="{0D108BD9-81ED-4DB2-BD59-A6C34878D82A}">
                    <a16:rowId xmlns:a16="http://schemas.microsoft.com/office/drawing/2014/main" val="3788278041"/>
                  </a:ext>
                </a:extLst>
              </a:tr>
              <a:tr h="370840">
                <a:tc>
                  <a:txBody>
                    <a:bodyPr/>
                    <a:lstStyle/>
                    <a:p>
                      <a:r>
                        <a:rPr lang="en-US" sz="2000" dirty="0"/>
                        <a:t>Host Hardware Monitoring- VM  Component Protection</a:t>
                      </a:r>
                    </a:p>
                  </a:txBody>
                  <a:tcPr/>
                </a:tc>
                <a:tc>
                  <a:txBody>
                    <a:bodyPr/>
                    <a:lstStyle/>
                    <a:p>
                      <a:r>
                        <a:rPr lang="en-US" sz="2000" dirty="0"/>
                        <a:t>Disabled</a:t>
                      </a:r>
                    </a:p>
                  </a:txBody>
                  <a:tcPr/>
                </a:tc>
                <a:extLst>
                  <a:ext uri="{0D108BD9-81ED-4DB2-BD59-A6C34878D82A}">
                    <a16:rowId xmlns:a16="http://schemas.microsoft.com/office/drawing/2014/main" val="2122437846"/>
                  </a:ext>
                </a:extLst>
              </a:tr>
              <a:tr h="370840">
                <a:tc>
                  <a:txBody>
                    <a:bodyPr/>
                    <a:lstStyle/>
                    <a:p>
                      <a:r>
                        <a:rPr lang="en-US" sz="2000" dirty="0"/>
                        <a:t>Virtual Machine Monitoring </a:t>
                      </a:r>
                    </a:p>
                  </a:txBody>
                  <a:tcPr/>
                </a:tc>
                <a:tc>
                  <a:txBody>
                    <a:bodyPr/>
                    <a:lstStyle/>
                    <a:p>
                      <a:r>
                        <a:rPr lang="en-US" sz="2000" dirty="0"/>
                        <a:t>Custom preference</a:t>
                      </a:r>
                    </a:p>
                  </a:txBody>
                  <a:tcPr/>
                </a:tc>
                <a:extLst>
                  <a:ext uri="{0D108BD9-81ED-4DB2-BD59-A6C34878D82A}">
                    <a16:rowId xmlns:a16="http://schemas.microsoft.com/office/drawing/2014/main" val="1586705757"/>
                  </a:ext>
                </a:extLst>
              </a:tr>
              <a:tr h="370840">
                <a:tc>
                  <a:txBody>
                    <a:bodyPr/>
                    <a:lstStyle/>
                    <a:p>
                      <a:r>
                        <a:rPr lang="en-US" sz="2000" dirty="0"/>
                        <a:t>Host Isolation Response</a:t>
                      </a:r>
                    </a:p>
                  </a:txBody>
                  <a:tcPr/>
                </a:tc>
                <a:tc>
                  <a:txBody>
                    <a:bodyPr/>
                    <a:lstStyle/>
                    <a:p>
                      <a:r>
                        <a:rPr lang="en-US" sz="2000" dirty="0"/>
                        <a:t>Power off and restart VMs</a:t>
                      </a:r>
                    </a:p>
                  </a:txBody>
                  <a:tcPr/>
                </a:tc>
                <a:extLst>
                  <a:ext uri="{0D108BD9-81ED-4DB2-BD59-A6C34878D82A}">
                    <a16:rowId xmlns:a16="http://schemas.microsoft.com/office/drawing/2014/main" val="3388174785"/>
                  </a:ext>
                </a:extLst>
              </a:tr>
              <a:tr h="370840">
                <a:tc>
                  <a:txBody>
                    <a:bodyPr/>
                    <a:lstStyle/>
                    <a:p>
                      <a:r>
                        <a:rPr lang="en-US" sz="2000" dirty="0"/>
                        <a:t>Datastore Heartbeats</a:t>
                      </a:r>
                    </a:p>
                  </a:txBody>
                  <a:tcPr/>
                </a:tc>
                <a:tc>
                  <a:txBody>
                    <a:bodyPr/>
                    <a:lstStyle/>
                    <a:p>
                      <a:r>
                        <a:rPr lang="en-US" sz="2000" dirty="0"/>
                        <a:t>Disable datastore heartbeats</a:t>
                      </a:r>
                    </a:p>
                  </a:txBody>
                  <a:tcPr/>
                </a:tc>
                <a:extLst>
                  <a:ext uri="{0D108BD9-81ED-4DB2-BD59-A6C34878D82A}">
                    <a16:rowId xmlns:a16="http://schemas.microsoft.com/office/drawing/2014/main" val="1251677055"/>
                  </a:ext>
                </a:extLst>
              </a:tr>
              <a:tr h="370840">
                <a:tc>
                  <a:txBody>
                    <a:bodyPr/>
                    <a:lstStyle/>
                    <a:p>
                      <a:r>
                        <a:rPr lang="en-US" sz="2000" dirty="0"/>
                        <a:t>Host Isolation Addresses</a:t>
                      </a:r>
                    </a:p>
                  </a:txBody>
                  <a:tcPr/>
                </a:tc>
                <a:tc>
                  <a:txBody>
                    <a:bodyPr/>
                    <a:lstStyle/>
                    <a:p>
                      <a:r>
                        <a:rPr lang="en-US" sz="2000" dirty="0"/>
                        <a:t>Two isolation addresses</a:t>
                      </a:r>
                    </a:p>
                  </a:txBody>
                  <a:tcPr/>
                </a:tc>
                <a:extLst>
                  <a:ext uri="{0D108BD9-81ED-4DB2-BD59-A6C34878D82A}">
                    <a16:rowId xmlns:a16="http://schemas.microsoft.com/office/drawing/2014/main" val="205334177"/>
                  </a:ext>
                </a:extLst>
              </a:tr>
            </a:tbl>
          </a:graphicData>
        </a:graphic>
      </p:graphicFrame>
      <p:sp>
        <p:nvSpPr>
          <p:cNvPr id="3" name="Title 2">
            <a:extLst>
              <a:ext uri="{FF2B5EF4-FFF2-40B4-BE49-F238E27FC236}">
                <a16:creationId xmlns:a16="http://schemas.microsoft.com/office/drawing/2014/main" id="{A1F804E2-0D2B-4389-9A7E-3CF5CB73EF25}"/>
              </a:ext>
            </a:extLst>
          </p:cNvPr>
          <p:cNvSpPr>
            <a:spLocks noGrp="1"/>
          </p:cNvSpPr>
          <p:nvPr>
            <p:ph type="title"/>
          </p:nvPr>
        </p:nvSpPr>
        <p:spPr/>
        <p:txBody>
          <a:bodyPr>
            <a:normAutofit fontScale="90000"/>
          </a:bodyPr>
          <a:lstStyle/>
          <a:p>
            <a:r>
              <a:rPr lang="en-US" dirty="0"/>
              <a:t>Recommended vSphere HA Settings for vSAN Clusters</a:t>
            </a:r>
          </a:p>
        </p:txBody>
      </p:sp>
    </p:spTree>
    <p:extLst>
      <p:ext uri="{BB962C8B-B14F-4D97-AF65-F5344CB8AC3E}">
        <p14:creationId xmlns:p14="http://schemas.microsoft.com/office/powerpoint/2010/main" val="3787984977"/>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DD99A5-791F-4F99-9E2E-EFBE4110A506}"/>
              </a:ext>
            </a:extLst>
          </p:cNvPr>
          <p:cNvSpPr>
            <a:spLocks noGrp="1"/>
          </p:cNvSpPr>
          <p:nvPr>
            <p:ph type="title"/>
          </p:nvPr>
        </p:nvSpPr>
        <p:spPr>
          <a:xfrm>
            <a:off x="838200" y="263526"/>
            <a:ext cx="10515600" cy="998162"/>
          </a:xfrm>
        </p:spPr>
        <p:txBody>
          <a:bodyPr/>
          <a:lstStyle/>
          <a:p>
            <a:r>
              <a:rPr lang="en-US" dirty="0" err="1"/>
              <a:t>vSAN</a:t>
            </a:r>
            <a:r>
              <a:rPr lang="en-US" dirty="0"/>
              <a:t> Storage Space Efficiency</a:t>
            </a:r>
          </a:p>
        </p:txBody>
      </p:sp>
      <p:sp>
        <p:nvSpPr>
          <p:cNvPr id="59" name="Content Placeholder 58">
            <a:extLst>
              <a:ext uri="{FF2B5EF4-FFF2-40B4-BE49-F238E27FC236}">
                <a16:creationId xmlns:a16="http://schemas.microsoft.com/office/drawing/2014/main" id="{A3DA909C-6E51-4FD5-8D94-AD6F241C73D4}"/>
              </a:ext>
            </a:extLst>
          </p:cNvPr>
          <p:cNvSpPr>
            <a:spLocks noGrp="1"/>
          </p:cNvSpPr>
          <p:nvPr>
            <p:ph idx="1"/>
          </p:nvPr>
        </p:nvSpPr>
        <p:spPr>
          <a:xfrm>
            <a:off x="2683933" y="1083734"/>
            <a:ext cx="6824133" cy="5088465"/>
          </a:xfrm>
          <a:custGeom>
            <a:avLst/>
            <a:gdLst>
              <a:gd name="connsiteX0" fmla="*/ 0 w 6824133"/>
              <a:gd name="connsiteY0" fmla="*/ 0 h 5088465"/>
              <a:gd name="connsiteX1" fmla="*/ 6824133 w 6824133"/>
              <a:gd name="connsiteY1" fmla="*/ 0 h 5088465"/>
              <a:gd name="connsiteX2" fmla="*/ 6824133 w 6824133"/>
              <a:gd name="connsiteY2" fmla="*/ 5088465 h 5088465"/>
              <a:gd name="connsiteX3" fmla="*/ 0 w 6824133"/>
              <a:gd name="connsiteY3" fmla="*/ 5088465 h 5088465"/>
              <a:gd name="connsiteX4" fmla="*/ 0 w 6824133"/>
              <a:gd name="connsiteY4" fmla="*/ 0 h 508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4133" h="5088465" fill="none" extrusionOk="0">
                <a:moveTo>
                  <a:pt x="0" y="0"/>
                </a:moveTo>
                <a:cubicBezTo>
                  <a:pt x="1124422" y="-33775"/>
                  <a:pt x="6036384" y="138873"/>
                  <a:pt x="6824133" y="0"/>
                </a:cubicBezTo>
                <a:cubicBezTo>
                  <a:pt x="6750362" y="972116"/>
                  <a:pt x="6668250" y="3864289"/>
                  <a:pt x="6824133" y="5088465"/>
                </a:cubicBezTo>
                <a:cubicBezTo>
                  <a:pt x="4002832" y="4951135"/>
                  <a:pt x="2797979" y="4950609"/>
                  <a:pt x="0" y="5088465"/>
                </a:cubicBezTo>
                <a:cubicBezTo>
                  <a:pt x="152408" y="4126496"/>
                  <a:pt x="73868" y="1154886"/>
                  <a:pt x="0" y="0"/>
                </a:cubicBezTo>
                <a:close/>
              </a:path>
              <a:path w="6824133" h="5088465" stroke="0" extrusionOk="0">
                <a:moveTo>
                  <a:pt x="0" y="0"/>
                </a:moveTo>
                <a:cubicBezTo>
                  <a:pt x="1384133" y="-101487"/>
                  <a:pt x="3546609" y="-162162"/>
                  <a:pt x="6824133" y="0"/>
                </a:cubicBezTo>
                <a:cubicBezTo>
                  <a:pt x="6884846" y="1683211"/>
                  <a:pt x="6763061" y="4099248"/>
                  <a:pt x="6824133" y="5088465"/>
                </a:cubicBezTo>
                <a:cubicBezTo>
                  <a:pt x="4496275" y="5138530"/>
                  <a:pt x="3002047" y="4930016"/>
                  <a:pt x="0" y="5088465"/>
                </a:cubicBezTo>
                <a:cubicBezTo>
                  <a:pt x="-24452" y="3710878"/>
                  <a:pt x="-67663" y="2082329"/>
                  <a:pt x="0" y="0"/>
                </a:cubicBezTo>
                <a:close/>
              </a:path>
            </a:pathLst>
          </a:custGeom>
          <a:ln w="19050">
            <a:solidFill>
              <a:schemeClr val="bg2"/>
            </a:solidFill>
            <a:prstDash val="dash"/>
            <a:extLst>
              <a:ext uri="{C807C97D-BFC1-408E-A445-0C87EB9F89A2}">
                <ask:lineSketchStyleProps xmlns:ask="http://schemas.microsoft.com/office/drawing/2018/sketchyshapes" sd="981765707">
                  <ask:type>
                    <ask:lineSketchCurved/>
                  </ask:type>
                </ask:lineSketchStyleProps>
              </a:ext>
            </a:extLst>
          </a:ln>
        </p:spPr>
        <p:txBody>
          <a:bodyPr anchor="ctr"/>
          <a:lstStyle/>
          <a:p>
            <a:pPr marL="228600">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Deduplication and compression</a:t>
            </a:r>
          </a:p>
          <a:p>
            <a:pPr marL="742956" lvl="1">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Block Level</a:t>
            </a:r>
          </a:p>
          <a:p>
            <a:pPr marL="742956" lvl="1">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Remove redundant data blocks</a:t>
            </a:r>
          </a:p>
          <a:p>
            <a:pPr marL="742956" lvl="1">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All flash</a:t>
            </a:r>
          </a:p>
          <a:p>
            <a:pPr marL="742956" lvl="1">
              <a:lnSpc>
                <a:spcPct val="107000"/>
              </a:lnSpc>
              <a:spcAft>
                <a:spcPts val="800"/>
              </a:spcAft>
              <a:tabLst>
                <a:tab pos="685800" algn="l"/>
              </a:tabLst>
            </a:pPr>
            <a:r>
              <a:rPr lang="en-US" sz="2400" dirty="0">
                <a:effectLst/>
                <a:latin typeface="Calibri" panose="020F0502020204030204" pitchFamily="34" charset="0"/>
                <a:ea typeface="Calibri" panose="020F0502020204030204" pitchFamily="34" charset="0"/>
                <a:cs typeface="Times New Roman" panose="02020603050405020304" pitchFamily="18" charset="0"/>
              </a:rPr>
              <a:t>Cost savings</a:t>
            </a:r>
          </a:p>
          <a:p>
            <a:pPr marL="742956" lvl="1">
              <a:lnSpc>
                <a:spcPct val="107000"/>
              </a:lnSpc>
              <a:spcAft>
                <a:spcPts val="800"/>
              </a:spcAft>
              <a:tabLst>
                <a:tab pos="685800" algn="l"/>
              </a:tabLs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RAID 5 or RAID 6 erasure coding</a:t>
            </a:r>
          </a:p>
          <a:p>
            <a:pPr marL="742956" lvl="1">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Less space usage</a:t>
            </a:r>
          </a:p>
          <a:p>
            <a:pPr marL="742956" lvl="1">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Less performance than Raid 1</a:t>
            </a:r>
          </a:p>
          <a:p>
            <a:endParaRPr lang="en-US" dirty="0"/>
          </a:p>
        </p:txBody>
      </p:sp>
    </p:spTree>
    <p:extLst>
      <p:ext uri="{BB962C8B-B14F-4D97-AF65-F5344CB8AC3E}">
        <p14:creationId xmlns:p14="http://schemas.microsoft.com/office/powerpoint/2010/main" val="3139688840"/>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F176E0F-ED31-49A9-AAD8-C5BACC2EB1C1}"/>
              </a:ext>
            </a:extLst>
          </p:cNvPr>
          <p:cNvSpPr>
            <a:spLocks noGrp="1"/>
          </p:cNvSpPr>
          <p:nvPr>
            <p:ph idx="13"/>
          </p:nvPr>
        </p:nvSpPr>
        <p:spPr>
          <a:xfrm>
            <a:off x="796573" y="1144823"/>
            <a:ext cx="5431921" cy="5000418"/>
          </a:xfrm>
          <a:custGeom>
            <a:avLst/>
            <a:gdLst>
              <a:gd name="connsiteX0" fmla="*/ 0 w 5431921"/>
              <a:gd name="connsiteY0" fmla="*/ 0 h 5000418"/>
              <a:gd name="connsiteX1" fmla="*/ 5431921 w 5431921"/>
              <a:gd name="connsiteY1" fmla="*/ 0 h 5000418"/>
              <a:gd name="connsiteX2" fmla="*/ 5431921 w 5431921"/>
              <a:gd name="connsiteY2" fmla="*/ 5000418 h 5000418"/>
              <a:gd name="connsiteX3" fmla="*/ 0 w 5431921"/>
              <a:gd name="connsiteY3" fmla="*/ 5000418 h 5000418"/>
              <a:gd name="connsiteX4" fmla="*/ 0 w 5431921"/>
              <a:gd name="connsiteY4" fmla="*/ 0 h 500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1921" h="5000418" fill="none" extrusionOk="0">
                <a:moveTo>
                  <a:pt x="0" y="0"/>
                </a:moveTo>
                <a:cubicBezTo>
                  <a:pt x="2545964" y="-33775"/>
                  <a:pt x="2800388" y="138873"/>
                  <a:pt x="5431921" y="0"/>
                </a:cubicBezTo>
                <a:cubicBezTo>
                  <a:pt x="5358150" y="1083574"/>
                  <a:pt x="5276038" y="3444056"/>
                  <a:pt x="5431921" y="5000418"/>
                </a:cubicBezTo>
                <a:cubicBezTo>
                  <a:pt x="3298943" y="4863088"/>
                  <a:pt x="780316" y="4862562"/>
                  <a:pt x="0" y="5000418"/>
                </a:cubicBezTo>
                <a:cubicBezTo>
                  <a:pt x="152408" y="3317072"/>
                  <a:pt x="73868" y="1906288"/>
                  <a:pt x="0" y="0"/>
                </a:cubicBezTo>
                <a:close/>
              </a:path>
              <a:path w="5431921" h="5000418" stroke="0" extrusionOk="0">
                <a:moveTo>
                  <a:pt x="0" y="0"/>
                </a:moveTo>
                <a:cubicBezTo>
                  <a:pt x="1334674" y="-101487"/>
                  <a:pt x="3534249" y="-162162"/>
                  <a:pt x="5431921" y="0"/>
                </a:cubicBezTo>
                <a:cubicBezTo>
                  <a:pt x="5492634" y="1108794"/>
                  <a:pt x="5370849" y="4342167"/>
                  <a:pt x="5431921" y="5000418"/>
                </a:cubicBezTo>
                <a:cubicBezTo>
                  <a:pt x="4695561" y="5050483"/>
                  <a:pt x="1275905" y="4841969"/>
                  <a:pt x="0" y="5000418"/>
                </a:cubicBezTo>
                <a:cubicBezTo>
                  <a:pt x="-24452" y="2823713"/>
                  <a:pt x="-67663" y="1818391"/>
                  <a:pt x="0" y="0"/>
                </a:cubicBezTo>
                <a:close/>
              </a:path>
            </a:pathLst>
          </a:custGeom>
          <a:ln w="19050">
            <a:solidFill>
              <a:schemeClr val="accent1"/>
            </a:solidFill>
            <a:prstDash val="dash"/>
            <a:extLst>
              <a:ext uri="{C807C97D-BFC1-408E-A445-0C87EB9F89A2}">
                <ask:lineSketchStyleProps xmlns:ask="http://schemas.microsoft.com/office/drawing/2018/sketchyshapes" sd="981765707">
                  <ask:type>
                    <ask:lineSketchCurved/>
                  </ask:type>
                </ask:lineSketchStyleProps>
              </a:ext>
            </a:extLst>
          </a:ln>
        </p:spPr>
        <p:txBody>
          <a:bodyPr anchor="ctr"/>
          <a:lstStyle/>
          <a:p>
            <a:pPr>
              <a:lnSpc>
                <a:spcPct val="125000"/>
              </a:lnSpc>
            </a:pPr>
            <a:r>
              <a:rPr lang="en-US" dirty="0">
                <a:solidFill>
                  <a:schemeClr val="tx1"/>
                </a:solidFill>
              </a:rPr>
              <a:t>While data written from cache to capacity</a:t>
            </a:r>
          </a:p>
          <a:p>
            <a:pPr>
              <a:lnSpc>
                <a:spcPct val="125000"/>
              </a:lnSpc>
            </a:pPr>
            <a:r>
              <a:rPr lang="en-US" dirty="0">
                <a:solidFill>
                  <a:schemeClr val="tx1"/>
                </a:solidFill>
              </a:rPr>
              <a:t>Benefit high redundant workloads</a:t>
            </a:r>
          </a:p>
          <a:p>
            <a:pPr>
              <a:lnSpc>
                <a:spcPct val="125000"/>
              </a:lnSpc>
            </a:pPr>
            <a:r>
              <a:rPr lang="en-US" dirty="0">
                <a:solidFill>
                  <a:schemeClr val="tx1"/>
                </a:solidFill>
              </a:rPr>
              <a:t>Uses a fixed block size and is applied within each disk group. </a:t>
            </a:r>
          </a:p>
          <a:p>
            <a:pPr>
              <a:lnSpc>
                <a:spcPct val="125000"/>
              </a:lnSpc>
            </a:pPr>
            <a:r>
              <a:rPr lang="en-US" sz="2000" dirty="0">
                <a:solidFill>
                  <a:schemeClr val="tx1"/>
                </a:solidFill>
              </a:rPr>
              <a:t>Available only on all-flash disk groups. </a:t>
            </a:r>
          </a:p>
          <a:p>
            <a:pPr>
              <a:lnSpc>
                <a:spcPct val="125000"/>
              </a:lnSpc>
            </a:pPr>
            <a:r>
              <a:rPr lang="en-US" dirty="0">
                <a:solidFill>
                  <a:schemeClr val="tx1"/>
                </a:solidFill>
              </a:rPr>
              <a:t>Compression algorithm is applied after deduplication. </a:t>
            </a:r>
          </a:p>
          <a:p>
            <a:pPr>
              <a:lnSpc>
                <a:spcPct val="125000"/>
              </a:lnSpc>
            </a:pPr>
            <a:r>
              <a:rPr lang="en-US" dirty="0">
                <a:solidFill>
                  <a:schemeClr val="tx1"/>
                </a:solidFill>
              </a:rPr>
              <a:t>Cluster level settings</a:t>
            </a:r>
          </a:p>
          <a:p>
            <a:pPr>
              <a:lnSpc>
                <a:spcPct val="125000"/>
              </a:lnSpc>
            </a:pPr>
            <a:r>
              <a:rPr lang="en-US" dirty="0">
                <a:solidFill>
                  <a:schemeClr val="tx1"/>
                </a:solidFill>
              </a:rPr>
              <a:t>Data is stored only if a unique 4K block can be reduced to 2K or less.</a:t>
            </a:r>
          </a:p>
          <a:p>
            <a:pPr>
              <a:lnSpc>
                <a:spcPct val="125000"/>
              </a:lnSpc>
            </a:pPr>
            <a:r>
              <a:rPr lang="en-US" dirty="0">
                <a:solidFill>
                  <a:schemeClr val="tx1"/>
                </a:solidFill>
              </a:rPr>
              <a:t>They incur Compute overhead and could impact performance</a:t>
            </a:r>
          </a:p>
        </p:txBody>
      </p:sp>
      <p:sp>
        <p:nvSpPr>
          <p:cNvPr id="3" name="Title 2">
            <a:extLst>
              <a:ext uri="{FF2B5EF4-FFF2-40B4-BE49-F238E27FC236}">
                <a16:creationId xmlns:a16="http://schemas.microsoft.com/office/drawing/2014/main" id="{B7E4D6B6-8773-4C1A-A877-070323878046}"/>
              </a:ext>
            </a:extLst>
          </p:cNvPr>
          <p:cNvSpPr>
            <a:spLocks noGrp="1"/>
          </p:cNvSpPr>
          <p:nvPr>
            <p:ph type="title"/>
          </p:nvPr>
        </p:nvSpPr>
        <p:spPr>
          <a:xfrm>
            <a:off x="-26700" y="26304"/>
            <a:ext cx="7039511" cy="751244"/>
          </a:xfrm>
        </p:spPr>
        <p:txBody>
          <a:bodyPr>
            <a:normAutofit fontScale="90000"/>
          </a:bodyPr>
          <a:lstStyle/>
          <a:p>
            <a:r>
              <a:rPr lang="en-US" dirty="0"/>
              <a:t>Deduplication and Compression</a:t>
            </a:r>
          </a:p>
        </p:txBody>
      </p:sp>
      <p:sp>
        <p:nvSpPr>
          <p:cNvPr id="6" name="Rectangle 5">
            <a:extLst>
              <a:ext uri="{FF2B5EF4-FFF2-40B4-BE49-F238E27FC236}">
                <a16:creationId xmlns:a16="http://schemas.microsoft.com/office/drawing/2014/main" id="{9DA44187-D273-4C41-A356-370493269314}"/>
              </a:ext>
            </a:extLst>
          </p:cNvPr>
          <p:cNvSpPr/>
          <p:nvPr/>
        </p:nvSpPr>
        <p:spPr>
          <a:xfrm>
            <a:off x="9309224" y="2752549"/>
            <a:ext cx="882502" cy="595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VM</a:t>
            </a:r>
            <a:endParaRPr lang="en-US" b="1" dirty="0"/>
          </a:p>
        </p:txBody>
      </p:sp>
      <p:sp>
        <p:nvSpPr>
          <p:cNvPr id="7" name="Rectangle 6">
            <a:extLst>
              <a:ext uri="{FF2B5EF4-FFF2-40B4-BE49-F238E27FC236}">
                <a16:creationId xmlns:a16="http://schemas.microsoft.com/office/drawing/2014/main" id="{95A7F2A1-4790-4386-9296-3F0F5ACAD302}"/>
              </a:ext>
            </a:extLst>
          </p:cNvPr>
          <p:cNvSpPr/>
          <p:nvPr/>
        </p:nvSpPr>
        <p:spPr>
          <a:xfrm>
            <a:off x="8299130" y="3760322"/>
            <a:ext cx="2902688" cy="5103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err="1">
                <a:solidFill>
                  <a:schemeClr val="tx1"/>
                </a:solidFill>
              </a:rPr>
              <a:t>vSAN</a:t>
            </a:r>
            <a:r>
              <a:rPr lang="en-US" sz="2000" b="1" dirty="0">
                <a:solidFill>
                  <a:schemeClr val="tx1"/>
                </a:solidFill>
              </a:rPr>
              <a:t> Layer</a:t>
            </a:r>
          </a:p>
        </p:txBody>
      </p:sp>
      <p:sp>
        <p:nvSpPr>
          <p:cNvPr id="8" name="Rectangle 7">
            <a:extLst>
              <a:ext uri="{FF2B5EF4-FFF2-40B4-BE49-F238E27FC236}">
                <a16:creationId xmlns:a16="http://schemas.microsoft.com/office/drawing/2014/main" id="{F997F4A9-C053-408B-AD34-51D1B226F624}"/>
              </a:ext>
            </a:extLst>
          </p:cNvPr>
          <p:cNvSpPr/>
          <p:nvPr/>
        </p:nvSpPr>
        <p:spPr>
          <a:xfrm>
            <a:off x="8299130" y="4695987"/>
            <a:ext cx="2902688" cy="5103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tx1"/>
                </a:solidFill>
              </a:rPr>
              <a:t>Disk Group</a:t>
            </a:r>
          </a:p>
        </p:txBody>
      </p:sp>
      <p:sp>
        <p:nvSpPr>
          <p:cNvPr id="9" name="Rectangle 8">
            <a:extLst>
              <a:ext uri="{FF2B5EF4-FFF2-40B4-BE49-F238E27FC236}">
                <a16:creationId xmlns:a16="http://schemas.microsoft.com/office/drawing/2014/main" id="{08AE5273-4E40-4FF8-9919-DAD36005C46F}"/>
              </a:ext>
            </a:extLst>
          </p:cNvPr>
          <p:cNvSpPr/>
          <p:nvPr/>
        </p:nvSpPr>
        <p:spPr>
          <a:xfrm>
            <a:off x="8729748" y="5631652"/>
            <a:ext cx="2041451" cy="5103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Cache Tier</a:t>
            </a:r>
            <a:endParaRPr lang="en-US" b="1" dirty="0"/>
          </a:p>
        </p:txBody>
      </p:sp>
      <p:sp>
        <p:nvSpPr>
          <p:cNvPr id="11" name="Rectangle 10">
            <a:extLst>
              <a:ext uri="{FF2B5EF4-FFF2-40B4-BE49-F238E27FC236}">
                <a16:creationId xmlns:a16="http://schemas.microsoft.com/office/drawing/2014/main" id="{85E70BE8-B48E-4309-AA54-9D07B45AB283}"/>
              </a:ext>
            </a:extLst>
          </p:cNvPr>
          <p:cNvSpPr/>
          <p:nvPr/>
        </p:nvSpPr>
        <p:spPr>
          <a:xfrm>
            <a:off x="8729747" y="6271967"/>
            <a:ext cx="2041451" cy="51036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t>Capacity Tier</a:t>
            </a:r>
          </a:p>
        </p:txBody>
      </p:sp>
      <p:grpSp>
        <p:nvGrpSpPr>
          <p:cNvPr id="18" name="Group 17">
            <a:extLst>
              <a:ext uri="{FF2B5EF4-FFF2-40B4-BE49-F238E27FC236}">
                <a16:creationId xmlns:a16="http://schemas.microsoft.com/office/drawing/2014/main" id="{7A2C955E-EE35-491E-A12B-C0DDB78ACFAF}"/>
              </a:ext>
            </a:extLst>
          </p:cNvPr>
          <p:cNvGrpSpPr/>
          <p:nvPr/>
        </p:nvGrpSpPr>
        <p:grpSpPr>
          <a:xfrm>
            <a:off x="9575036" y="3347973"/>
            <a:ext cx="340242" cy="358848"/>
            <a:chOff x="2987748" y="1825804"/>
            <a:chExt cx="340242" cy="358848"/>
          </a:xfrm>
        </p:grpSpPr>
        <p:cxnSp>
          <p:nvCxnSpPr>
            <p:cNvPr id="13" name="Straight Arrow Connector 12">
              <a:extLst>
                <a:ext uri="{FF2B5EF4-FFF2-40B4-BE49-F238E27FC236}">
                  <a16:creationId xmlns:a16="http://schemas.microsoft.com/office/drawing/2014/main" id="{FC341CC8-06E4-4F68-953F-207268F8C5BE}"/>
                </a:ext>
              </a:extLst>
            </p:cNvPr>
            <p:cNvCxnSpPr/>
            <p:nvPr/>
          </p:nvCxnSpPr>
          <p:spPr>
            <a:xfrm>
              <a:off x="2987748" y="1860359"/>
              <a:ext cx="0" cy="3242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77B34F20-FBF4-4D16-90E2-8120AA7B9455}"/>
                </a:ext>
              </a:extLst>
            </p:cNvPr>
            <p:cNvCxnSpPr>
              <a:cxnSpLocks/>
            </p:cNvCxnSpPr>
            <p:nvPr/>
          </p:nvCxnSpPr>
          <p:spPr>
            <a:xfrm flipV="1">
              <a:off x="3327990" y="1825804"/>
              <a:ext cx="0" cy="3242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19" name="Group 18">
            <a:extLst>
              <a:ext uri="{FF2B5EF4-FFF2-40B4-BE49-F238E27FC236}">
                <a16:creationId xmlns:a16="http://schemas.microsoft.com/office/drawing/2014/main" id="{C249C3BE-5C52-40BE-91C4-AAE78455E40E}"/>
              </a:ext>
            </a:extLst>
          </p:cNvPr>
          <p:cNvGrpSpPr/>
          <p:nvPr/>
        </p:nvGrpSpPr>
        <p:grpSpPr>
          <a:xfrm>
            <a:off x="9575036" y="4326168"/>
            <a:ext cx="340242" cy="358848"/>
            <a:chOff x="2987748" y="1825804"/>
            <a:chExt cx="340242" cy="358848"/>
          </a:xfrm>
        </p:grpSpPr>
        <p:cxnSp>
          <p:nvCxnSpPr>
            <p:cNvPr id="20" name="Straight Arrow Connector 19">
              <a:extLst>
                <a:ext uri="{FF2B5EF4-FFF2-40B4-BE49-F238E27FC236}">
                  <a16:creationId xmlns:a16="http://schemas.microsoft.com/office/drawing/2014/main" id="{BE6A28E6-AB99-421F-9158-999EC9C79E97}"/>
                </a:ext>
              </a:extLst>
            </p:cNvPr>
            <p:cNvCxnSpPr/>
            <p:nvPr/>
          </p:nvCxnSpPr>
          <p:spPr>
            <a:xfrm>
              <a:off x="2987748" y="1860359"/>
              <a:ext cx="0" cy="3242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7F04569-1CFE-409A-837E-31649FA9FCD7}"/>
                </a:ext>
              </a:extLst>
            </p:cNvPr>
            <p:cNvCxnSpPr>
              <a:cxnSpLocks/>
            </p:cNvCxnSpPr>
            <p:nvPr/>
          </p:nvCxnSpPr>
          <p:spPr>
            <a:xfrm flipV="1">
              <a:off x="3327990" y="1825804"/>
              <a:ext cx="0" cy="3242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 name="Group 21">
            <a:extLst>
              <a:ext uri="{FF2B5EF4-FFF2-40B4-BE49-F238E27FC236}">
                <a16:creationId xmlns:a16="http://schemas.microsoft.com/office/drawing/2014/main" id="{4775928F-D4E1-4067-A7F4-CB2231A92127}"/>
              </a:ext>
            </a:extLst>
          </p:cNvPr>
          <p:cNvGrpSpPr/>
          <p:nvPr/>
        </p:nvGrpSpPr>
        <p:grpSpPr>
          <a:xfrm>
            <a:off x="9575036" y="5239577"/>
            <a:ext cx="340242" cy="358848"/>
            <a:chOff x="2987748" y="1825804"/>
            <a:chExt cx="340242" cy="358848"/>
          </a:xfrm>
        </p:grpSpPr>
        <p:cxnSp>
          <p:nvCxnSpPr>
            <p:cNvPr id="23" name="Straight Arrow Connector 22">
              <a:extLst>
                <a:ext uri="{FF2B5EF4-FFF2-40B4-BE49-F238E27FC236}">
                  <a16:creationId xmlns:a16="http://schemas.microsoft.com/office/drawing/2014/main" id="{6DAEF6E9-AE49-4A00-8F62-D72517EF390E}"/>
                </a:ext>
              </a:extLst>
            </p:cNvPr>
            <p:cNvCxnSpPr/>
            <p:nvPr/>
          </p:nvCxnSpPr>
          <p:spPr>
            <a:xfrm>
              <a:off x="2987748" y="1860359"/>
              <a:ext cx="0" cy="3242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978B013-5CCE-4F0E-9C0F-8D2E52C18B83}"/>
                </a:ext>
              </a:extLst>
            </p:cNvPr>
            <p:cNvCxnSpPr>
              <a:cxnSpLocks/>
            </p:cNvCxnSpPr>
            <p:nvPr/>
          </p:nvCxnSpPr>
          <p:spPr>
            <a:xfrm flipV="1">
              <a:off x="3327990" y="1825804"/>
              <a:ext cx="0" cy="3242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29" name="Connector: Curved 28">
            <a:extLst>
              <a:ext uri="{FF2B5EF4-FFF2-40B4-BE49-F238E27FC236}">
                <a16:creationId xmlns:a16="http://schemas.microsoft.com/office/drawing/2014/main" id="{267A89CD-49D4-42E4-99FC-A3E8A9A692BA}"/>
              </a:ext>
            </a:extLst>
          </p:cNvPr>
          <p:cNvCxnSpPr>
            <a:stCxn id="9" idx="1"/>
            <a:endCxn id="11" idx="1"/>
          </p:cNvCxnSpPr>
          <p:nvPr/>
        </p:nvCxnSpPr>
        <p:spPr>
          <a:xfrm rot="10800000" flipV="1">
            <a:off x="8729748" y="5886833"/>
            <a:ext cx="1" cy="640315"/>
          </a:xfrm>
          <a:prstGeom prst="curvedConnector3">
            <a:avLst>
              <a:gd name="adj1" fmla="val 2286010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33" name="TextBox 32">
            <a:extLst>
              <a:ext uri="{FF2B5EF4-FFF2-40B4-BE49-F238E27FC236}">
                <a16:creationId xmlns:a16="http://schemas.microsoft.com/office/drawing/2014/main" id="{78339ECF-8539-4E37-B46F-B6BDC763C1AD}"/>
              </a:ext>
            </a:extLst>
          </p:cNvPr>
          <p:cNvSpPr txBox="1"/>
          <p:nvPr/>
        </p:nvSpPr>
        <p:spPr>
          <a:xfrm>
            <a:off x="8206666" y="5196630"/>
            <a:ext cx="1028123" cy="400110"/>
          </a:xfrm>
          <a:prstGeom prst="rect">
            <a:avLst/>
          </a:prstGeom>
          <a:noFill/>
        </p:spPr>
        <p:txBody>
          <a:bodyPr wrap="square" rtlCol="0">
            <a:spAutoFit/>
          </a:bodyPr>
          <a:lstStyle/>
          <a:p>
            <a:r>
              <a:rPr lang="en-US" sz="2000" b="1" dirty="0"/>
              <a:t>Writes</a:t>
            </a:r>
            <a:endParaRPr lang="en-US" b="1" dirty="0"/>
          </a:p>
        </p:txBody>
      </p:sp>
      <p:sp>
        <p:nvSpPr>
          <p:cNvPr id="34" name="TextBox 33">
            <a:extLst>
              <a:ext uri="{FF2B5EF4-FFF2-40B4-BE49-F238E27FC236}">
                <a16:creationId xmlns:a16="http://schemas.microsoft.com/office/drawing/2014/main" id="{F7F72560-70BD-4D4E-BB8E-A42E7F2C68F9}"/>
              </a:ext>
            </a:extLst>
          </p:cNvPr>
          <p:cNvSpPr txBox="1"/>
          <p:nvPr/>
        </p:nvSpPr>
        <p:spPr>
          <a:xfrm>
            <a:off x="10662096" y="5279041"/>
            <a:ext cx="1379472" cy="400110"/>
          </a:xfrm>
          <a:prstGeom prst="rect">
            <a:avLst/>
          </a:prstGeom>
          <a:noFill/>
        </p:spPr>
        <p:txBody>
          <a:bodyPr wrap="square" rtlCol="0">
            <a:spAutoFit/>
          </a:bodyPr>
          <a:lstStyle/>
          <a:p>
            <a:r>
              <a:rPr lang="en-US" sz="2000" b="1" dirty="0"/>
              <a:t>Write ACK</a:t>
            </a:r>
            <a:endParaRPr lang="en-US" b="1" dirty="0"/>
          </a:p>
        </p:txBody>
      </p:sp>
      <p:grpSp>
        <p:nvGrpSpPr>
          <p:cNvPr id="25" name="Group 24">
            <a:extLst>
              <a:ext uri="{FF2B5EF4-FFF2-40B4-BE49-F238E27FC236}">
                <a16:creationId xmlns:a16="http://schemas.microsoft.com/office/drawing/2014/main" id="{1002CC10-275A-408F-A093-57CE3306E33F}"/>
              </a:ext>
            </a:extLst>
          </p:cNvPr>
          <p:cNvGrpSpPr/>
          <p:nvPr/>
        </p:nvGrpSpPr>
        <p:grpSpPr>
          <a:xfrm>
            <a:off x="6542087" y="67896"/>
            <a:ext cx="1552354" cy="397711"/>
            <a:chOff x="3967162" y="6028545"/>
            <a:chExt cx="1543050" cy="428625"/>
          </a:xfrm>
        </p:grpSpPr>
        <p:sp>
          <p:nvSpPr>
            <p:cNvPr id="26" name="Rectangle 25">
              <a:extLst>
                <a:ext uri="{FF2B5EF4-FFF2-40B4-BE49-F238E27FC236}">
                  <a16:creationId xmlns:a16="http://schemas.microsoft.com/office/drawing/2014/main" id="{126DAA14-2F99-4473-B4F9-F7587A69C7D4}"/>
                </a:ext>
              </a:extLst>
            </p:cNvPr>
            <p:cNvSpPr/>
            <p:nvPr/>
          </p:nvSpPr>
          <p:spPr>
            <a:xfrm>
              <a:off x="3967162" y="6028545"/>
              <a:ext cx="1543050" cy="428625"/>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7" name="Group 26">
              <a:extLst>
                <a:ext uri="{FF2B5EF4-FFF2-40B4-BE49-F238E27FC236}">
                  <a16:creationId xmlns:a16="http://schemas.microsoft.com/office/drawing/2014/main" id="{87BECE30-961E-45C4-8693-1428C79E19E8}"/>
                </a:ext>
              </a:extLst>
            </p:cNvPr>
            <p:cNvGrpSpPr/>
            <p:nvPr/>
          </p:nvGrpSpPr>
          <p:grpSpPr>
            <a:xfrm>
              <a:off x="4180263" y="6151418"/>
              <a:ext cx="189114" cy="182880"/>
              <a:chOff x="4180263" y="6151418"/>
              <a:chExt cx="189114" cy="182880"/>
            </a:xfrm>
          </p:grpSpPr>
          <p:cxnSp>
            <p:nvCxnSpPr>
              <p:cNvPr id="36" name="Straight Connector 35">
                <a:extLst>
                  <a:ext uri="{FF2B5EF4-FFF2-40B4-BE49-F238E27FC236}">
                    <a16:creationId xmlns:a16="http://schemas.microsoft.com/office/drawing/2014/main" id="{B1D7F683-B3FD-4DC1-BDDE-D1A7EB11F42A}"/>
                  </a:ext>
                </a:extLst>
              </p:cNvPr>
              <p:cNvCxnSpPr>
                <a:cxnSpLocks/>
              </p:cNvCxnSpPr>
              <p:nvPr/>
            </p:nvCxnSpPr>
            <p:spPr>
              <a:xfrm>
                <a:off x="418026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6B294B-6D65-469C-A38B-BBBB9772ADCF}"/>
                  </a:ext>
                </a:extLst>
              </p:cNvPr>
              <p:cNvCxnSpPr>
                <a:cxnSpLocks/>
              </p:cNvCxnSpPr>
              <p:nvPr/>
            </p:nvCxnSpPr>
            <p:spPr>
              <a:xfrm flipV="1">
                <a:off x="427551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99E553-DB7A-4401-A993-707A43ADF584}"/>
                  </a:ext>
                </a:extLst>
              </p:cNvPr>
              <p:cNvCxnSpPr>
                <a:cxnSpLocks/>
              </p:cNvCxnSpPr>
              <p:nvPr/>
            </p:nvCxnSpPr>
            <p:spPr>
              <a:xfrm flipV="1">
                <a:off x="4369377"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81A0A69D-31C9-4EA7-A483-D37815C3942B}"/>
                </a:ext>
              </a:extLst>
            </p:cNvPr>
            <p:cNvSpPr/>
            <p:nvPr/>
          </p:nvSpPr>
          <p:spPr>
            <a:xfrm>
              <a:off x="4638675" y="6153323"/>
              <a:ext cx="200025" cy="180975"/>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30" name="Group 29">
              <a:extLst>
                <a:ext uri="{FF2B5EF4-FFF2-40B4-BE49-F238E27FC236}">
                  <a16:creationId xmlns:a16="http://schemas.microsoft.com/office/drawing/2014/main" id="{7DE7EF75-5A37-4D4D-AA43-E73385A97C9F}"/>
                </a:ext>
              </a:extLst>
            </p:cNvPr>
            <p:cNvGrpSpPr/>
            <p:nvPr/>
          </p:nvGrpSpPr>
          <p:grpSpPr>
            <a:xfrm>
              <a:off x="5107997" y="6151418"/>
              <a:ext cx="189114" cy="182880"/>
              <a:chOff x="4180263" y="6151418"/>
              <a:chExt cx="189114" cy="182880"/>
            </a:xfrm>
          </p:grpSpPr>
          <p:cxnSp>
            <p:nvCxnSpPr>
              <p:cNvPr id="31" name="Straight Connector 30">
                <a:extLst>
                  <a:ext uri="{FF2B5EF4-FFF2-40B4-BE49-F238E27FC236}">
                    <a16:creationId xmlns:a16="http://schemas.microsoft.com/office/drawing/2014/main" id="{12D0C40C-1F17-4A31-A034-F3C8C1F74E24}"/>
                  </a:ext>
                </a:extLst>
              </p:cNvPr>
              <p:cNvCxnSpPr>
                <a:cxnSpLocks/>
              </p:cNvCxnSpPr>
              <p:nvPr/>
            </p:nvCxnSpPr>
            <p:spPr>
              <a:xfrm>
                <a:off x="418026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7A4D7D-9195-4E9A-974D-D2D34AA7B1D2}"/>
                  </a:ext>
                </a:extLst>
              </p:cNvPr>
              <p:cNvCxnSpPr>
                <a:cxnSpLocks/>
              </p:cNvCxnSpPr>
              <p:nvPr/>
            </p:nvCxnSpPr>
            <p:spPr>
              <a:xfrm flipV="1">
                <a:off x="427551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49BBD3-DD32-428A-B5C8-63BE54EB86B9}"/>
                  </a:ext>
                </a:extLst>
              </p:cNvPr>
              <p:cNvCxnSpPr>
                <a:cxnSpLocks/>
              </p:cNvCxnSpPr>
              <p:nvPr/>
            </p:nvCxnSpPr>
            <p:spPr>
              <a:xfrm flipV="1">
                <a:off x="4369377"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grpSp>
      </p:grpSp>
      <p:sp>
        <p:nvSpPr>
          <p:cNvPr id="39" name="Rectangle: Rounded Corners 38">
            <a:extLst>
              <a:ext uri="{FF2B5EF4-FFF2-40B4-BE49-F238E27FC236}">
                <a16:creationId xmlns:a16="http://schemas.microsoft.com/office/drawing/2014/main" id="{8E17071B-F6FA-470C-A3F5-D6D6C51FE873}"/>
              </a:ext>
            </a:extLst>
          </p:cNvPr>
          <p:cNvSpPr/>
          <p:nvPr/>
        </p:nvSpPr>
        <p:spPr>
          <a:xfrm>
            <a:off x="6542087" y="591775"/>
            <a:ext cx="1552354" cy="1862616"/>
          </a:xfrm>
          <a:prstGeom prst="roundRect">
            <a:avLst>
              <a:gd name="adj" fmla="val 0"/>
            </a:avLst>
          </a:prstGeom>
          <a:noFill/>
          <a:ln w="38100">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solidFill>
                  <a:schemeClr val="bg2"/>
                </a:solidFill>
              </a:rPr>
              <a:t>Disk Group</a:t>
            </a:r>
          </a:p>
        </p:txBody>
      </p:sp>
      <p:sp>
        <p:nvSpPr>
          <p:cNvPr id="40" name="Rectangle 39">
            <a:extLst>
              <a:ext uri="{FF2B5EF4-FFF2-40B4-BE49-F238E27FC236}">
                <a16:creationId xmlns:a16="http://schemas.microsoft.com/office/drawing/2014/main" id="{D7DC90D7-62CA-4216-B486-1900549A91B7}"/>
              </a:ext>
            </a:extLst>
          </p:cNvPr>
          <p:cNvSpPr/>
          <p:nvPr/>
        </p:nvSpPr>
        <p:spPr>
          <a:xfrm>
            <a:off x="6691396" y="715985"/>
            <a:ext cx="1280284" cy="274084"/>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dirty="0">
                <a:solidFill>
                  <a:schemeClr val="bg2"/>
                </a:solidFill>
              </a:rPr>
              <a:t>Cache</a:t>
            </a:r>
            <a:endParaRPr lang="en-US" sz="2000" b="1" dirty="0">
              <a:solidFill>
                <a:schemeClr val="bg2"/>
              </a:solidFill>
            </a:endParaRPr>
          </a:p>
        </p:txBody>
      </p:sp>
      <p:sp>
        <p:nvSpPr>
          <p:cNvPr id="41" name="Rectangle 40">
            <a:extLst>
              <a:ext uri="{FF2B5EF4-FFF2-40B4-BE49-F238E27FC236}">
                <a16:creationId xmlns:a16="http://schemas.microsoft.com/office/drawing/2014/main" id="{926D576F-A621-4958-8069-EBE5472FBE76}"/>
              </a:ext>
            </a:extLst>
          </p:cNvPr>
          <p:cNvSpPr/>
          <p:nvPr/>
        </p:nvSpPr>
        <p:spPr>
          <a:xfrm>
            <a:off x="7376966" y="1629903"/>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2" name="Rectangle 41">
            <a:extLst>
              <a:ext uri="{FF2B5EF4-FFF2-40B4-BE49-F238E27FC236}">
                <a16:creationId xmlns:a16="http://schemas.microsoft.com/office/drawing/2014/main" id="{A2391782-C193-4EC3-AEAC-7C945FFE047E}"/>
              </a:ext>
            </a:extLst>
          </p:cNvPr>
          <p:cNvSpPr/>
          <p:nvPr/>
        </p:nvSpPr>
        <p:spPr>
          <a:xfrm>
            <a:off x="6716247" y="1638158"/>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3" name="Rectangle 42">
            <a:extLst>
              <a:ext uri="{FF2B5EF4-FFF2-40B4-BE49-F238E27FC236}">
                <a16:creationId xmlns:a16="http://schemas.microsoft.com/office/drawing/2014/main" id="{BBC6C22D-BAAC-4129-9947-F903F205E8B9}"/>
              </a:ext>
            </a:extLst>
          </p:cNvPr>
          <p:cNvSpPr/>
          <p:nvPr/>
        </p:nvSpPr>
        <p:spPr>
          <a:xfrm>
            <a:off x="7369663" y="1144823"/>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4" name="Rectangle 43">
            <a:extLst>
              <a:ext uri="{FF2B5EF4-FFF2-40B4-BE49-F238E27FC236}">
                <a16:creationId xmlns:a16="http://schemas.microsoft.com/office/drawing/2014/main" id="{9F02025F-630E-4639-889A-6E6523F05D2C}"/>
              </a:ext>
            </a:extLst>
          </p:cNvPr>
          <p:cNvSpPr/>
          <p:nvPr/>
        </p:nvSpPr>
        <p:spPr>
          <a:xfrm>
            <a:off x="6711803" y="1153078"/>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grpSp>
        <p:nvGrpSpPr>
          <p:cNvPr id="45" name="Group 44">
            <a:extLst>
              <a:ext uri="{FF2B5EF4-FFF2-40B4-BE49-F238E27FC236}">
                <a16:creationId xmlns:a16="http://schemas.microsoft.com/office/drawing/2014/main" id="{4927AD0C-C481-4C28-8E04-69D99082AECA}"/>
              </a:ext>
            </a:extLst>
          </p:cNvPr>
          <p:cNvGrpSpPr/>
          <p:nvPr/>
        </p:nvGrpSpPr>
        <p:grpSpPr>
          <a:xfrm>
            <a:off x="8602760" y="67896"/>
            <a:ext cx="1552354" cy="397711"/>
            <a:chOff x="3967162" y="6028545"/>
            <a:chExt cx="1543050" cy="428625"/>
          </a:xfrm>
        </p:grpSpPr>
        <p:sp>
          <p:nvSpPr>
            <p:cNvPr id="46" name="Rectangle 45">
              <a:extLst>
                <a:ext uri="{FF2B5EF4-FFF2-40B4-BE49-F238E27FC236}">
                  <a16:creationId xmlns:a16="http://schemas.microsoft.com/office/drawing/2014/main" id="{005EFD97-979E-4D2D-9F30-80DE0B33789C}"/>
                </a:ext>
              </a:extLst>
            </p:cNvPr>
            <p:cNvSpPr/>
            <p:nvPr/>
          </p:nvSpPr>
          <p:spPr>
            <a:xfrm>
              <a:off x="3967162" y="6028545"/>
              <a:ext cx="1543050" cy="428625"/>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47" name="Group 46">
              <a:extLst>
                <a:ext uri="{FF2B5EF4-FFF2-40B4-BE49-F238E27FC236}">
                  <a16:creationId xmlns:a16="http://schemas.microsoft.com/office/drawing/2014/main" id="{321512EA-1104-43A4-8375-27BDA8D5DF9E}"/>
                </a:ext>
              </a:extLst>
            </p:cNvPr>
            <p:cNvGrpSpPr/>
            <p:nvPr/>
          </p:nvGrpSpPr>
          <p:grpSpPr>
            <a:xfrm>
              <a:off x="4180263" y="6151418"/>
              <a:ext cx="189114" cy="182880"/>
              <a:chOff x="4180263" y="6151418"/>
              <a:chExt cx="189114" cy="182880"/>
            </a:xfrm>
          </p:grpSpPr>
          <p:cxnSp>
            <p:nvCxnSpPr>
              <p:cNvPr id="53" name="Straight Connector 52">
                <a:extLst>
                  <a:ext uri="{FF2B5EF4-FFF2-40B4-BE49-F238E27FC236}">
                    <a16:creationId xmlns:a16="http://schemas.microsoft.com/office/drawing/2014/main" id="{4ABC04D1-9661-40E3-843D-D8336A4ABB73}"/>
                  </a:ext>
                </a:extLst>
              </p:cNvPr>
              <p:cNvCxnSpPr>
                <a:cxnSpLocks/>
              </p:cNvCxnSpPr>
              <p:nvPr/>
            </p:nvCxnSpPr>
            <p:spPr>
              <a:xfrm>
                <a:off x="418026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7D540FB-800B-4561-913D-4013DD07D2EB}"/>
                  </a:ext>
                </a:extLst>
              </p:cNvPr>
              <p:cNvCxnSpPr>
                <a:cxnSpLocks/>
              </p:cNvCxnSpPr>
              <p:nvPr/>
            </p:nvCxnSpPr>
            <p:spPr>
              <a:xfrm flipV="1">
                <a:off x="427551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D47D33F-67FE-4D20-AE39-77AC35274D2D}"/>
                  </a:ext>
                </a:extLst>
              </p:cNvPr>
              <p:cNvCxnSpPr>
                <a:cxnSpLocks/>
              </p:cNvCxnSpPr>
              <p:nvPr/>
            </p:nvCxnSpPr>
            <p:spPr>
              <a:xfrm flipV="1">
                <a:off x="4369377"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48" name="Oval 47">
              <a:extLst>
                <a:ext uri="{FF2B5EF4-FFF2-40B4-BE49-F238E27FC236}">
                  <a16:creationId xmlns:a16="http://schemas.microsoft.com/office/drawing/2014/main" id="{E4674214-037D-4C46-A439-9DEB0F204C1B}"/>
                </a:ext>
              </a:extLst>
            </p:cNvPr>
            <p:cNvSpPr/>
            <p:nvPr/>
          </p:nvSpPr>
          <p:spPr>
            <a:xfrm>
              <a:off x="4638675" y="6153323"/>
              <a:ext cx="200025" cy="180975"/>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49" name="Group 48">
              <a:extLst>
                <a:ext uri="{FF2B5EF4-FFF2-40B4-BE49-F238E27FC236}">
                  <a16:creationId xmlns:a16="http://schemas.microsoft.com/office/drawing/2014/main" id="{DCEFAF74-8A93-48B6-A3FB-8E013E7BFFB0}"/>
                </a:ext>
              </a:extLst>
            </p:cNvPr>
            <p:cNvGrpSpPr/>
            <p:nvPr/>
          </p:nvGrpSpPr>
          <p:grpSpPr>
            <a:xfrm>
              <a:off x="5107997" y="6151418"/>
              <a:ext cx="189114" cy="182880"/>
              <a:chOff x="4180263" y="6151418"/>
              <a:chExt cx="189114" cy="182880"/>
            </a:xfrm>
          </p:grpSpPr>
          <p:cxnSp>
            <p:nvCxnSpPr>
              <p:cNvPr id="50" name="Straight Connector 49">
                <a:extLst>
                  <a:ext uri="{FF2B5EF4-FFF2-40B4-BE49-F238E27FC236}">
                    <a16:creationId xmlns:a16="http://schemas.microsoft.com/office/drawing/2014/main" id="{CF0D715D-A7BD-4C2D-B1DE-5B5A26F3A39C}"/>
                  </a:ext>
                </a:extLst>
              </p:cNvPr>
              <p:cNvCxnSpPr>
                <a:cxnSpLocks/>
              </p:cNvCxnSpPr>
              <p:nvPr/>
            </p:nvCxnSpPr>
            <p:spPr>
              <a:xfrm>
                <a:off x="418026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32BDCAE-D157-410C-82F8-C84A93AE1896}"/>
                  </a:ext>
                </a:extLst>
              </p:cNvPr>
              <p:cNvCxnSpPr>
                <a:cxnSpLocks/>
              </p:cNvCxnSpPr>
              <p:nvPr/>
            </p:nvCxnSpPr>
            <p:spPr>
              <a:xfrm flipV="1">
                <a:off x="427551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17909D0-6E91-4D25-9750-CD3E7F25F3D2}"/>
                  </a:ext>
                </a:extLst>
              </p:cNvPr>
              <p:cNvCxnSpPr>
                <a:cxnSpLocks/>
              </p:cNvCxnSpPr>
              <p:nvPr/>
            </p:nvCxnSpPr>
            <p:spPr>
              <a:xfrm flipV="1">
                <a:off x="4369377"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grpSp>
      </p:grpSp>
      <p:sp>
        <p:nvSpPr>
          <p:cNvPr id="56" name="Rectangle: Rounded Corners 55">
            <a:extLst>
              <a:ext uri="{FF2B5EF4-FFF2-40B4-BE49-F238E27FC236}">
                <a16:creationId xmlns:a16="http://schemas.microsoft.com/office/drawing/2014/main" id="{22308756-3072-4342-BBE9-41F26B387381}"/>
              </a:ext>
            </a:extLst>
          </p:cNvPr>
          <p:cNvSpPr/>
          <p:nvPr/>
        </p:nvSpPr>
        <p:spPr>
          <a:xfrm>
            <a:off x="8602760" y="591775"/>
            <a:ext cx="1552354" cy="1862616"/>
          </a:xfrm>
          <a:prstGeom prst="roundRect">
            <a:avLst>
              <a:gd name="adj" fmla="val 0"/>
            </a:avLst>
          </a:prstGeom>
          <a:noFill/>
          <a:ln w="38100">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solidFill>
                  <a:schemeClr val="bg2"/>
                </a:solidFill>
              </a:rPr>
              <a:t>Disk Group</a:t>
            </a:r>
          </a:p>
        </p:txBody>
      </p:sp>
      <p:sp>
        <p:nvSpPr>
          <p:cNvPr id="57" name="Rectangle 56">
            <a:extLst>
              <a:ext uri="{FF2B5EF4-FFF2-40B4-BE49-F238E27FC236}">
                <a16:creationId xmlns:a16="http://schemas.microsoft.com/office/drawing/2014/main" id="{010C7BA1-7EE8-4B2D-868E-3B69CE478D58}"/>
              </a:ext>
            </a:extLst>
          </p:cNvPr>
          <p:cNvSpPr/>
          <p:nvPr/>
        </p:nvSpPr>
        <p:spPr>
          <a:xfrm>
            <a:off x="8752069" y="715985"/>
            <a:ext cx="1280284" cy="274084"/>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dirty="0">
                <a:solidFill>
                  <a:schemeClr val="bg2"/>
                </a:solidFill>
              </a:rPr>
              <a:t>Cache</a:t>
            </a:r>
            <a:endParaRPr lang="en-US" sz="2000" b="1" dirty="0">
              <a:solidFill>
                <a:schemeClr val="bg2"/>
              </a:solidFill>
            </a:endParaRPr>
          </a:p>
        </p:txBody>
      </p:sp>
      <p:sp>
        <p:nvSpPr>
          <p:cNvPr id="58" name="Rectangle 57">
            <a:extLst>
              <a:ext uri="{FF2B5EF4-FFF2-40B4-BE49-F238E27FC236}">
                <a16:creationId xmlns:a16="http://schemas.microsoft.com/office/drawing/2014/main" id="{32E4AE5E-1770-4391-8F6E-5C793108EDDA}"/>
              </a:ext>
            </a:extLst>
          </p:cNvPr>
          <p:cNvSpPr/>
          <p:nvPr/>
        </p:nvSpPr>
        <p:spPr>
          <a:xfrm>
            <a:off x="9437639" y="1629903"/>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9" name="Rectangle 58">
            <a:extLst>
              <a:ext uri="{FF2B5EF4-FFF2-40B4-BE49-F238E27FC236}">
                <a16:creationId xmlns:a16="http://schemas.microsoft.com/office/drawing/2014/main" id="{17479B29-1240-4953-9D71-9D14E4785159}"/>
              </a:ext>
            </a:extLst>
          </p:cNvPr>
          <p:cNvSpPr/>
          <p:nvPr/>
        </p:nvSpPr>
        <p:spPr>
          <a:xfrm>
            <a:off x="8776920" y="1638158"/>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60" name="Rectangle 59">
            <a:extLst>
              <a:ext uri="{FF2B5EF4-FFF2-40B4-BE49-F238E27FC236}">
                <a16:creationId xmlns:a16="http://schemas.microsoft.com/office/drawing/2014/main" id="{69FC0CC3-F3CD-4157-AAB9-AA8FEA1FCEB7}"/>
              </a:ext>
            </a:extLst>
          </p:cNvPr>
          <p:cNvSpPr/>
          <p:nvPr/>
        </p:nvSpPr>
        <p:spPr>
          <a:xfrm>
            <a:off x="9430336" y="1144823"/>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61" name="Rectangle 60">
            <a:extLst>
              <a:ext uri="{FF2B5EF4-FFF2-40B4-BE49-F238E27FC236}">
                <a16:creationId xmlns:a16="http://schemas.microsoft.com/office/drawing/2014/main" id="{BF609164-7293-48BF-86F1-E16C8AD33C8B}"/>
              </a:ext>
            </a:extLst>
          </p:cNvPr>
          <p:cNvSpPr/>
          <p:nvPr/>
        </p:nvSpPr>
        <p:spPr>
          <a:xfrm>
            <a:off x="8772476" y="1153078"/>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grpSp>
        <p:nvGrpSpPr>
          <p:cNvPr id="62" name="Group 61">
            <a:extLst>
              <a:ext uri="{FF2B5EF4-FFF2-40B4-BE49-F238E27FC236}">
                <a16:creationId xmlns:a16="http://schemas.microsoft.com/office/drawing/2014/main" id="{9352BF73-4EAA-4DF5-88C4-B096EFE3A295}"/>
              </a:ext>
            </a:extLst>
          </p:cNvPr>
          <p:cNvGrpSpPr/>
          <p:nvPr/>
        </p:nvGrpSpPr>
        <p:grpSpPr>
          <a:xfrm>
            <a:off x="10499661" y="67896"/>
            <a:ext cx="1552354" cy="397711"/>
            <a:chOff x="3967162" y="6028545"/>
            <a:chExt cx="1543050" cy="428625"/>
          </a:xfrm>
        </p:grpSpPr>
        <p:sp>
          <p:nvSpPr>
            <p:cNvPr id="63" name="Rectangle 62">
              <a:extLst>
                <a:ext uri="{FF2B5EF4-FFF2-40B4-BE49-F238E27FC236}">
                  <a16:creationId xmlns:a16="http://schemas.microsoft.com/office/drawing/2014/main" id="{847F1E4A-B5D5-44C2-9986-DF4BAFF887A5}"/>
                </a:ext>
              </a:extLst>
            </p:cNvPr>
            <p:cNvSpPr/>
            <p:nvPr/>
          </p:nvSpPr>
          <p:spPr>
            <a:xfrm>
              <a:off x="3967162" y="6028545"/>
              <a:ext cx="1543050" cy="428625"/>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64" name="Group 63">
              <a:extLst>
                <a:ext uri="{FF2B5EF4-FFF2-40B4-BE49-F238E27FC236}">
                  <a16:creationId xmlns:a16="http://schemas.microsoft.com/office/drawing/2014/main" id="{49BF09B6-B9D7-4947-912B-A7B3E72FBF0F}"/>
                </a:ext>
              </a:extLst>
            </p:cNvPr>
            <p:cNvGrpSpPr/>
            <p:nvPr/>
          </p:nvGrpSpPr>
          <p:grpSpPr>
            <a:xfrm>
              <a:off x="4180263" y="6151418"/>
              <a:ext cx="189114" cy="182880"/>
              <a:chOff x="4180263" y="6151418"/>
              <a:chExt cx="189114" cy="182880"/>
            </a:xfrm>
          </p:grpSpPr>
          <p:cxnSp>
            <p:nvCxnSpPr>
              <p:cNvPr id="70" name="Straight Connector 69">
                <a:extLst>
                  <a:ext uri="{FF2B5EF4-FFF2-40B4-BE49-F238E27FC236}">
                    <a16:creationId xmlns:a16="http://schemas.microsoft.com/office/drawing/2014/main" id="{0E1C35BF-3D23-49F9-A671-C410CC41AD6C}"/>
                  </a:ext>
                </a:extLst>
              </p:cNvPr>
              <p:cNvCxnSpPr>
                <a:cxnSpLocks/>
              </p:cNvCxnSpPr>
              <p:nvPr/>
            </p:nvCxnSpPr>
            <p:spPr>
              <a:xfrm>
                <a:off x="418026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12195E-0FF5-4E04-9A0D-0D316AE82C1A}"/>
                  </a:ext>
                </a:extLst>
              </p:cNvPr>
              <p:cNvCxnSpPr>
                <a:cxnSpLocks/>
              </p:cNvCxnSpPr>
              <p:nvPr/>
            </p:nvCxnSpPr>
            <p:spPr>
              <a:xfrm flipV="1">
                <a:off x="427551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875CD0F-3E25-48DF-AE7B-53B944F15F1A}"/>
                  </a:ext>
                </a:extLst>
              </p:cNvPr>
              <p:cNvCxnSpPr>
                <a:cxnSpLocks/>
              </p:cNvCxnSpPr>
              <p:nvPr/>
            </p:nvCxnSpPr>
            <p:spPr>
              <a:xfrm flipV="1">
                <a:off x="4369377"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65" name="Oval 64">
              <a:extLst>
                <a:ext uri="{FF2B5EF4-FFF2-40B4-BE49-F238E27FC236}">
                  <a16:creationId xmlns:a16="http://schemas.microsoft.com/office/drawing/2014/main" id="{936A47FE-12CC-48CD-9309-0B3241682701}"/>
                </a:ext>
              </a:extLst>
            </p:cNvPr>
            <p:cNvSpPr/>
            <p:nvPr/>
          </p:nvSpPr>
          <p:spPr>
            <a:xfrm>
              <a:off x="4638675" y="6153323"/>
              <a:ext cx="200025" cy="180975"/>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66" name="Group 65">
              <a:extLst>
                <a:ext uri="{FF2B5EF4-FFF2-40B4-BE49-F238E27FC236}">
                  <a16:creationId xmlns:a16="http://schemas.microsoft.com/office/drawing/2014/main" id="{3B36BACD-BA03-4B44-ACE8-51405E0D6CB3}"/>
                </a:ext>
              </a:extLst>
            </p:cNvPr>
            <p:cNvGrpSpPr/>
            <p:nvPr/>
          </p:nvGrpSpPr>
          <p:grpSpPr>
            <a:xfrm>
              <a:off x="5107997" y="6151418"/>
              <a:ext cx="189114" cy="182880"/>
              <a:chOff x="4180263" y="6151418"/>
              <a:chExt cx="189114" cy="182880"/>
            </a:xfrm>
          </p:grpSpPr>
          <p:cxnSp>
            <p:nvCxnSpPr>
              <p:cNvPr id="67" name="Straight Connector 66">
                <a:extLst>
                  <a:ext uri="{FF2B5EF4-FFF2-40B4-BE49-F238E27FC236}">
                    <a16:creationId xmlns:a16="http://schemas.microsoft.com/office/drawing/2014/main" id="{48E851DA-0833-4A00-8F0C-F757221EBD50}"/>
                  </a:ext>
                </a:extLst>
              </p:cNvPr>
              <p:cNvCxnSpPr>
                <a:cxnSpLocks/>
              </p:cNvCxnSpPr>
              <p:nvPr/>
            </p:nvCxnSpPr>
            <p:spPr>
              <a:xfrm>
                <a:off x="418026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6732968-C3B1-4440-A2B6-AFAC2DC1E1CF}"/>
                  </a:ext>
                </a:extLst>
              </p:cNvPr>
              <p:cNvCxnSpPr>
                <a:cxnSpLocks/>
              </p:cNvCxnSpPr>
              <p:nvPr/>
            </p:nvCxnSpPr>
            <p:spPr>
              <a:xfrm flipV="1">
                <a:off x="4275513"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77E16D2-0C37-4E50-8E7D-F2F6022E8E8A}"/>
                  </a:ext>
                </a:extLst>
              </p:cNvPr>
              <p:cNvCxnSpPr>
                <a:cxnSpLocks/>
              </p:cNvCxnSpPr>
              <p:nvPr/>
            </p:nvCxnSpPr>
            <p:spPr>
              <a:xfrm flipV="1">
                <a:off x="4369377" y="6151418"/>
                <a:ext cx="0" cy="182880"/>
              </a:xfrm>
              <a:prstGeom prst="line">
                <a:avLst/>
              </a:prstGeom>
              <a:ln w="57150"/>
            </p:spPr>
            <p:style>
              <a:lnRef idx="1">
                <a:schemeClr val="accent1"/>
              </a:lnRef>
              <a:fillRef idx="0">
                <a:schemeClr val="accent1"/>
              </a:fillRef>
              <a:effectRef idx="0">
                <a:schemeClr val="accent1"/>
              </a:effectRef>
              <a:fontRef idx="minor">
                <a:schemeClr val="tx1"/>
              </a:fontRef>
            </p:style>
          </p:cxnSp>
        </p:grpSp>
      </p:grpSp>
      <p:sp>
        <p:nvSpPr>
          <p:cNvPr id="73" name="Rectangle: Rounded Corners 72">
            <a:extLst>
              <a:ext uri="{FF2B5EF4-FFF2-40B4-BE49-F238E27FC236}">
                <a16:creationId xmlns:a16="http://schemas.microsoft.com/office/drawing/2014/main" id="{70155258-6205-4E98-9A15-50DEDF46DCF4}"/>
              </a:ext>
            </a:extLst>
          </p:cNvPr>
          <p:cNvSpPr/>
          <p:nvPr/>
        </p:nvSpPr>
        <p:spPr>
          <a:xfrm>
            <a:off x="10499661" y="591775"/>
            <a:ext cx="1552354" cy="1862616"/>
          </a:xfrm>
          <a:prstGeom prst="roundRect">
            <a:avLst>
              <a:gd name="adj" fmla="val 0"/>
            </a:avLst>
          </a:prstGeom>
          <a:noFill/>
          <a:ln w="38100">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solidFill>
                  <a:schemeClr val="bg2"/>
                </a:solidFill>
              </a:rPr>
              <a:t>Disk Group</a:t>
            </a:r>
          </a:p>
        </p:txBody>
      </p:sp>
      <p:sp>
        <p:nvSpPr>
          <p:cNvPr id="74" name="Rectangle 73">
            <a:extLst>
              <a:ext uri="{FF2B5EF4-FFF2-40B4-BE49-F238E27FC236}">
                <a16:creationId xmlns:a16="http://schemas.microsoft.com/office/drawing/2014/main" id="{775A3FA2-C07B-482F-8FD0-B6AAFD29A4F8}"/>
              </a:ext>
            </a:extLst>
          </p:cNvPr>
          <p:cNvSpPr/>
          <p:nvPr/>
        </p:nvSpPr>
        <p:spPr>
          <a:xfrm>
            <a:off x="10648970" y="715985"/>
            <a:ext cx="1280284" cy="274084"/>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dirty="0">
                <a:solidFill>
                  <a:schemeClr val="bg2"/>
                </a:solidFill>
              </a:rPr>
              <a:t>Cache</a:t>
            </a:r>
            <a:endParaRPr lang="en-US" sz="2000" b="1" dirty="0">
              <a:solidFill>
                <a:schemeClr val="bg2"/>
              </a:solidFill>
            </a:endParaRPr>
          </a:p>
        </p:txBody>
      </p:sp>
      <p:sp>
        <p:nvSpPr>
          <p:cNvPr id="75" name="Rectangle 74">
            <a:extLst>
              <a:ext uri="{FF2B5EF4-FFF2-40B4-BE49-F238E27FC236}">
                <a16:creationId xmlns:a16="http://schemas.microsoft.com/office/drawing/2014/main" id="{662A6178-1550-4C7C-A1E8-3E013DFFB40A}"/>
              </a:ext>
            </a:extLst>
          </p:cNvPr>
          <p:cNvSpPr/>
          <p:nvPr/>
        </p:nvSpPr>
        <p:spPr>
          <a:xfrm>
            <a:off x="11334540" y="1629903"/>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76" name="Rectangle 75">
            <a:extLst>
              <a:ext uri="{FF2B5EF4-FFF2-40B4-BE49-F238E27FC236}">
                <a16:creationId xmlns:a16="http://schemas.microsoft.com/office/drawing/2014/main" id="{7C3494F4-C40A-4DBF-91B1-9417BE020FBB}"/>
              </a:ext>
            </a:extLst>
          </p:cNvPr>
          <p:cNvSpPr/>
          <p:nvPr/>
        </p:nvSpPr>
        <p:spPr>
          <a:xfrm>
            <a:off x="10673821" y="1638158"/>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77" name="Rectangle 76">
            <a:extLst>
              <a:ext uri="{FF2B5EF4-FFF2-40B4-BE49-F238E27FC236}">
                <a16:creationId xmlns:a16="http://schemas.microsoft.com/office/drawing/2014/main" id="{FA9CF317-A4DB-4713-B353-BF6C4DD3024A}"/>
              </a:ext>
            </a:extLst>
          </p:cNvPr>
          <p:cNvSpPr/>
          <p:nvPr/>
        </p:nvSpPr>
        <p:spPr>
          <a:xfrm>
            <a:off x="11327237" y="1144823"/>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78" name="Rectangle 77">
            <a:extLst>
              <a:ext uri="{FF2B5EF4-FFF2-40B4-BE49-F238E27FC236}">
                <a16:creationId xmlns:a16="http://schemas.microsoft.com/office/drawing/2014/main" id="{AEBBD20C-9DDF-47F2-9DD6-ABC1975BEB16}"/>
              </a:ext>
            </a:extLst>
          </p:cNvPr>
          <p:cNvSpPr/>
          <p:nvPr/>
        </p:nvSpPr>
        <p:spPr>
          <a:xfrm>
            <a:off x="10669377" y="1153078"/>
            <a:ext cx="602017" cy="37914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79" name="Arrow: Right 78">
            <a:extLst>
              <a:ext uri="{FF2B5EF4-FFF2-40B4-BE49-F238E27FC236}">
                <a16:creationId xmlns:a16="http://schemas.microsoft.com/office/drawing/2014/main" id="{16C67CA5-4431-4869-8BA7-902F5C506BFE}"/>
              </a:ext>
            </a:extLst>
          </p:cNvPr>
          <p:cNvSpPr/>
          <p:nvPr/>
        </p:nvSpPr>
        <p:spPr>
          <a:xfrm>
            <a:off x="7572033" y="1212856"/>
            <a:ext cx="1552354" cy="668429"/>
          </a:xfrm>
          <a:prstGeom prst="rightArrow">
            <a:avLst>
              <a:gd name="adj1" fmla="val 62726"/>
              <a:gd name="adj2" fmla="val 50000"/>
            </a:avLst>
          </a:prstGeom>
          <a:solidFill>
            <a:schemeClr val="accent2">
              <a:lumMod val="75000"/>
            </a:schemeClr>
          </a:soli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000" b="1" dirty="0"/>
              <a:t>Reformat</a:t>
            </a:r>
          </a:p>
        </p:txBody>
      </p:sp>
      <p:sp>
        <p:nvSpPr>
          <p:cNvPr id="80" name="Arrow: Right 79">
            <a:extLst>
              <a:ext uri="{FF2B5EF4-FFF2-40B4-BE49-F238E27FC236}">
                <a16:creationId xmlns:a16="http://schemas.microsoft.com/office/drawing/2014/main" id="{47580F60-3F88-4540-8AB6-45B2C690CDCC}"/>
              </a:ext>
            </a:extLst>
          </p:cNvPr>
          <p:cNvSpPr/>
          <p:nvPr/>
        </p:nvSpPr>
        <p:spPr>
          <a:xfrm>
            <a:off x="9928765" y="1227505"/>
            <a:ext cx="1466662" cy="668429"/>
          </a:xfrm>
          <a:prstGeom prst="rightArrow">
            <a:avLst>
              <a:gd name="adj1" fmla="val 62726"/>
              <a:gd name="adj2" fmla="val 50000"/>
            </a:avLst>
          </a:prstGeom>
          <a:solidFill>
            <a:schemeClr val="accent2">
              <a:lumMod val="75000"/>
            </a:schemeClr>
          </a:soli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000" b="1" dirty="0"/>
              <a:t>Reformat</a:t>
            </a:r>
          </a:p>
        </p:txBody>
      </p:sp>
    </p:spTree>
    <p:extLst>
      <p:ext uri="{BB962C8B-B14F-4D97-AF65-F5344CB8AC3E}">
        <p14:creationId xmlns:p14="http://schemas.microsoft.com/office/powerpoint/2010/main" val="36365877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1000"/>
                                        <p:tgtEl>
                                          <p:spTgt spid="4">
                                            <p:bg/>
                                          </p:spTgt>
                                        </p:tgtEl>
                                      </p:cBhvr>
                                    </p:animEffect>
                                    <p:anim calcmode="lin" valueType="num">
                                      <p:cBhvr>
                                        <p:cTn id="8" dur="1000" fill="hold"/>
                                        <p:tgtEl>
                                          <p:spTgt spid="4">
                                            <p:bg/>
                                          </p:spTgt>
                                        </p:tgtEl>
                                        <p:attrNameLst>
                                          <p:attrName>ppt_x</p:attrName>
                                        </p:attrNameLst>
                                      </p:cBhvr>
                                      <p:tavLst>
                                        <p:tav tm="0">
                                          <p:val>
                                            <p:strVal val="#ppt_x"/>
                                          </p:val>
                                        </p:tav>
                                        <p:tav tm="100000">
                                          <p:val>
                                            <p:strVal val="#ppt_x"/>
                                          </p:val>
                                        </p:tav>
                                      </p:tavLst>
                                    </p:anim>
                                    <p:anim calcmode="lin" valueType="num">
                                      <p:cBhvr>
                                        <p:cTn id="9" dur="1000" fill="hold"/>
                                        <p:tgtEl>
                                          <p:spTgt spid="4">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1000"/>
                                        <p:tgtEl>
                                          <p:spTgt spid="4">
                                            <p:txEl>
                                              <p:pRg st="2" end="2"/>
                                            </p:txEl>
                                          </p:spTgt>
                                        </p:tgtEl>
                                      </p:cBhvr>
                                    </p:animEffect>
                                    <p:anim calcmode="lin" valueType="num">
                                      <p:cBhvr>
                                        <p:cTn id="2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1000"/>
                                        <p:tgtEl>
                                          <p:spTgt spid="4">
                                            <p:txEl>
                                              <p:pRg st="3" end="3"/>
                                            </p:txEl>
                                          </p:spTgt>
                                        </p:tgtEl>
                                      </p:cBhvr>
                                    </p:animEffect>
                                    <p:anim calcmode="lin" valueType="num">
                                      <p:cBhvr>
                                        <p:cTn id="2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1000"/>
                                        <p:tgtEl>
                                          <p:spTgt spid="4">
                                            <p:txEl>
                                              <p:pRg st="4" end="4"/>
                                            </p:txEl>
                                          </p:spTgt>
                                        </p:tgtEl>
                                      </p:cBhvr>
                                    </p:animEffect>
                                    <p:anim calcmode="lin" valueType="num">
                                      <p:cBhvr>
                                        <p:cTn id="3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1000"/>
                                        <p:tgtEl>
                                          <p:spTgt spid="4">
                                            <p:txEl>
                                              <p:pRg st="5" end="5"/>
                                            </p:txEl>
                                          </p:spTgt>
                                        </p:tgtEl>
                                      </p:cBhvr>
                                    </p:animEffect>
                                    <p:anim calcmode="lin" valueType="num">
                                      <p:cBhvr>
                                        <p:cTn id="3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1000"/>
                                        <p:tgtEl>
                                          <p:spTgt spid="4">
                                            <p:txEl>
                                              <p:pRg st="6" end="6"/>
                                            </p:txEl>
                                          </p:spTgt>
                                        </p:tgtEl>
                                      </p:cBhvr>
                                    </p:animEffect>
                                    <p:anim calcmode="lin" valueType="num">
                                      <p:cBhvr>
                                        <p:cTn id="4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1000"/>
                                        <p:tgtEl>
                                          <p:spTgt spid="4">
                                            <p:txEl>
                                              <p:pRg st="7" end="7"/>
                                            </p:txEl>
                                          </p:spTgt>
                                        </p:tgtEl>
                                      </p:cBhvr>
                                    </p:animEffect>
                                    <p:anim calcmode="lin" valueType="num">
                                      <p:cBhvr>
                                        <p:cTn id="4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000"/>
                                        <p:tgtEl>
                                          <p:spTgt spid="25"/>
                                        </p:tgtEl>
                                      </p:cBhvr>
                                    </p:animEffect>
                                    <p:anim calcmode="lin" valueType="num">
                                      <p:cBhvr>
                                        <p:cTn id="55" dur="1000" fill="hold"/>
                                        <p:tgtEl>
                                          <p:spTgt spid="25"/>
                                        </p:tgtEl>
                                        <p:attrNameLst>
                                          <p:attrName>ppt_x</p:attrName>
                                        </p:attrNameLst>
                                      </p:cBhvr>
                                      <p:tavLst>
                                        <p:tav tm="0">
                                          <p:val>
                                            <p:strVal val="#ppt_x"/>
                                          </p:val>
                                        </p:tav>
                                        <p:tav tm="100000">
                                          <p:val>
                                            <p:strVal val="#ppt_x"/>
                                          </p:val>
                                        </p:tav>
                                      </p:tavLst>
                                    </p:anim>
                                    <p:anim calcmode="lin" valueType="num">
                                      <p:cBhvr>
                                        <p:cTn id="56" dur="1000" fill="hold"/>
                                        <p:tgtEl>
                                          <p:spTgt spid="2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ppt_x</p:attrName>
                                        </p:attrNameLst>
                                      </p:cBhvr>
                                      <p:tavLst>
                                        <p:tav tm="0">
                                          <p:val>
                                            <p:strVal val="#ppt_x"/>
                                          </p:val>
                                        </p:tav>
                                        <p:tav tm="100000">
                                          <p:val>
                                            <p:strVal val="#ppt_x"/>
                                          </p:val>
                                        </p:tav>
                                      </p:tavLst>
                                    </p:anim>
                                    <p:anim calcmode="lin" valueType="num">
                                      <p:cBhvr>
                                        <p:cTn id="61" dur="1000" fill="hold"/>
                                        <p:tgtEl>
                                          <p:spTgt spid="3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000"/>
                                        <p:tgtEl>
                                          <p:spTgt spid="40"/>
                                        </p:tgtEl>
                                      </p:cBhvr>
                                    </p:animEffect>
                                    <p:anim calcmode="lin" valueType="num">
                                      <p:cBhvr>
                                        <p:cTn id="65" dur="1000" fill="hold"/>
                                        <p:tgtEl>
                                          <p:spTgt spid="40"/>
                                        </p:tgtEl>
                                        <p:attrNameLst>
                                          <p:attrName>ppt_x</p:attrName>
                                        </p:attrNameLst>
                                      </p:cBhvr>
                                      <p:tavLst>
                                        <p:tav tm="0">
                                          <p:val>
                                            <p:strVal val="#ppt_x"/>
                                          </p:val>
                                        </p:tav>
                                        <p:tav tm="100000">
                                          <p:val>
                                            <p:strVal val="#ppt_x"/>
                                          </p:val>
                                        </p:tav>
                                      </p:tavLst>
                                    </p:anim>
                                    <p:anim calcmode="lin" valueType="num">
                                      <p:cBhvr>
                                        <p:cTn id="66" dur="1000" fill="hold"/>
                                        <p:tgtEl>
                                          <p:spTgt spid="4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1000"/>
                                        <p:tgtEl>
                                          <p:spTgt spid="41"/>
                                        </p:tgtEl>
                                      </p:cBhvr>
                                    </p:animEffect>
                                    <p:anim calcmode="lin" valueType="num">
                                      <p:cBhvr>
                                        <p:cTn id="70" dur="1000" fill="hold"/>
                                        <p:tgtEl>
                                          <p:spTgt spid="41"/>
                                        </p:tgtEl>
                                        <p:attrNameLst>
                                          <p:attrName>ppt_x</p:attrName>
                                        </p:attrNameLst>
                                      </p:cBhvr>
                                      <p:tavLst>
                                        <p:tav tm="0">
                                          <p:val>
                                            <p:strVal val="#ppt_x"/>
                                          </p:val>
                                        </p:tav>
                                        <p:tav tm="100000">
                                          <p:val>
                                            <p:strVal val="#ppt_x"/>
                                          </p:val>
                                        </p:tav>
                                      </p:tavLst>
                                    </p:anim>
                                    <p:anim calcmode="lin" valueType="num">
                                      <p:cBhvr>
                                        <p:cTn id="71" dur="1000" fill="hold"/>
                                        <p:tgtEl>
                                          <p:spTgt spid="4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1000"/>
                                        <p:tgtEl>
                                          <p:spTgt spid="42"/>
                                        </p:tgtEl>
                                      </p:cBhvr>
                                    </p:animEffect>
                                    <p:anim calcmode="lin" valueType="num">
                                      <p:cBhvr>
                                        <p:cTn id="75" dur="1000" fill="hold"/>
                                        <p:tgtEl>
                                          <p:spTgt spid="42"/>
                                        </p:tgtEl>
                                        <p:attrNameLst>
                                          <p:attrName>ppt_x</p:attrName>
                                        </p:attrNameLst>
                                      </p:cBhvr>
                                      <p:tavLst>
                                        <p:tav tm="0">
                                          <p:val>
                                            <p:strVal val="#ppt_x"/>
                                          </p:val>
                                        </p:tav>
                                        <p:tav tm="100000">
                                          <p:val>
                                            <p:strVal val="#ppt_x"/>
                                          </p:val>
                                        </p:tav>
                                      </p:tavLst>
                                    </p:anim>
                                    <p:anim calcmode="lin" valueType="num">
                                      <p:cBhvr>
                                        <p:cTn id="76" dur="1000" fill="hold"/>
                                        <p:tgtEl>
                                          <p:spTgt spid="4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1000"/>
                                        <p:tgtEl>
                                          <p:spTgt spid="43"/>
                                        </p:tgtEl>
                                      </p:cBhvr>
                                    </p:animEffect>
                                    <p:anim calcmode="lin" valueType="num">
                                      <p:cBhvr>
                                        <p:cTn id="80" dur="1000" fill="hold"/>
                                        <p:tgtEl>
                                          <p:spTgt spid="43"/>
                                        </p:tgtEl>
                                        <p:attrNameLst>
                                          <p:attrName>ppt_x</p:attrName>
                                        </p:attrNameLst>
                                      </p:cBhvr>
                                      <p:tavLst>
                                        <p:tav tm="0">
                                          <p:val>
                                            <p:strVal val="#ppt_x"/>
                                          </p:val>
                                        </p:tav>
                                        <p:tav tm="100000">
                                          <p:val>
                                            <p:strVal val="#ppt_x"/>
                                          </p:val>
                                        </p:tav>
                                      </p:tavLst>
                                    </p:anim>
                                    <p:anim calcmode="lin" valueType="num">
                                      <p:cBhvr>
                                        <p:cTn id="81" dur="1000" fill="hold"/>
                                        <p:tgtEl>
                                          <p:spTgt spid="43"/>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1000"/>
                                        <p:tgtEl>
                                          <p:spTgt spid="44"/>
                                        </p:tgtEl>
                                      </p:cBhvr>
                                    </p:animEffect>
                                    <p:anim calcmode="lin" valueType="num">
                                      <p:cBhvr>
                                        <p:cTn id="85" dur="1000" fill="hold"/>
                                        <p:tgtEl>
                                          <p:spTgt spid="44"/>
                                        </p:tgtEl>
                                        <p:attrNameLst>
                                          <p:attrName>ppt_x</p:attrName>
                                        </p:attrNameLst>
                                      </p:cBhvr>
                                      <p:tavLst>
                                        <p:tav tm="0">
                                          <p:val>
                                            <p:strVal val="#ppt_x"/>
                                          </p:val>
                                        </p:tav>
                                        <p:tav tm="100000">
                                          <p:val>
                                            <p:strVal val="#ppt_x"/>
                                          </p:val>
                                        </p:tav>
                                      </p:tavLst>
                                    </p:anim>
                                    <p:anim calcmode="lin" valueType="num">
                                      <p:cBhvr>
                                        <p:cTn id="86" dur="1000" fill="hold"/>
                                        <p:tgtEl>
                                          <p:spTgt spid="4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fade">
                                      <p:cBhvr>
                                        <p:cTn id="89" dur="1000"/>
                                        <p:tgtEl>
                                          <p:spTgt spid="45"/>
                                        </p:tgtEl>
                                      </p:cBhvr>
                                    </p:animEffect>
                                    <p:anim calcmode="lin" valueType="num">
                                      <p:cBhvr>
                                        <p:cTn id="90" dur="1000" fill="hold"/>
                                        <p:tgtEl>
                                          <p:spTgt spid="45"/>
                                        </p:tgtEl>
                                        <p:attrNameLst>
                                          <p:attrName>ppt_x</p:attrName>
                                        </p:attrNameLst>
                                      </p:cBhvr>
                                      <p:tavLst>
                                        <p:tav tm="0">
                                          <p:val>
                                            <p:strVal val="#ppt_x"/>
                                          </p:val>
                                        </p:tav>
                                        <p:tav tm="100000">
                                          <p:val>
                                            <p:strVal val="#ppt_x"/>
                                          </p:val>
                                        </p:tav>
                                      </p:tavLst>
                                    </p:anim>
                                    <p:anim calcmode="lin" valueType="num">
                                      <p:cBhvr>
                                        <p:cTn id="91" dur="1000" fill="hold"/>
                                        <p:tgtEl>
                                          <p:spTgt spid="45"/>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1000"/>
                                        <p:tgtEl>
                                          <p:spTgt spid="56"/>
                                        </p:tgtEl>
                                      </p:cBhvr>
                                    </p:animEffect>
                                    <p:anim calcmode="lin" valueType="num">
                                      <p:cBhvr>
                                        <p:cTn id="95" dur="1000" fill="hold"/>
                                        <p:tgtEl>
                                          <p:spTgt spid="56"/>
                                        </p:tgtEl>
                                        <p:attrNameLst>
                                          <p:attrName>ppt_x</p:attrName>
                                        </p:attrNameLst>
                                      </p:cBhvr>
                                      <p:tavLst>
                                        <p:tav tm="0">
                                          <p:val>
                                            <p:strVal val="#ppt_x"/>
                                          </p:val>
                                        </p:tav>
                                        <p:tav tm="100000">
                                          <p:val>
                                            <p:strVal val="#ppt_x"/>
                                          </p:val>
                                        </p:tav>
                                      </p:tavLst>
                                    </p:anim>
                                    <p:anim calcmode="lin" valueType="num">
                                      <p:cBhvr>
                                        <p:cTn id="96" dur="1000" fill="hold"/>
                                        <p:tgtEl>
                                          <p:spTgt spid="56"/>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fade">
                                      <p:cBhvr>
                                        <p:cTn id="99" dur="1000"/>
                                        <p:tgtEl>
                                          <p:spTgt spid="57"/>
                                        </p:tgtEl>
                                      </p:cBhvr>
                                    </p:animEffect>
                                    <p:anim calcmode="lin" valueType="num">
                                      <p:cBhvr>
                                        <p:cTn id="100" dur="1000" fill="hold"/>
                                        <p:tgtEl>
                                          <p:spTgt spid="57"/>
                                        </p:tgtEl>
                                        <p:attrNameLst>
                                          <p:attrName>ppt_x</p:attrName>
                                        </p:attrNameLst>
                                      </p:cBhvr>
                                      <p:tavLst>
                                        <p:tav tm="0">
                                          <p:val>
                                            <p:strVal val="#ppt_x"/>
                                          </p:val>
                                        </p:tav>
                                        <p:tav tm="100000">
                                          <p:val>
                                            <p:strVal val="#ppt_x"/>
                                          </p:val>
                                        </p:tav>
                                      </p:tavLst>
                                    </p:anim>
                                    <p:anim calcmode="lin" valueType="num">
                                      <p:cBhvr>
                                        <p:cTn id="101" dur="1000" fill="hold"/>
                                        <p:tgtEl>
                                          <p:spTgt spid="57"/>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1000"/>
                                        <p:tgtEl>
                                          <p:spTgt spid="58"/>
                                        </p:tgtEl>
                                      </p:cBhvr>
                                    </p:animEffect>
                                    <p:anim calcmode="lin" valueType="num">
                                      <p:cBhvr>
                                        <p:cTn id="105" dur="1000" fill="hold"/>
                                        <p:tgtEl>
                                          <p:spTgt spid="58"/>
                                        </p:tgtEl>
                                        <p:attrNameLst>
                                          <p:attrName>ppt_x</p:attrName>
                                        </p:attrNameLst>
                                      </p:cBhvr>
                                      <p:tavLst>
                                        <p:tav tm="0">
                                          <p:val>
                                            <p:strVal val="#ppt_x"/>
                                          </p:val>
                                        </p:tav>
                                        <p:tav tm="100000">
                                          <p:val>
                                            <p:strVal val="#ppt_x"/>
                                          </p:val>
                                        </p:tav>
                                      </p:tavLst>
                                    </p:anim>
                                    <p:anim calcmode="lin" valueType="num">
                                      <p:cBhvr>
                                        <p:cTn id="106" dur="1000" fill="hold"/>
                                        <p:tgtEl>
                                          <p:spTgt spid="58"/>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1000"/>
                                        <p:tgtEl>
                                          <p:spTgt spid="59"/>
                                        </p:tgtEl>
                                      </p:cBhvr>
                                    </p:animEffect>
                                    <p:anim calcmode="lin" valueType="num">
                                      <p:cBhvr>
                                        <p:cTn id="110" dur="1000" fill="hold"/>
                                        <p:tgtEl>
                                          <p:spTgt spid="59"/>
                                        </p:tgtEl>
                                        <p:attrNameLst>
                                          <p:attrName>ppt_x</p:attrName>
                                        </p:attrNameLst>
                                      </p:cBhvr>
                                      <p:tavLst>
                                        <p:tav tm="0">
                                          <p:val>
                                            <p:strVal val="#ppt_x"/>
                                          </p:val>
                                        </p:tav>
                                        <p:tav tm="100000">
                                          <p:val>
                                            <p:strVal val="#ppt_x"/>
                                          </p:val>
                                        </p:tav>
                                      </p:tavLst>
                                    </p:anim>
                                    <p:anim calcmode="lin" valueType="num">
                                      <p:cBhvr>
                                        <p:cTn id="111" dur="1000" fill="hold"/>
                                        <p:tgtEl>
                                          <p:spTgt spid="59"/>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60"/>
                                        </p:tgtEl>
                                        <p:attrNameLst>
                                          <p:attrName>style.visibility</p:attrName>
                                        </p:attrNameLst>
                                      </p:cBhvr>
                                      <p:to>
                                        <p:strVal val="visible"/>
                                      </p:to>
                                    </p:set>
                                    <p:animEffect transition="in" filter="fade">
                                      <p:cBhvr>
                                        <p:cTn id="114" dur="1000"/>
                                        <p:tgtEl>
                                          <p:spTgt spid="60"/>
                                        </p:tgtEl>
                                      </p:cBhvr>
                                    </p:animEffect>
                                    <p:anim calcmode="lin" valueType="num">
                                      <p:cBhvr>
                                        <p:cTn id="115" dur="1000" fill="hold"/>
                                        <p:tgtEl>
                                          <p:spTgt spid="60"/>
                                        </p:tgtEl>
                                        <p:attrNameLst>
                                          <p:attrName>ppt_x</p:attrName>
                                        </p:attrNameLst>
                                      </p:cBhvr>
                                      <p:tavLst>
                                        <p:tav tm="0">
                                          <p:val>
                                            <p:strVal val="#ppt_x"/>
                                          </p:val>
                                        </p:tav>
                                        <p:tav tm="100000">
                                          <p:val>
                                            <p:strVal val="#ppt_x"/>
                                          </p:val>
                                        </p:tav>
                                      </p:tavLst>
                                    </p:anim>
                                    <p:anim calcmode="lin" valueType="num">
                                      <p:cBhvr>
                                        <p:cTn id="116" dur="1000" fill="hold"/>
                                        <p:tgtEl>
                                          <p:spTgt spid="60"/>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fade">
                                      <p:cBhvr>
                                        <p:cTn id="119" dur="1000"/>
                                        <p:tgtEl>
                                          <p:spTgt spid="61"/>
                                        </p:tgtEl>
                                      </p:cBhvr>
                                    </p:animEffect>
                                    <p:anim calcmode="lin" valueType="num">
                                      <p:cBhvr>
                                        <p:cTn id="120" dur="1000" fill="hold"/>
                                        <p:tgtEl>
                                          <p:spTgt spid="61"/>
                                        </p:tgtEl>
                                        <p:attrNameLst>
                                          <p:attrName>ppt_x</p:attrName>
                                        </p:attrNameLst>
                                      </p:cBhvr>
                                      <p:tavLst>
                                        <p:tav tm="0">
                                          <p:val>
                                            <p:strVal val="#ppt_x"/>
                                          </p:val>
                                        </p:tav>
                                        <p:tav tm="100000">
                                          <p:val>
                                            <p:strVal val="#ppt_x"/>
                                          </p:val>
                                        </p:tav>
                                      </p:tavLst>
                                    </p:anim>
                                    <p:anim calcmode="lin" valueType="num">
                                      <p:cBhvr>
                                        <p:cTn id="121" dur="1000" fill="hold"/>
                                        <p:tgtEl>
                                          <p:spTgt spid="61"/>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62"/>
                                        </p:tgtEl>
                                        <p:attrNameLst>
                                          <p:attrName>style.visibility</p:attrName>
                                        </p:attrNameLst>
                                      </p:cBhvr>
                                      <p:to>
                                        <p:strVal val="visible"/>
                                      </p:to>
                                    </p:set>
                                    <p:animEffect transition="in" filter="fade">
                                      <p:cBhvr>
                                        <p:cTn id="124" dur="1000"/>
                                        <p:tgtEl>
                                          <p:spTgt spid="62"/>
                                        </p:tgtEl>
                                      </p:cBhvr>
                                    </p:animEffect>
                                    <p:anim calcmode="lin" valueType="num">
                                      <p:cBhvr>
                                        <p:cTn id="125" dur="1000" fill="hold"/>
                                        <p:tgtEl>
                                          <p:spTgt spid="62"/>
                                        </p:tgtEl>
                                        <p:attrNameLst>
                                          <p:attrName>ppt_x</p:attrName>
                                        </p:attrNameLst>
                                      </p:cBhvr>
                                      <p:tavLst>
                                        <p:tav tm="0">
                                          <p:val>
                                            <p:strVal val="#ppt_x"/>
                                          </p:val>
                                        </p:tav>
                                        <p:tav tm="100000">
                                          <p:val>
                                            <p:strVal val="#ppt_x"/>
                                          </p:val>
                                        </p:tav>
                                      </p:tavLst>
                                    </p:anim>
                                    <p:anim calcmode="lin" valueType="num">
                                      <p:cBhvr>
                                        <p:cTn id="126" dur="1000" fill="hold"/>
                                        <p:tgtEl>
                                          <p:spTgt spid="62"/>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73"/>
                                        </p:tgtEl>
                                        <p:attrNameLst>
                                          <p:attrName>style.visibility</p:attrName>
                                        </p:attrNameLst>
                                      </p:cBhvr>
                                      <p:to>
                                        <p:strVal val="visible"/>
                                      </p:to>
                                    </p:set>
                                    <p:animEffect transition="in" filter="fade">
                                      <p:cBhvr>
                                        <p:cTn id="129" dur="1000"/>
                                        <p:tgtEl>
                                          <p:spTgt spid="73"/>
                                        </p:tgtEl>
                                      </p:cBhvr>
                                    </p:animEffect>
                                    <p:anim calcmode="lin" valueType="num">
                                      <p:cBhvr>
                                        <p:cTn id="130" dur="1000" fill="hold"/>
                                        <p:tgtEl>
                                          <p:spTgt spid="73"/>
                                        </p:tgtEl>
                                        <p:attrNameLst>
                                          <p:attrName>ppt_x</p:attrName>
                                        </p:attrNameLst>
                                      </p:cBhvr>
                                      <p:tavLst>
                                        <p:tav tm="0">
                                          <p:val>
                                            <p:strVal val="#ppt_x"/>
                                          </p:val>
                                        </p:tav>
                                        <p:tav tm="100000">
                                          <p:val>
                                            <p:strVal val="#ppt_x"/>
                                          </p:val>
                                        </p:tav>
                                      </p:tavLst>
                                    </p:anim>
                                    <p:anim calcmode="lin" valueType="num">
                                      <p:cBhvr>
                                        <p:cTn id="131" dur="1000" fill="hold"/>
                                        <p:tgtEl>
                                          <p:spTgt spid="73"/>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1000"/>
                                        <p:tgtEl>
                                          <p:spTgt spid="74"/>
                                        </p:tgtEl>
                                      </p:cBhvr>
                                    </p:animEffect>
                                    <p:anim calcmode="lin" valueType="num">
                                      <p:cBhvr>
                                        <p:cTn id="135" dur="1000" fill="hold"/>
                                        <p:tgtEl>
                                          <p:spTgt spid="74"/>
                                        </p:tgtEl>
                                        <p:attrNameLst>
                                          <p:attrName>ppt_x</p:attrName>
                                        </p:attrNameLst>
                                      </p:cBhvr>
                                      <p:tavLst>
                                        <p:tav tm="0">
                                          <p:val>
                                            <p:strVal val="#ppt_x"/>
                                          </p:val>
                                        </p:tav>
                                        <p:tav tm="100000">
                                          <p:val>
                                            <p:strVal val="#ppt_x"/>
                                          </p:val>
                                        </p:tav>
                                      </p:tavLst>
                                    </p:anim>
                                    <p:anim calcmode="lin" valueType="num">
                                      <p:cBhvr>
                                        <p:cTn id="136" dur="1000" fill="hold"/>
                                        <p:tgtEl>
                                          <p:spTgt spid="74"/>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fade">
                                      <p:cBhvr>
                                        <p:cTn id="139" dur="1000"/>
                                        <p:tgtEl>
                                          <p:spTgt spid="75"/>
                                        </p:tgtEl>
                                      </p:cBhvr>
                                    </p:animEffect>
                                    <p:anim calcmode="lin" valueType="num">
                                      <p:cBhvr>
                                        <p:cTn id="140" dur="1000" fill="hold"/>
                                        <p:tgtEl>
                                          <p:spTgt spid="75"/>
                                        </p:tgtEl>
                                        <p:attrNameLst>
                                          <p:attrName>ppt_x</p:attrName>
                                        </p:attrNameLst>
                                      </p:cBhvr>
                                      <p:tavLst>
                                        <p:tav tm="0">
                                          <p:val>
                                            <p:strVal val="#ppt_x"/>
                                          </p:val>
                                        </p:tav>
                                        <p:tav tm="100000">
                                          <p:val>
                                            <p:strVal val="#ppt_x"/>
                                          </p:val>
                                        </p:tav>
                                      </p:tavLst>
                                    </p:anim>
                                    <p:anim calcmode="lin" valueType="num">
                                      <p:cBhvr>
                                        <p:cTn id="141" dur="1000" fill="hold"/>
                                        <p:tgtEl>
                                          <p:spTgt spid="75"/>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76"/>
                                        </p:tgtEl>
                                        <p:attrNameLst>
                                          <p:attrName>style.visibility</p:attrName>
                                        </p:attrNameLst>
                                      </p:cBhvr>
                                      <p:to>
                                        <p:strVal val="visible"/>
                                      </p:to>
                                    </p:set>
                                    <p:animEffect transition="in" filter="fade">
                                      <p:cBhvr>
                                        <p:cTn id="144" dur="1000"/>
                                        <p:tgtEl>
                                          <p:spTgt spid="76"/>
                                        </p:tgtEl>
                                      </p:cBhvr>
                                    </p:animEffect>
                                    <p:anim calcmode="lin" valueType="num">
                                      <p:cBhvr>
                                        <p:cTn id="145" dur="1000" fill="hold"/>
                                        <p:tgtEl>
                                          <p:spTgt spid="76"/>
                                        </p:tgtEl>
                                        <p:attrNameLst>
                                          <p:attrName>ppt_x</p:attrName>
                                        </p:attrNameLst>
                                      </p:cBhvr>
                                      <p:tavLst>
                                        <p:tav tm="0">
                                          <p:val>
                                            <p:strVal val="#ppt_x"/>
                                          </p:val>
                                        </p:tav>
                                        <p:tav tm="100000">
                                          <p:val>
                                            <p:strVal val="#ppt_x"/>
                                          </p:val>
                                        </p:tav>
                                      </p:tavLst>
                                    </p:anim>
                                    <p:anim calcmode="lin" valueType="num">
                                      <p:cBhvr>
                                        <p:cTn id="146" dur="1000" fill="hold"/>
                                        <p:tgtEl>
                                          <p:spTgt spid="76"/>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77"/>
                                        </p:tgtEl>
                                        <p:attrNameLst>
                                          <p:attrName>style.visibility</p:attrName>
                                        </p:attrNameLst>
                                      </p:cBhvr>
                                      <p:to>
                                        <p:strVal val="visible"/>
                                      </p:to>
                                    </p:set>
                                    <p:animEffect transition="in" filter="fade">
                                      <p:cBhvr>
                                        <p:cTn id="149" dur="1000"/>
                                        <p:tgtEl>
                                          <p:spTgt spid="77"/>
                                        </p:tgtEl>
                                      </p:cBhvr>
                                    </p:animEffect>
                                    <p:anim calcmode="lin" valueType="num">
                                      <p:cBhvr>
                                        <p:cTn id="150" dur="1000" fill="hold"/>
                                        <p:tgtEl>
                                          <p:spTgt spid="77"/>
                                        </p:tgtEl>
                                        <p:attrNameLst>
                                          <p:attrName>ppt_x</p:attrName>
                                        </p:attrNameLst>
                                      </p:cBhvr>
                                      <p:tavLst>
                                        <p:tav tm="0">
                                          <p:val>
                                            <p:strVal val="#ppt_x"/>
                                          </p:val>
                                        </p:tav>
                                        <p:tav tm="100000">
                                          <p:val>
                                            <p:strVal val="#ppt_x"/>
                                          </p:val>
                                        </p:tav>
                                      </p:tavLst>
                                    </p:anim>
                                    <p:anim calcmode="lin" valueType="num">
                                      <p:cBhvr>
                                        <p:cTn id="151" dur="1000" fill="hold"/>
                                        <p:tgtEl>
                                          <p:spTgt spid="77"/>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78"/>
                                        </p:tgtEl>
                                        <p:attrNameLst>
                                          <p:attrName>style.visibility</p:attrName>
                                        </p:attrNameLst>
                                      </p:cBhvr>
                                      <p:to>
                                        <p:strVal val="visible"/>
                                      </p:to>
                                    </p:set>
                                    <p:animEffect transition="in" filter="fade">
                                      <p:cBhvr>
                                        <p:cTn id="154" dur="1000"/>
                                        <p:tgtEl>
                                          <p:spTgt spid="78"/>
                                        </p:tgtEl>
                                      </p:cBhvr>
                                    </p:animEffect>
                                    <p:anim calcmode="lin" valueType="num">
                                      <p:cBhvr>
                                        <p:cTn id="155" dur="1000" fill="hold"/>
                                        <p:tgtEl>
                                          <p:spTgt spid="78"/>
                                        </p:tgtEl>
                                        <p:attrNameLst>
                                          <p:attrName>ppt_x</p:attrName>
                                        </p:attrNameLst>
                                      </p:cBhvr>
                                      <p:tavLst>
                                        <p:tav tm="0">
                                          <p:val>
                                            <p:strVal val="#ppt_x"/>
                                          </p:val>
                                        </p:tav>
                                        <p:tav tm="100000">
                                          <p:val>
                                            <p:strVal val="#ppt_x"/>
                                          </p:val>
                                        </p:tav>
                                      </p:tavLst>
                                    </p:anim>
                                    <p:anim calcmode="lin" valueType="num">
                                      <p:cBhvr>
                                        <p:cTn id="156" dur="1000" fill="hold"/>
                                        <p:tgtEl>
                                          <p:spTgt spid="78"/>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fade">
                                      <p:cBhvr>
                                        <p:cTn id="159" dur="1000"/>
                                        <p:tgtEl>
                                          <p:spTgt spid="79"/>
                                        </p:tgtEl>
                                      </p:cBhvr>
                                    </p:animEffect>
                                    <p:anim calcmode="lin" valueType="num">
                                      <p:cBhvr>
                                        <p:cTn id="160" dur="1000" fill="hold"/>
                                        <p:tgtEl>
                                          <p:spTgt spid="79"/>
                                        </p:tgtEl>
                                        <p:attrNameLst>
                                          <p:attrName>ppt_x</p:attrName>
                                        </p:attrNameLst>
                                      </p:cBhvr>
                                      <p:tavLst>
                                        <p:tav tm="0">
                                          <p:val>
                                            <p:strVal val="#ppt_x"/>
                                          </p:val>
                                        </p:tav>
                                        <p:tav tm="100000">
                                          <p:val>
                                            <p:strVal val="#ppt_x"/>
                                          </p:val>
                                        </p:tav>
                                      </p:tavLst>
                                    </p:anim>
                                    <p:anim calcmode="lin" valueType="num">
                                      <p:cBhvr>
                                        <p:cTn id="161" dur="1000" fill="hold"/>
                                        <p:tgtEl>
                                          <p:spTgt spid="79"/>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80"/>
                                        </p:tgtEl>
                                        <p:attrNameLst>
                                          <p:attrName>style.visibility</p:attrName>
                                        </p:attrNameLst>
                                      </p:cBhvr>
                                      <p:to>
                                        <p:strVal val="visible"/>
                                      </p:to>
                                    </p:set>
                                    <p:animEffect transition="in" filter="fade">
                                      <p:cBhvr>
                                        <p:cTn id="164" dur="1000"/>
                                        <p:tgtEl>
                                          <p:spTgt spid="80"/>
                                        </p:tgtEl>
                                      </p:cBhvr>
                                    </p:animEffect>
                                    <p:anim calcmode="lin" valueType="num">
                                      <p:cBhvr>
                                        <p:cTn id="165" dur="1000" fill="hold"/>
                                        <p:tgtEl>
                                          <p:spTgt spid="80"/>
                                        </p:tgtEl>
                                        <p:attrNameLst>
                                          <p:attrName>ppt_x</p:attrName>
                                        </p:attrNameLst>
                                      </p:cBhvr>
                                      <p:tavLst>
                                        <p:tav tm="0">
                                          <p:val>
                                            <p:strVal val="#ppt_x"/>
                                          </p:val>
                                        </p:tav>
                                        <p:tav tm="100000">
                                          <p:val>
                                            <p:strVal val="#ppt_x"/>
                                          </p:val>
                                        </p:tav>
                                      </p:tavLst>
                                    </p:anim>
                                    <p:anim calcmode="lin" valueType="num">
                                      <p:cBhvr>
                                        <p:cTn id="16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6"/>
                                        </p:tgtEl>
                                        <p:attrNameLst>
                                          <p:attrName>style.visibility</p:attrName>
                                        </p:attrNameLst>
                                      </p:cBhvr>
                                      <p:to>
                                        <p:strVal val="visible"/>
                                      </p:to>
                                    </p:set>
                                    <p:animEffect transition="in" filter="fade">
                                      <p:cBhvr>
                                        <p:cTn id="171" dur="1000"/>
                                        <p:tgtEl>
                                          <p:spTgt spid="6"/>
                                        </p:tgtEl>
                                      </p:cBhvr>
                                    </p:animEffect>
                                    <p:anim calcmode="lin" valueType="num">
                                      <p:cBhvr>
                                        <p:cTn id="172" dur="1000" fill="hold"/>
                                        <p:tgtEl>
                                          <p:spTgt spid="6"/>
                                        </p:tgtEl>
                                        <p:attrNameLst>
                                          <p:attrName>ppt_x</p:attrName>
                                        </p:attrNameLst>
                                      </p:cBhvr>
                                      <p:tavLst>
                                        <p:tav tm="0">
                                          <p:val>
                                            <p:strVal val="#ppt_x"/>
                                          </p:val>
                                        </p:tav>
                                        <p:tav tm="100000">
                                          <p:val>
                                            <p:strVal val="#ppt_x"/>
                                          </p:val>
                                        </p:tav>
                                      </p:tavLst>
                                    </p:anim>
                                    <p:anim calcmode="lin" valueType="num">
                                      <p:cBhvr>
                                        <p:cTn id="173" dur="1000" fill="hold"/>
                                        <p:tgtEl>
                                          <p:spTgt spid="6"/>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fade">
                                      <p:cBhvr>
                                        <p:cTn id="176" dur="1000"/>
                                        <p:tgtEl>
                                          <p:spTgt spid="7"/>
                                        </p:tgtEl>
                                      </p:cBhvr>
                                    </p:animEffect>
                                    <p:anim calcmode="lin" valueType="num">
                                      <p:cBhvr>
                                        <p:cTn id="177" dur="1000" fill="hold"/>
                                        <p:tgtEl>
                                          <p:spTgt spid="7"/>
                                        </p:tgtEl>
                                        <p:attrNameLst>
                                          <p:attrName>ppt_x</p:attrName>
                                        </p:attrNameLst>
                                      </p:cBhvr>
                                      <p:tavLst>
                                        <p:tav tm="0">
                                          <p:val>
                                            <p:strVal val="#ppt_x"/>
                                          </p:val>
                                        </p:tav>
                                        <p:tav tm="100000">
                                          <p:val>
                                            <p:strVal val="#ppt_x"/>
                                          </p:val>
                                        </p:tav>
                                      </p:tavLst>
                                    </p:anim>
                                    <p:anim calcmode="lin" valueType="num">
                                      <p:cBhvr>
                                        <p:cTn id="178" dur="1000" fill="hold"/>
                                        <p:tgtEl>
                                          <p:spTgt spid="7"/>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8"/>
                                        </p:tgtEl>
                                        <p:attrNameLst>
                                          <p:attrName>style.visibility</p:attrName>
                                        </p:attrNameLst>
                                      </p:cBhvr>
                                      <p:to>
                                        <p:strVal val="visible"/>
                                      </p:to>
                                    </p:set>
                                    <p:animEffect transition="in" filter="fade">
                                      <p:cBhvr>
                                        <p:cTn id="181" dur="1000"/>
                                        <p:tgtEl>
                                          <p:spTgt spid="8"/>
                                        </p:tgtEl>
                                      </p:cBhvr>
                                    </p:animEffect>
                                    <p:anim calcmode="lin" valueType="num">
                                      <p:cBhvr>
                                        <p:cTn id="182" dur="1000" fill="hold"/>
                                        <p:tgtEl>
                                          <p:spTgt spid="8"/>
                                        </p:tgtEl>
                                        <p:attrNameLst>
                                          <p:attrName>ppt_x</p:attrName>
                                        </p:attrNameLst>
                                      </p:cBhvr>
                                      <p:tavLst>
                                        <p:tav tm="0">
                                          <p:val>
                                            <p:strVal val="#ppt_x"/>
                                          </p:val>
                                        </p:tav>
                                        <p:tav tm="100000">
                                          <p:val>
                                            <p:strVal val="#ppt_x"/>
                                          </p:val>
                                        </p:tav>
                                      </p:tavLst>
                                    </p:anim>
                                    <p:anim calcmode="lin" valueType="num">
                                      <p:cBhvr>
                                        <p:cTn id="183" dur="1000" fill="hold"/>
                                        <p:tgtEl>
                                          <p:spTgt spid="8"/>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9"/>
                                        </p:tgtEl>
                                        <p:attrNameLst>
                                          <p:attrName>style.visibility</p:attrName>
                                        </p:attrNameLst>
                                      </p:cBhvr>
                                      <p:to>
                                        <p:strVal val="visible"/>
                                      </p:to>
                                    </p:set>
                                    <p:animEffect transition="in" filter="fade">
                                      <p:cBhvr>
                                        <p:cTn id="186" dur="1000"/>
                                        <p:tgtEl>
                                          <p:spTgt spid="9"/>
                                        </p:tgtEl>
                                      </p:cBhvr>
                                    </p:animEffect>
                                    <p:anim calcmode="lin" valueType="num">
                                      <p:cBhvr>
                                        <p:cTn id="187" dur="1000" fill="hold"/>
                                        <p:tgtEl>
                                          <p:spTgt spid="9"/>
                                        </p:tgtEl>
                                        <p:attrNameLst>
                                          <p:attrName>ppt_x</p:attrName>
                                        </p:attrNameLst>
                                      </p:cBhvr>
                                      <p:tavLst>
                                        <p:tav tm="0">
                                          <p:val>
                                            <p:strVal val="#ppt_x"/>
                                          </p:val>
                                        </p:tav>
                                        <p:tav tm="100000">
                                          <p:val>
                                            <p:strVal val="#ppt_x"/>
                                          </p:val>
                                        </p:tav>
                                      </p:tavLst>
                                    </p:anim>
                                    <p:anim calcmode="lin" valueType="num">
                                      <p:cBhvr>
                                        <p:cTn id="188" dur="1000" fill="hold"/>
                                        <p:tgtEl>
                                          <p:spTgt spid="9"/>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11"/>
                                        </p:tgtEl>
                                        <p:attrNameLst>
                                          <p:attrName>style.visibility</p:attrName>
                                        </p:attrNameLst>
                                      </p:cBhvr>
                                      <p:to>
                                        <p:strVal val="visible"/>
                                      </p:to>
                                    </p:set>
                                    <p:animEffect transition="in" filter="fade">
                                      <p:cBhvr>
                                        <p:cTn id="191" dur="1000"/>
                                        <p:tgtEl>
                                          <p:spTgt spid="11"/>
                                        </p:tgtEl>
                                      </p:cBhvr>
                                    </p:animEffect>
                                    <p:anim calcmode="lin" valueType="num">
                                      <p:cBhvr>
                                        <p:cTn id="192" dur="1000" fill="hold"/>
                                        <p:tgtEl>
                                          <p:spTgt spid="11"/>
                                        </p:tgtEl>
                                        <p:attrNameLst>
                                          <p:attrName>ppt_x</p:attrName>
                                        </p:attrNameLst>
                                      </p:cBhvr>
                                      <p:tavLst>
                                        <p:tav tm="0">
                                          <p:val>
                                            <p:strVal val="#ppt_x"/>
                                          </p:val>
                                        </p:tav>
                                        <p:tav tm="100000">
                                          <p:val>
                                            <p:strVal val="#ppt_x"/>
                                          </p:val>
                                        </p:tav>
                                      </p:tavLst>
                                    </p:anim>
                                    <p:anim calcmode="lin" valueType="num">
                                      <p:cBhvr>
                                        <p:cTn id="193" dur="1000" fill="hold"/>
                                        <p:tgtEl>
                                          <p:spTgt spid="11"/>
                                        </p:tgtEl>
                                        <p:attrNameLst>
                                          <p:attrName>ppt_y</p:attrName>
                                        </p:attrNameLst>
                                      </p:cBhvr>
                                      <p:tavLst>
                                        <p:tav tm="0">
                                          <p:val>
                                            <p:strVal val="#ppt_y+.1"/>
                                          </p:val>
                                        </p:tav>
                                        <p:tav tm="100000">
                                          <p:val>
                                            <p:strVal val="#ppt_y"/>
                                          </p:val>
                                        </p:tav>
                                      </p:tavLst>
                                    </p:anim>
                                  </p:childTnLst>
                                </p:cTn>
                              </p:par>
                              <p:par>
                                <p:cTn id="194" presetID="42" presetClass="entr" presetSubtype="0" fill="hold" nodeType="withEffect">
                                  <p:stCondLst>
                                    <p:cond delay="0"/>
                                  </p:stCondLst>
                                  <p:childTnLst>
                                    <p:set>
                                      <p:cBhvr>
                                        <p:cTn id="195" dur="1" fill="hold">
                                          <p:stCondLst>
                                            <p:cond delay="0"/>
                                          </p:stCondLst>
                                        </p:cTn>
                                        <p:tgtEl>
                                          <p:spTgt spid="18"/>
                                        </p:tgtEl>
                                        <p:attrNameLst>
                                          <p:attrName>style.visibility</p:attrName>
                                        </p:attrNameLst>
                                      </p:cBhvr>
                                      <p:to>
                                        <p:strVal val="visible"/>
                                      </p:to>
                                    </p:set>
                                    <p:animEffect transition="in" filter="fade">
                                      <p:cBhvr>
                                        <p:cTn id="196" dur="1000"/>
                                        <p:tgtEl>
                                          <p:spTgt spid="18"/>
                                        </p:tgtEl>
                                      </p:cBhvr>
                                    </p:animEffect>
                                    <p:anim calcmode="lin" valueType="num">
                                      <p:cBhvr>
                                        <p:cTn id="197" dur="1000" fill="hold"/>
                                        <p:tgtEl>
                                          <p:spTgt spid="18"/>
                                        </p:tgtEl>
                                        <p:attrNameLst>
                                          <p:attrName>ppt_x</p:attrName>
                                        </p:attrNameLst>
                                      </p:cBhvr>
                                      <p:tavLst>
                                        <p:tav tm="0">
                                          <p:val>
                                            <p:strVal val="#ppt_x"/>
                                          </p:val>
                                        </p:tav>
                                        <p:tav tm="100000">
                                          <p:val>
                                            <p:strVal val="#ppt_x"/>
                                          </p:val>
                                        </p:tav>
                                      </p:tavLst>
                                    </p:anim>
                                    <p:anim calcmode="lin" valueType="num">
                                      <p:cBhvr>
                                        <p:cTn id="198" dur="1000" fill="hold"/>
                                        <p:tgtEl>
                                          <p:spTgt spid="18"/>
                                        </p:tgtEl>
                                        <p:attrNameLst>
                                          <p:attrName>ppt_y</p:attrName>
                                        </p:attrNameLst>
                                      </p:cBhvr>
                                      <p:tavLst>
                                        <p:tav tm="0">
                                          <p:val>
                                            <p:strVal val="#ppt_y+.1"/>
                                          </p:val>
                                        </p:tav>
                                        <p:tav tm="100000">
                                          <p:val>
                                            <p:strVal val="#ppt_y"/>
                                          </p:val>
                                        </p:tav>
                                      </p:tavLst>
                                    </p:anim>
                                  </p:childTnLst>
                                </p:cTn>
                              </p:par>
                              <p:par>
                                <p:cTn id="199" presetID="42" presetClass="entr" presetSubtype="0" fill="hold" nodeType="withEffect">
                                  <p:stCondLst>
                                    <p:cond delay="0"/>
                                  </p:stCondLst>
                                  <p:childTnLst>
                                    <p:set>
                                      <p:cBhvr>
                                        <p:cTn id="200" dur="1" fill="hold">
                                          <p:stCondLst>
                                            <p:cond delay="0"/>
                                          </p:stCondLst>
                                        </p:cTn>
                                        <p:tgtEl>
                                          <p:spTgt spid="19"/>
                                        </p:tgtEl>
                                        <p:attrNameLst>
                                          <p:attrName>style.visibility</p:attrName>
                                        </p:attrNameLst>
                                      </p:cBhvr>
                                      <p:to>
                                        <p:strVal val="visible"/>
                                      </p:to>
                                    </p:set>
                                    <p:animEffect transition="in" filter="fade">
                                      <p:cBhvr>
                                        <p:cTn id="201" dur="1000"/>
                                        <p:tgtEl>
                                          <p:spTgt spid="19"/>
                                        </p:tgtEl>
                                      </p:cBhvr>
                                    </p:animEffect>
                                    <p:anim calcmode="lin" valueType="num">
                                      <p:cBhvr>
                                        <p:cTn id="202" dur="1000" fill="hold"/>
                                        <p:tgtEl>
                                          <p:spTgt spid="19"/>
                                        </p:tgtEl>
                                        <p:attrNameLst>
                                          <p:attrName>ppt_x</p:attrName>
                                        </p:attrNameLst>
                                      </p:cBhvr>
                                      <p:tavLst>
                                        <p:tav tm="0">
                                          <p:val>
                                            <p:strVal val="#ppt_x"/>
                                          </p:val>
                                        </p:tav>
                                        <p:tav tm="100000">
                                          <p:val>
                                            <p:strVal val="#ppt_x"/>
                                          </p:val>
                                        </p:tav>
                                      </p:tavLst>
                                    </p:anim>
                                    <p:anim calcmode="lin" valueType="num">
                                      <p:cBhvr>
                                        <p:cTn id="203" dur="1000" fill="hold"/>
                                        <p:tgtEl>
                                          <p:spTgt spid="19"/>
                                        </p:tgtEl>
                                        <p:attrNameLst>
                                          <p:attrName>ppt_y</p:attrName>
                                        </p:attrNameLst>
                                      </p:cBhvr>
                                      <p:tavLst>
                                        <p:tav tm="0">
                                          <p:val>
                                            <p:strVal val="#ppt_y+.1"/>
                                          </p:val>
                                        </p:tav>
                                        <p:tav tm="100000">
                                          <p:val>
                                            <p:strVal val="#ppt_y"/>
                                          </p:val>
                                        </p:tav>
                                      </p:tavLst>
                                    </p:anim>
                                  </p:childTnLst>
                                </p:cTn>
                              </p:par>
                              <p:par>
                                <p:cTn id="204" presetID="42" presetClass="entr" presetSubtype="0" fill="hold" nodeType="withEffect">
                                  <p:stCondLst>
                                    <p:cond delay="0"/>
                                  </p:stCondLst>
                                  <p:childTnLst>
                                    <p:set>
                                      <p:cBhvr>
                                        <p:cTn id="205" dur="1" fill="hold">
                                          <p:stCondLst>
                                            <p:cond delay="0"/>
                                          </p:stCondLst>
                                        </p:cTn>
                                        <p:tgtEl>
                                          <p:spTgt spid="22"/>
                                        </p:tgtEl>
                                        <p:attrNameLst>
                                          <p:attrName>style.visibility</p:attrName>
                                        </p:attrNameLst>
                                      </p:cBhvr>
                                      <p:to>
                                        <p:strVal val="visible"/>
                                      </p:to>
                                    </p:set>
                                    <p:animEffect transition="in" filter="fade">
                                      <p:cBhvr>
                                        <p:cTn id="206" dur="1000"/>
                                        <p:tgtEl>
                                          <p:spTgt spid="22"/>
                                        </p:tgtEl>
                                      </p:cBhvr>
                                    </p:animEffect>
                                    <p:anim calcmode="lin" valueType="num">
                                      <p:cBhvr>
                                        <p:cTn id="207" dur="1000" fill="hold"/>
                                        <p:tgtEl>
                                          <p:spTgt spid="22"/>
                                        </p:tgtEl>
                                        <p:attrNameLst>
                                          <p:attrName>ppt_x</p:attrName>
                                        </p:attrNameLst>
                                      </p:cBhvr>
                                      <p:tavLst>
                                        <p:tav tm="0">
                                          <p:val>
                                            <p:strVal val="#ppt_x"/>
                                          </p:val>
                                        </p:tav>
                                        <p:tav tm="100000">
                                          <p:val>
                                            <p:strVal val="#ppt_x"/>
                                          </p:val>
                                        </p:tav>
                                      </p:tavLst>
                                    </p:anim>
                                    <p:anim calcmode="lin" valueType="num">
                                      <p:cBhvr>
                                        <p:cTn id="208" dur="1000" fill="hold"/>
                                        <p:tgtEl>
                                          <p:spTgt spid="22"/>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0"/>
                                  </p:stCondLst>
                                  <p:childTnLst>
                                    <p:set>
                                      <p:cBhvr>
                                        <p:cTn id="210" dur="1" fill="hold">
                                          <p:stCondLst>
                                            <p:cond delay="0"/>
                                          </p:stCondLst>
                                        </p:cTn>
                                        <p:tgtEl>
                                          <p:spTgt spid="29"/>
                                        </p:tgtEl>
                                        <p:attrNameLst>
                                          <p:attrName>style.visibility</p:attrName>
                                        </p:attrNameLst>
                                      </p:cBhvr>
                                      <p:to>
                                        <p:strVal val="visible"/>
                                      </p:to>
                                    </p:set>
                                    <p:animEffect transition="in" filter="fade">
                                      <p:cBhvr>
                                        <p:cTn id="211" dur="1000"/>
                                        <p:tgtEl>
                                          <p:spTgt spid="29"/>
                                        </p:tgtEl>
                                      </p:cBhvr>
                                    </p:animEffect>
                                    <p:anim calcmode="lin" valueType="num">
                                      <p:cBhvr>
                                        <p:cTn id="212" dur="1000" fill="hold"/>
                                        <p:tgtEl>
                                          <p:spTgt spid="29"/>
                                        </p:tgtEl>
                                        <p:attrNameLst>
                                          <p:attrName>ppt_x</p:attrName>
                                        </p:attrNameLst>
                                      </p:cBhvr>
                                      <p:tavLst>
                                        <p:tav tm="0">
                                          <p:val>
                                            <p:strVal val="#ppt_x"/>
                                          </p:val>
                                        </p:tav>
                                        <p:tav tm="100000">
                                          <p:val>
                                            <p:strVal val="#ppt_x"/>
                                          </p:val>
                                        </p:tav>
                                      </p:tavLst>
                                    </p:anim>
                                    <p:anim calcmode="lin" valueType="num">
                                      <p:cBhvr>
                                        <p:cTn id="213" dur="1000" fill="hold"/>
                                        <p:tgtEl>
                                          <p:spTgt spid="29"/>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33"/>
                                        </p:tgtEl>
                                        <p:attrNameLst>
                                          <p:attrName>style.visibility</p:attrName>
                                        </p:attrNameLst>
                                      </p:cBhvr>
                                      <p:to>
                                        <p:strVal val="visible"/>
                                      </p:to>
                                    </p:set>
                                    <p:animEffect transition="in" filter="fade">
                                      <p:cBhvr>
                                        <p:cTn id="216" dur="1000"/>
                                        <p:tgtEl>
                                          <p:spTgt spid="33"/>
                                        </p:tgtEl>
                                      </p:cBhvr>
                                    </p:animEffect>
                                    <p:anim calcmode="lin" valueType="num">
                                      <p:cBhvr>
                                        <p:cTn id="217" dur="1000" fill="hold"/>
                                        <p:tgtEl>
                                          <p:spTgt spid="33"/>
                                        </p:tgtEl>
                                        <p:attrNameLst>
                                          <p:attrName>ppt_x</p:attrName>
                                        </p:attrNameLst>
                                      </p:cBhvr>
                                      <p:tavLst>
                                        <p:tav tm="0">
                                          <p:val>
                                            <p:strVal val="#ppt_x"/>
                                          </p:val>
                                        </p:tav>
                                        <p:tav tm="100000">
                                          <p:val>
                                            <p:strVal val="#ppt_x"/>
                                          </p:val>
                                        </p:tav>
                                      </p:tavLst>
                                    </p:anim>
                                    <p:anim calcmode="lin" valueType="num">
                                      <p:cBhvr>
                                        <p:cTn id="218" dur="1000" fill="hold"/>
                                        <p:tgtEl>
                                          <p:spTgt spid="33"/>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34"/>
                                        </p:tgtEl>
                                        <p:attrNameLst>
                                          <p:attrName>style.visibility</p:attrName>
                                        </p:attrNameLst>
                                      </p:cBhvr>
                                      <p:to>
                                        <p:strVal val="visible"/>
                                      </p:to>
                                    </p:set>
                                    <p:animEffect transition="in" filter="fade">
                                      <p:cBhvr>
                                        <p:cTn id="221" dur="1000"/>
                                        <p:tgtEl>
                                          <p:spTgt spid="34"/>
                                        </p:tgtEl>
                                      </p:cBhvr>
                                    </p:animEffect>
                                    <p:anim calcmode="lin" valueType="num">
                                      <p:cBhvr>
                                        <p:cTn id="222" dur="1000" fill="hold"/>
                                        <p:tgtEl>
                                          <p:spTgt spid="34"/>
                                        </p:tgtEl>
                                        <p:attrNameLst>
                                          <p:attrName>ppt_x</p:attrName>
                                        </p:attrNameLst>
                                      </p:cBhvr>
                                      <p:tavLst>
                                        <p:tav tm="0">
                                          <p:val>
                                            <p:strVal val="#ppt_x"/>
                                          </p:val>
                                        </p:tav>
                                        <p:tav tm="100000">
                                          <p:val>
                                            <p:strVal val="#ppt_x"/>
                                          </p:val>
                                        </p:tav>
                                      </p:tavLst>
                                    </p:anim>
                                    <p:anim calcmode="lin" valueType="num">
                                      <p:cBhvr>
                                        <p:cTn id="2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animBg="1"/>
      <p:bldP spid="7" grpId="0" animBg="1"/>
      <p:bldP spid="8" grpId="0" animBg="1"/>
      <p:bldP spid="9" grpId="0" animBg="1"/>
      <p:bldP spid="11" grpId="0" animBg="1"/>
      <p:bldP spid="33" grpId="0"/>
      <p:bldP spid="34" grpId="0"/>
      <p:bldP spid="39" grpId="0" animBg="1"/>
      <p:bldP spid="40" grpId="0" animBg="1"/>
      <p:bldP spid="41" grpId="0" animBg="1"/>
      <p:bldP spid="42" grpId="0" animBg="1"/>
      <p:bldP spid="43" grpId="0" animBg="1"/>
      <p:bldP spid="44" grpId="0" animBg="1"/>
      <p:bldP spid="56" grpId="0" animBg="1"/>
      <p:bldP spid="57" grpId="0" animBg="1"/>
      <p:bldP spid="58" grpId="0" animBg="1"/>
      <p:bldP spid="59" grpId="0" animBg="1"/>
      <p:bldP spid="60" grpId="0" animBg="1"/>
      <p:bldP spid="61"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3327952C-5DEB-4293-AA18-E29D70829D18}"/>
              </a:ext>
            </a:extLst>
          </p:cNvPr>
          <p:cNvGraphicFramePr>
            <a:graphicFrameLocks noGrp="1"/>
          </p:cNvGraphicFramePr>
          <p:nvPr>
            <p:ph idx="1"/>
          </p:nvPr>
        </p:nvGraphicFramePr>
        <p:xfrm>
          <a:off x="710540" y="1852307"/>
          <a:ext cx="10770920" cy="3519145"/>
        </p:xfrm>
        <a:graphic>
          <a:graphicData uri="http://schemas.openxmlformats.org/drawingml/2006/table">
            <a:tbl>
              <a:tblPr firstRow="1" bandRow="1">
                <a:tableStyleId>{5C22544A-7EE6-4342-B048-85BDC9FD1C3A}</a:tableStyleId>
              </a:tblPr>
              <a:tblGrid>
                <a:gridCol w="2154184">
                  <a:extLst>
                    <a:ext uri="{9D8B030D-6E8A-4147-A177-3AD203B41FA5}">
                      <a16:colId xmlns:a16="http://schemas.microsoft.com/office/drawing/2014/main" val="888189872"/>
                    </a:ext>
                  </a:extLst>
                </a:gridCol>
                <a:gridCol w="2154184">
                  <a:extLst>
                    <a:ext uri="{9D8B030D-6E8A-4147-A177-3AD203B41FA5}">
                      <a16:colId xmlns:a16="http://schemas.microsoft.com/office/drawing/2014/main" val="664890094"/>
                    </a:ext>
                  </a:extLst>
                </a:gridCol>
                <a:gridCol w="2154184">
                  <a:extLst>
                    <a:ext uri="{9D8B030D-6E8A-4147-A177-3AD203B41FA5}">
                      <a16:colId xmlns:a16="http://schemas.microsoft.com/office/drawing/2014/main" val="1332387216"/>
                    </a:ext>
                  </a:extLst>
                </a:gridCol>
                <a:gridCol w="2154184">
                  <a:extLst>
                    <a:ext uri="{9D8B030D-6E8A-4147-A177-3AD203B41FA5}">
                      <a16:colId xmlns:a16="http://schemas.microsoft.com/office/drawing/2014/main" val="1642615899"/>
                    </a:ext>
                  </a:extLst>
                </a:gridCol>
                <a:gridCol w="2154184">
                  <a:extLst>
                    <a:ext uri="{9D8B030D-6E8A-4147-A177-3AD203B41FA5}">
                      <a16:colId xmlns:a16="http://schemas.microsoft.com/office/drawing/2014/main" val="977720117"/>
                    </a:ext>
                  </a:extLst>
                </a:gridCol>
              </a:tblGrid>
              <a:tr h="810923">
                <a:tc>
                  <a:txBody>
                    <a:bodyPr/>
                    <a:lstStyle/>
                    <a:p>
                      <a:pPr algn="ctr"/>
                      <a:r>
                        <a:rPr lang="en-US" sz="2400" dirty="0"/>
                        <a:t>Failure Tolerance Method</a:t>
                      </a:r>
                    </a:p>
                  </a:txBody>
                  <a:tcPr/>
                </a:tc>
                <a:tc>
                  <a:txBody>
                    <a:bodyPr/>
                    <a:lstStyle/>
                    <a:p>
                      <a:pPr algn="ctr"/>
                      <a:r>
                        <a:rPr lang="en-US" sz="2400" dirty="0"/>
                        <a:t>Failures to Tolerate</a:t>
                      </a:r>
                    </a:p>
                  </a:txBody>
                  <a:tcPr/>
                </a:tc>
                <a:tc>
                  <a:txBody>
                    <a:bodyPr/>
                    <a:lstStyle/>
                    <a:p>
                      <a:pPr algn="ctr"/>
                      <a:r>
                        <a:rPr lang="en-US" sz="2400" dirty="0"/>
                        <a:t>VM Disk Size</a:t>
                      </a:r>
                    </a:p>
                  </a:txBody>
                  <a:tcPr/>
                </a:tc>
                <a:tc>
                  <a:txBody>
                    <a:bodyPr/>
                    <a:lstStyle/>
                    <a:p>
                      <a:pPr algn="ctr"/>
                      <a:r>
                        <a:rPr lang="en-US" sz="2400" dirty="0"/>
                        <a:t>vSAN Storage Capacity Required</a:t>
                      </a:r>
                    </a:p>
                  </a:txBody>
                  <a:tcPr/>
                </a:tc>
                <a:tc>
                  <a:txBody>
                    <a:bodyPr/>
                    <a:lstStyle/>
                    <a:p>
                      <a:pPr algn="ctr"/>
                      <a:r>
                        <a:rPr lang="en-US" sz="2400" dirty="0"/>
                        <a:t>Minimum hosts required</a:t>
                      </a:r>
                    </a:p>
                  </a:txBody>
                  <a:tcPr/>
                </a:tc>
                <a:extLst>
                  <a:ext uri="{0D108BD9-81ED-4DB2-BD59-A6C34878D82A}">
                    <a16:rowId xmlns:a16="http://schemas.microsoft.com/office/drawing/2014/main" val="4257040145"/>
                  </a:ext>
                </a:extLst>
              </a:tr>
              <a:tr h="466085">
                <a:tc>
                  <a:txBody>
                    <a:bodyPr/>
                    <a:lstStyle/>
                    <a:p>
                      <a:pPr algn="ctr"/>
                      <a:r>
                        <a:rPr lang="en-US" sz="2400" dirty="0"/>
                        <a:t>RAID 1</a:t>
                      </a:r>
                    </a:p>
                  </a:txBody>
                  <a:tcPr/>
                </a:tc>
                <a:tc>
                  <a:txBody>
                    <a:bodyPr/>
                    <a:lstStyle/>
                    <a:p>
                      <a:pPr algn="ctr"/>
                      <a:r>
                        <a:rPr lang="en-US" sz="2400" dirty="0"/>
                        <a:t>1</a:t>
                      </a:r>
                    </a:p>
                  </a:txBody>
                  <a:tcPr/>
                </a:tc>
                <a:tc>
                  <a:txBody>
                    <a:bodyPr/>
                    <a:lstStyle/>
                    <a:p>
                      <a:pPr algn="ctr"/>
                      <a:r>
                        <a:rPr lang="en-US" sz="2400" dirty="0"/>
                        <a:t>100 GB</a:t>
                      </a:r>
                    </a:p>
                  </a:txBody>
                  <a:tcPr/>
                </a:tc>
                <a:tc>
                  <a:txBody>
                    <a:bodyPr/>
                    <a:lstStyle/>
                    <a:p>
                      <a:pPr algn="ctr"/>
                      <a:r>
                        <a:rPr lang="en-US" sz="2400" dirty="0"/>
                        <a:t>200 GB</a:t>
                      </a:r>
                    </a:p>
                  </a:txBody>
                  <a:tcPr/>
                </a:tc>
                <a:tc>
                  <a:txBody>
                    <a:bodyPr/>
                    <a:lstStyle/>
                    <a:p>
                      <a:pPr algn="ctr"/>
                      <a:r>
                        <a:rPr lang="en-US" sz="2400" dirty="0"/>
                        <a:t>3</a:t>
                      </a:r>
                    </a:p>
                  </a:txBody>
                  <a:tcPr/>
                </a:tc>
                <a:extLst>
                  <a:ext uri="{0D108BD9-81ED-4DB2-BD59-A6C34878D82A}">
                    <a16:rowId xmlns:a16="http://schemas.microsoft.com/office/drawing/2014/main" val="3061322696"/>
                  </a:ext>
                </a:extLst>
              </a:tr>
              <a:tr h="466085">
                <a:tc>
                  <a:txBody>
                    <a:bodyPr/>
                    <a:lstStyle/>
                    <a:p>
                      <a:pPr algn="ctr"/>
                      <a:r>
                        <a:rPr lang="en-US" sz="2400" dirty="0"/>
                        <a:t>RAID 5</a:t>
                      </a:r>
                    </a:p>
                  </a:txBody>
                  <a:tcPr/>
                </a:tc>
                <a:tc>
                  <a:txBody>
                    <a:bodyPr/>
                    <a:lstStyle/>
                    <a:p>
                      <a:pPr algn="ctr"/>
                      <a:r>
                        <a:rPr lang="en-US" sz="2400" dirty="0"/>
                        <a:t>1</a:t>
                      </a:r>
                    </a:p>
                  </a:txBody>
                  <a:tcPr/>
                </a:tc>
                <a:tc>
                  <a:txBody>
                    <a:bodyPr/>
                    <a:lstStyle/>
                    <a:p>
                      <a:pPr algn="ctr"/>
                      <a:r>
                        <a:rPr lang="en-US" sz="2400" dirty="0"/>
                        <a:t>100 GB</a:t>
                      </a:r>
                    </a:p>
                  </a:txBody>
                  <a:tcPr/>
                </a:tc>
                <a:tc>
                  <a:txBody>
                    <a:bodyPr/>
                    <a:lstStyle/>
                    <a:p>
                      <a:pPr algn="ctr"/>
                      <a:r>
                        <a:rPr lang="en-US" sz="2400" dirty="0"/>
                        <a:t>133 GB</a:t>
                      </a:r>
                    </a:p>
                  </a:txBody>
                  <a:tcPr/>
                </a:tc>
                <a:tc>
                  <a:txBody>
                    <a:bodyPr/>
                    <a:lstStyle/>
                    <a:p>
                      <a:pPr algn="ctr"/>
                      <a:r>
                        <a:rPr lang="en-US" sz="2400" dirty="0"/>
                        <a:t>4</a:t>
                      </a:r>
                    </a:p>
                  </a:txBody>
                  <a:tcPr/>
                </a:tc>
                <a:extLst>
                  <a:ext uri="{0D108BD9-81ED-4DB2-BD59-A6C34878D82A}">
                    <a16:rowId xmlns:a16="http://schemas.microsoft.com/office/drawing/2014/main" val="3632451356"/>
                  </a:ext>
                </a:extLst>
              </a:tr>
              <a:tr h="466085">
                <a:tc>
                  <a:txBody>
                    <a:bodyPr/>
                    <a:lstStyle/>
                    <a:p>
                      <a:pPr algn="ctr"/>
                      <a:r>
                        <a:rPr lang="en-US" sz="2400" dirty="0"/>
                        <a:t>RAID 1</a:t>
                      </a:r>
                    </a:p>
                  </a:txBody>
                  <a:tcPr/>
                </a:tc>
                <a:tc>
                  <a:txBody>
                    <a:bodyPr/>
                    <a:lstStyle/>
                    <a:p>
                      <a:pPr algn="ctr"/>
                      <a:r>
                        <a:rPr lang="en-US" sz="2400" dirty="0"/>
                        <a:t>2</a:t>
                      </a:r>
                    </a:p>
                  </a:txBody>
                  <a:tcPr/>
                </a:tc>
                <a:tc>
                  <a:txBody>
                    <a:bodyPr/>
                    <a:lstStyle/>
                    <a:p>
                      <a:pPr algn="ctr"/>
                      <a:r>
                        <a:rPr lang="en-US" sz="2400" dirty="0"/>
                        <a:t>100 GB</a:t>
                      </a:r>
                    </a:p>
                  </a:txBody>
                  <a:tcPr/>
                </a:tc>
                <a:tc>
                  <a:txBody>
                    <a:bodyPr/>
                    <a:lstStyle/>
                    <a:p>
                      <a:pPr algn="ctr"/>
                      <a:r>
                        <a:rPr lang="en-US" sz="2400" dirty="0"/>
                        <a:t>300 GB</a:t>
                      </a:r>
                    </a:p>
                  </a:txBody>
                  <a:tcPr/>
                </a:tc>
                <a:tc>
                  <a:txBody>
                    <a:bodyPr/>
                    <a:lstStyle/>
                    <a:p>
                      <a:pPr algn="ctr"/>
                      <a:r>
                        <a:rPr lang="en-US" sz="2400" dirty="0"/>
                        <a:t>5</a:t>
                      </a:r>
                    </a:p>
                  </a:txBody>
                  <a:tcPr/>
                </a:tc>
                <a:extLst>
                  <a:ext uri="{0D108BD9-81ED-4DB2-BD59-A6C34878D82A}">
                    <a16:rowId xmlns:a16="http://schemas.microsoft.com/office/drawing/2014/main" val="2321163272"/>
                  </a:ext>
                </a:extLst>
              </a:tr>
              <a:tr h="466085">
                <a:tc>
                  <a:txBody>
                    <a:bodyPr/>
                    <a:lstStyle/>
                    <a:p>
                      <a:pPr algn="ctr"/>
                      <a:r>
                        <a:rPr lang="en-US" sz="2400" dirty="0"/>
                        <a:t>RAID 6</a:t>
                      </a:r>
                    </a:p>
                  </a:txBody>
                  <a:tcPr/>
                </a:tc>
                <a:tc>
                  <a:txBody>
                    <a:bodyPr/>
                    <a:lstStyle/>
                    <a:p>
                      <a:pPr algn="ctr"/>
                      <a:r>
                        <a:rPr lang="en-US" sz="2400" dirty="0"/>
                        <a:t>2</a:t>
                      </a:r>
                    </a:p>
                  </a:txBody>
                  <a:tcPr/>
                </a:tc>
                <a:tc>
                  <a:txBody>
                    <a:bodyPr/>
                    <a:lstStyle/>
                    <a:p>
                      <a:pPr algn="ctr"/>
                      <a:r>
                        <a:rPr lang="en-US" sz="2400" dirty="0"/>
                        <a:t>100 GB</a:t>
                      </a:r>
                    </a:p>
                  </a:txBody>
                  <a:tcPr/>
                </a:tc>
                <a:tc>
                  <a:txBody>
                    <a:bodyPr/>
                    <a:lstStyle/>
                    <a:p>
                      <a:pPr algn="ctr"/>
                      <a:r>
                        <a:rPr lang="en-US" sz="2400" dirty="0"/>
                        <a:t>150 GB</a:t>
                      </a:r>
                    </a:p>
                  </a:txBody>
                  <a:tcPr/>
                </a:tc>
                <a:tc>
                  <a:txBody>
                    <a:bodyPr/>
                    <a:lstStyle/>
                    <a:p>
                      <a:pPr algn="ctr"/>
                      <a:r>
                        <a:rPr lang="en-US" sz="2400" dirty="0"/>
                        <a:t>6</a:t>
                      </a:r>
                    </a:p>
                  </a:txBody>
                  <a:tcPr/>
                </a:tc>
                <a:extLst>
                  <a:ext uri="{0D108BD9-81ED-4DB2-BD59-A6C34878D82A}">
                    <a16:rowId xmlns:a16="http://schemas.microsoft.com/office/drawing/2014/main" val="251771072"/>
                  </a:ext>
                </a:extLst>
              </a:tr>
              <a:tr h="466085">
                <a:tc>
                  <a:txBody>
                    <a:bodyPr/>
                    <a:lstStyle/>
                    <a:p>
                      <a:pPr algn="ctr"/>
                      <a:r>
                        <a:rPr lang="en-US" sz="2400" dirty="0"/>
                        <a:t>RAID 1</a:t>
                      </a:r>
                    </a:p>
                  </a:txBody>
                  <a:tcPr/>
                </a:tc>
                <a:tc>
                  <a:txBody>
                    <a:bodyPr/>
                    <a:lstStyle/>
                    <a:p>
                      <a:pPr algn="ctr"/>
                      <a:r>
                        <a:rPr lang="en-US" sz="2400" dirty="0"/>
                        <a:t>3</a:t>
                      </a:r>
                    </a:p>
                  </a:txBody>
                  <a:tcPr/>
                </a:tc>
                <a:tc>
                  <a:txBody>
                    <a:bodyPr/>
                    <a:lstStyle/>
                    <a:p>
                      <a:pPr algn="ctr"/>
                      <a:r>
                        <a:rPr lang="en-US" sz="2400" dirty="0"/>
                        <a:t>100 GB</a:t>
                      </a:r>
                    </a:p>
                  </a:txBody>
                  <a:tcPr/>
                </a:tc>
                <a:tc>
                  <a:txBody>
                    <a:bodyPr/>
                    <a:lstStyle/>
                    <a:p>
                      <a:pPr algn="ctr"/>
                      <a:r>
                        <a:rPr lang="en-US" sz="2400" dirty="0"/>
                        <a:t>400 GB</a:t>
                      </a:r>
                    </a:p>
                  </a:txBody>
                  <a:tcPr/>
                </a:tc>
                <a:tc>
                  <a:txBody>
                    <a:bodyPr/>
                    <a:lstStyle/>
                    <a:p>
                      <a:pPr algn="ctr"/>
                      <a:r>
                        <a:rPr lang="en-US" sz="2400" dirty="0"/>
                        <a:t>7</a:t>
                      </a:r>
                    </a:p>
                  </a:txBody>
                  <a:tcPr/>
                </a:tc>
                <a:extLst>
                  <a:ext uri="{0D108BD9-81ED-4DB2-BD59-A6C34878D82A}">
                    <a16:rowId xmlns:a16="http://schemas.microsoft.com/office/drawing/2014/main" val="3140132312"/>
                  </a:ext>
                </a:extLst>
              </a:tr>
            </a:tbl>
          </a:graphicData>
        </a:graphic>
      </p:graphicFrame>
      <p:sp>
        <p:nvSpPr>
          <p:cNvPr id="4" name="Title 3">
            <a:extLst>
              <a:ext uri="{FF2B5EF4-FFF2-40B4-BE49-F238E27FC236}">
                <a16:creationId xmlns:a16="http://schemas.microsoft.com/office/drawing/2014/main" id="{E655AAE7-27CC-4F37-935C-8BDFABAD40D3}"/>
              </a:ext>
            </a:extLst>
          </p:cNvPr>
          <p:cNvSpPr>
            <a:spLocks noGrp="1"/>
          </p:cNvSpPr>
          <p:nvPr>
            <p:ph type="title"/>
          </p:nvPr>
        </p:nvSpPr>
        <p:spPr/>
        <p:txBody>
          <a:bodyPr/>
          <a:lstStyle/>
          <a:p>
            <a:r>
              <a:rPr lang="en-US" dirty="0"/>
              <a:t>Using RAID 5 or RAID 6 Erasure Coding</a:t>
            </a:r>
          </a:p>
        </p:txBody>
      </p:sp>
    </p:spTree>
    <p:extLst>
      <p:ext uri="{BB962C8B-B14F-4D97-AF65-F5344CB8AC3E}">
        <p14:creationId xmlns:p14="http://schemas.microsoft.com/office/powerpoint/2010/main" val="164507528"/>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D58C02-4F05-45C7-8F8C-2771950AB2EE}"/>
              </a:ext>
            </a:extLst>
          </p:cNvPr>
          <p:cNvSpPr>
            <a:spLocks noGrp="1"/>
          </p:cNvSpPr>
          <p:nvPr>
            <p:ph idx="1"/>
          </p:nvPr>
        </p:nvSpPr>
        <p:spPr>
          <a:xfrm>
            <a:off x="1557949" y="2548192"/>
            <a:ext cx="9076101" cy="1761615"/>
          </a:xfrm>
          <a:custGeom>
            <a:avLst/>
            <a:gdLst>
              <a:gd name="connsiteX0" fmla="*/ 0 w 9076101"/>
              <a:gd name="connsiteY0" fmla="*/ 0 h 1761615"/>
              <a:gd name="connsiteX1" fmla="*/ 9076101 w 9076101"/>
              <a:gd name="connsiteY1" fmla="*/ 0 h 1761615"/>
              <a:gd name="connsiteX2" fmla="*/ 9076101 w 9076101"/>
              <a:gd name="connsiteY2" fmla="*/ 1761615 h 1761615"/>
              <a:gd name="connsiteX3" fmla="*/ 0 w 9076101"/>
              <a:gd name="connsiteY3" fmla="*/ 1761615 h 1761615"/>
              <a:gd name="connsiteX4" fmla="*/ 0 w 9076101"/>
              <a:gd name="connsiteY4" fmla="*/ 0 h 1761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6101" h="1761615" fill="none" extrusionOk="0">
                <a:moveTo>
                  <a:pt x="0" y="0"/>
                </a:moveTo>
                <a:cubicBezTo>
                  <a:pt x="1204619" y="3803"/>
                  <a:pt x="4593048" y="-64080"/>
                  <a:pt x="9076101" y="0"/>
                </a:cubicBezTo>
                <a:cubicBezTo>
                  <a:pt x="9112118" y="263428"/>
                  <a:pt x="9071104" y="1095847"/>
                  <a:pt x="9076101" y="1761615"/>
                </a:cubicBezTo>
                <a:cubicBezTo>
                  <a:pt x="7995875" y="1849468"/>
                  <a:pt x="4092774" y="1743543"/>
                  <a:pt x="0" y="1761615"/>
                </a:cubicBezTo>
                <a:cubicBezTo>
                  <a:pt x="-148895" y="1225026"/>
                  <a:pt x="-103589" y="537886"/>
                  <a:pt x="0" y="0"/>
                </a:cubicBezTo>
                <a:close/>
              </a:path>
              <a:path w="9076101" h="1761615" stroke="0" extrusionOk="0">
                <a:moveTo>
                  <a:pt x="0" y="0"/>
                </a:moveTo>
                <a:cubicBezTo>
                  <a:pt x="3459771" y="150327"/>
                  <a:pt x="5103384" y="-51296"/>
                  <a:pt x="9076101" y="0"/>
                </a:cubicBezTo>
                <a:cubicBezTo>
                  <a:pt x="8962603" y="684197"/>
                  <a:pt x="9170895" y="1458013"/>
                  <a:pt x="9076101" y="1761615"/>
                </a:cubicBezTo>
                <a:cubicBezTo>
                  <a:pt x="4565347" y="1907114"/>
                  <a:pt x="3731226" y="1899862"/>
                  <a:pt x="0" y="1761615"/>
                </a:cubicBezTo>
                <a:cubicBezTo>
                  <a:pt x="-74435" y="1072733"/>
                  <a:pt x="-30513" y="815726"/>
                  <a:pt x="0" y="0"/>
                </a:cubicBezTo>
                <a:close/>
              </a:path>
            </a:pathLst>
          </a:custGeom>
          <a:ln>
            <a:solidFill>
              <a:schemeClr val="accent1"/>
            </a:solidFill>
            <a:prstDash val="dash"/>
            <a:extLst>
              <a:ext uri="{C807C97D-BFC1-408E-A445-0C87EB9F89A2}">
                <ask:lineSketchStyleProps xmlns:ask="http://schemas.microsoft.com/office/drawing/2018/sketchyshapes" sd="1399331857">
                  <ask:type>
                    <ask:lineSketchCurved/>
                  </ask:type>
                </ask:lineSketchStyleProps>
              </a:ext>
            </a:extLst>
          </a:ln>
        </p:spPr>
        <p:txBody>
          <a:bodyPr>
            <a:normAutofit/>
          </a:bodyPr>
          <a:lstStyle/>
          <a:p>
            <a:r>
              <a:rPr lang="en-US" sz="3200" dirty="0">
                <a:solidFill>
                  <a:schemeClr val="tx1"/>
                </a:solidFill>
              </a:rPr>
              <a:t>vSAN Cluster Maintenance Operations</a:t>
            </a:r>
          </a:p>
          <a:p>
            <a:r>
              <a:rPr lang="en-US" sz="3200" dirty="0">
                <a:solidFill>
                  <a:schemeClr val="tx1"/>
                </a:solidFill>
              </a:rPr>
              <a:t>vSAN Cluster Scaling and Hardware Replacement</a:t>
            </a:r>
          </a:p>
          <a:p>
            <a:r>
              <a:rPr lang="en-US" sz="3200" dirty="0">
                <a:solidFill>
                  <a:schemeClr val="tx1"/>
                </a:solidFill>
              </a:rPr>
              <a:t>Upgrading and Updating vSAN</a:t>
            </a:r>
          </a:p>
        </p:txBody>
      </p:sp>
      <p:sp>
        <p:nvSpPr>
          <p:cNvPr id="3" name="Title 2">
            <a:extLst>
              <a:ext uri="{FF2B5EF4-FFF2-40B4-BE49-F238E27FC236}">
                <a16:creationId xmlns:a16="http://schemas.microsoft.com/office/drawing/2014/main" id="{B0AFA435-E486-4B23-B937-47DC1F6B9954}"/>
              </a:ext>
            </a:extLst>
          </p:cNvPr>
          <p:cNvSpPr>
            <a:spLocks noGrp="1"/>
          </p:cNvSpPr>
          <p:nvPr>
            <p:ph type="title"/>
          </p:nvPr>
        </p:nvSpPr>
        <p:spPr/>
        <p:txBody>
          <a:bodyPr/>
          <a:lstStyle/>
          <a:p>
            <a:r>
              <a:rPr lang="en-US" dirty="0" err="1"/>
              <a:t>vSAN</a:t>
            </a:r>
            <a:r>
              <a:rPr lang="en-US" dirty="0"/>
              <a:t> Cluster Maintenance</a:t>
            </a:r>
          </a:p>
        </p:txBody>
      </p:sp>
    </p:spTree>
    <p:extLst>
      <p:ext uri="{BB962C8B-B14F-4D97-AF65-F5344CB8AC3E}">
        <p14:creationId xmlns:p14="http://schemas.microsoft.com/office/powerpoint/2010/main" val="3097231897"/>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7DD74-D06C-4EE8-9A6F-CAFBA24B9CCF}"/>
              </a:ext>
            </a:extLst>
          </p:cNvPr>
          <p:cNvPicPr>
            <a:picLocks noChangeAspect="1"/>
          </p:cNvPicPr>
          <p:nvPr/>
        </p:nvPicPr>
        <p:blipFill>
          <a:blip r:embed="rId3"/>
          <a:stretch>
            <a:fillRect/>
          </a:stretch>
        </p:blipFill>
        <p:spPr>
          <a:xfrm>
            <a:off x="5232400" y="1727200"/>
            <a:ext cx="6781935" cy="3539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Content Placeholder 1">
            <a:extLst>
              <a:ext uri="{FF2B5EF4-FFF2-40B4-BE49-F238E27FC236}">
                <a16:creationId xmlns:a16="http://schemas.microsoft.com/office/drawing/2014/main" id="{056DE6DB-256C-47CB-B114-AE9B9CAD7229}"/>
              </a:ext>
            </a:extLst>
          </p:cNvPr>
          <p:cNvSpPr>
            <a:spLocks noGrp="1"/>
          </p:cNvSpPr>
          <p:nvPr>
            <p:ph idx="14"/>
          </p:nvPr>
        </p:nvSpPr>
        <p:spPr>
          <a:xfrm>
            <a:off x="177666" y="1506751"/>
            <a:ext cx="4872133" cy="3956441"/>
          </a:xfrm>
          <a:custGeom>
            <a:avLst/>
            <a:gdLst>
              <a:gd name="connsiteX0" fmla="*/ 0 w 4872133"/>
              <a:gd name="connsiteY0" fmla="*/ 0 h 3956441"/>
              <a:gd name="connsiteX1" fmla="*/ 4872133 w 4872133"/>
              <a:gd name="connsiteY1" fmla="*/ 0 h 3956441"/>
              <a:gd name="connsiteX2" fmla="*/ 4872133 w 4872133"/>
              <a:gd name="connsiteY2" fmla="*/ 3956441 h 3956441"/>
              <a:gd name="connsiteX3" fmla="*/ 0 w 4872133"/>
              <a:gd name="connsiteY3" fmla="*/ 3956441 h 3956441"/>
              <a:gd name="connsiteX4" fmla="*/ 0 w 4872133"/>
              <a:gd name="connsiteY4" fmla="*/ 0 h 395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133" h="3956441" fill="none" extrusionOk="0">
                <a:moveTo>
                  <a:pt x="0" y="0"/>
                </a:moveTo>
                <a:cubicBezTo>
                  <a:pt x="800635" y="121700"/>
                  <a:pt x="4215354" y="147279"/>
                  <a:pt x="4872133" y="0"/>
                </a:cubicBezTo>
                <a:cubicBezTo>
                  <a:pt x="4878562" y="1649720"/>
                  <a:pt x="4940520" y="2610808"/>
                  <a:pt x="4872133" y="3956441"/>
                </a:cubicBezTo>
                <a:cubicBezTo>
                  <a:pt x="3575048" y="3839294"/>
                  <a:pt x="1170476" y="4018910"/>
                  <a:pt x="0" y="3956441"/>
                </a:cubicBezTo>
                <a:cubicBezTo>
                  <a:pt x="24623" y="2234619"/>
                  <a:pt x="54477" y="1576350"/>
                  <a:pt x="0" y="0"/>
                </a:cubicBezTo>
                <a:close/>
              </a:path>
              <a:path w="4872133" h="3956441" stroke="0" extrusionOk="0">
                <a:moveTo>
                  <a:pt x="0" y="0"/>
                </a:moveTo>
                <a:cubicBezTo>
                  <a:pt x="1041783" y="117165"/>
                  <a:pt x="3213052" y="-41840"/>
                  <a:pt x="4872133" y="0"/>
                </a:cubicBezTo>
                <a:cubicBezTo>
                  <a:pt x="4992588" y="1203049"/>
                  <a:pt x="5036474" y="2278688"/>
                  <a:pt x="4872133" y="3956441"/>
                </a:cubicBezTo>
                <a:cubicBezTo>
                  <a:pt x="2798326" y="4080655"/>
                  <a:pt x="904083" y="4101765"/>
                  <a:pt x="0" y="3956441"/>
                </a:cubicBezTo>
                <a:cubicBezTo>
                  <a:pt x="-97224" y="2411515"/>
                  <a:pt x="13220" y="742480"/>
                  <a:pt x="0" y="0"/>
                </a:cubicBezTo>
                <a:close/>
              </a:path>
            </a:pathLst>
          </a:custGeom>
          <a:ln w="19050">
            <a:solidFill>
              <a:schemeClr val="bg2"/>
            </a:solidFill>
            <a:prstDash val="dash"/>
            <a:extLst>
              <a:ext uri="{C807C97D-BFC1-408E-A445-0C87EB9F89A2}">
                <ask:lineSketchStyleProps xmlns:ask="http://schemas.microsoft.com/office/drawing/2018/sketchyshapes" sd="1632374118">
                  <ask:type>
                    <ask:lineSketchCurved/>
                  </ask:type>
                </ask:lineSketchStyleProps>
              </a:ext>
            </a:extLst>
          </a:ln>
        </p:spPr>
        <p:txBody>
          <a:bodyPr anchor="ctr">
            <a:normAutofit/>
          </a:bodyPr>
          <a:lstStyle/>
          <a:p>
            <a:pPr>
              <a:spcAft>
                <a:spcPts val="600"/>
              </a:spcAft>
            </a:pPr>
            <a:r>
              <a:rPr lang="en-US" sz="2400" dirty="0">
                <a:solidFill>
                  <a:schemeClr val="tx1"/>
                </a:solidFill>
              </a:rPr>
              <a:t>Use appropriate Maintenance mode options to maintain Data accessibility</a:t>
            </a:r>
          </a:p>
          <a:p>
            <a:pPr>
              <a:lnSpc>
                <a:spcPct val="125000"/>
              </a:lnSpc>
              <a:spcAft>
                <a:spcPts val="600"/>
              </a:spcAft>
            </a:pPr>
            <a:r>
              <a:rPr lang="en-US" sz="2400" dirty="0">
                <a:solidFill>
                  <a:schemeClr val="tx1"/>
                </a:solidFill>
              </a:rPr>
              <a:t>vSAN data migration options:</a:t>
            </a:r>
          </a:p>
          <a:p>
            <a:pPr marL="0" indent="0">
              <a:spcAft>
                <a:spcPts val="600"/>
              </a:spcAft>
              <a:buNone/>
            </a:pPr>
            <a:r>
              <a:rPr lang="en-US" sz="2400" dirty="0">
                <a:solidFill>
                  <a:schemeClr val="tx1"/>
                </a:solidFill>
              </a:rPr>
              <a:t>	• Ensure accessibility</a:t>
            </a:r>
          </a:p>
          <a:p>
            <a:pPr marL="0" indent="0">
              <a:spcAft>
                <a:spcPts val="600"/>
              </a:spcAft>
              <a:buNone/>
            </a:pPr>
            <a:r>
              <a:rPr lang="en-US" sz="2400" dirty="0">
                <a:solidFill>
                  <a:schemeClr val="tx1"/>
                </a:solidFill>
              </a:rPr>
              <a:t>	• Full data migration</a:t>
            </a:r>
          </a:p>
          <a:p>
            <a:pPr marL="0" indent="0">
              <a:spcAft>
                <a:spcPts val="600"/>
              </a:spcAft>
              <a:buNone/>
            </a:pPr>
            <a:r>
              <a:rPr lang="en-US" sz="2400" dirty="0">
                <a:solidFill>
                  <a:schemeClr val="tx1"/>
                </a:solidFill>
              </a:rPr>
              <a:t>	• No data migration</a:t>
            </a:r>
          </a:p>
        </p:txBody>
      </p:sp>
      <p:sp>
        <p:nvSpPr>
          <p:cNvPr id="3" name="Title 2">
            <a:extLst>
              <a:ext uri="{FF2B5EF4-FFF2-40B4-BE49-F238E27FC236}">
                <a16:creationId xmlns:a16="http://schemas.microsoft.com/office/drawing/2014/main" id="{CB13F941-86C6-4FF1-A7DD-79E28CA459A7}"/>
              </a:ext>
            </a:extLst>
          </p:cNvPr>
          <p:cNvSpPr>
            <a:spLocks noGrp="1"/>
          </p:cNvSpPr>
          <p:nvPr>
            <p:ph type="title"/>
          </p:nvPr>
        </p:nvSpPr>
        <p:spPr>
          <a:xfrm>
            <a:off x="838200" y="365126"/>
            <a:ext cx="10515600" cy="998162"/>
          </a:xfrm>
        </p:spPr>
        <p:txBody>
          <a:bodyPr>
            <a:normAutofit/>
          </a:bodyPr>
          <a:lstStyle/>
          <a:p>
            <a:r>
              <a:rPr lang="en-US" dirty="0" err="1"/>
              <a:t>vSAN</a:t>
            </a:r>
            <a:r>
              <a:rPr lang="en-US" dirty="0"/>
              <a:t> Cluster Maintenance Operations</a:t>
            </a:r>
          </a:p>
        </p:txBody>
      </p:sp>
    </p:spTree>
    <p:extLst>
      <p:ext uri="{BB962C8B-B14F-4D97-AF65-F5344CB8AC3E}">
        <p14:creationId xmlns:p14="http://schemas.microsoft.com/office/powerpoint/2010/main" val="2621991605"/>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5507516-9BB1-42D7-B37E-EF2DDBA6C11C}"/>
              </a:ext>
            </a:extLst>
          </p:cNvPr>
          <p:cNvSpPr>
            <a:spLocks noGrp="1"/>
          </p:cNvSpPr>
          <p:nvPr>
            <p:ph type="body" sz="quarter" idx="13"/>
          </p:nvPr>
        </p:nvSpPr>
        <p:spPr>
          <a:xfrm>
            <a:off x="1247289" y="1035605"/>
            <a:ext cx="4430301" cy="499080"/>
          </a:xfrm>
          <a:custGeom>
            <a:avLst/>
            <a:gdLst>
              <a:gd name="connsiteX0" fmla="*/ 0 w 4430301"/>
              <a:gd name="connsiteY0" fmla="*/ 0 h 499080"/>
              <a:gd name="connsiteX1" fmla="*/ 4430301 w 4430301"/>
              <a:gd name="connsiteY1" fmla="*/ 0 h 499080"/>
              <a:gd name="connsiteX2" fmla="*/ 4430301 w 4430301"/>
              <a:gd name="connsiteY2" fmla="*/ 499080 h 499080"/>
              <a:gd name="connsiteX3" fmla="*/ 0 w 4430301"/>
              <a:gd name="connsiteY3" fmla="*/ 499080 h 499080"/>
              <a:gd name="connsiteX4" fmla="*/ 0 w 4430301"/>
              <a:gd name="connsiteY4" fmla="*/ 0 h 49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1" h="499080" fill="none" extrusionOk="0">
                <a:moveTo>
                  <a:pt x="0" y="0"/>
                </a:moveTo>
                <a:cubicBezTo>
                  <a:pt x="465562" y="-45301"/>
                  <a:pt x="2763549" y="-64823"/>
                  <a:pt x="4430301" y="0"/>
                </a:cubicBezTo>
                <a:cubicBezTo>
                  <a:pt x="4463138" y="98154"/>
                  <a:pt x="4432248" y="343107"/>
                  <a:pt x="4430301" y="499080"/>
                </a:cubicBezTo>
                <a:cubicBezTo>
                  <a:pt x="3163670" y="475603"/>
                  <a:pt x="879318" y="391283"/>
                  <a:pt x="0" y="499080"/>
                </a:cubicBezTo>
                <a:cubicBezTo>
                  <a:pt x="-21500" y="379808"/>
                  <a:pt x="31566" y="127828"/>
                  <a:pt x="0" y="0"/>
                </a:cubicBezTo>
                <a:close/>
              </a:path>
              <a:path w="4430301" h="499080" stroke="0" extrusionOk="0">
                <a:moveTo>
                  <a:pt x="0" y="0"/>
                </a:moveTo>
                <a:cubicBezTo>
                  <a:pt x="515855" y="117929"/>
                  <a:pt x="3420283" y="-112173"/>
                  <a:pt x="4430301" y="0"/>
                </a:cubicBezTo>
                <a:cubicBezTo>
                  <a:pt x="4452394" y="211801"/>
                  <a:pt x="4469132" y="390843"/>
                  <a:pt x="4430301" y="499080"/>
                </a:cubicBezTo>
                <a:cubicBezTo>
                  <a:pt x="2354932" y="629778"/>
                  <a:pt x="1265122" y="493277"/>
                  <a:pt x="0" y="499080"/>
                </a:cubicBezTo>
                <a:cubicBezTo>
                  <a:pt x="-8405" y="338651"/>
                  <a:pt x="7684" y="164873"/>
                  <a:pt x="0" y="0"/>
                </a:cubicBezTo>
                <a:close/>
              </a:path>
            </a:pathLst>
          </a:custGeom>
          <a:ln w="19050">
            <a:solidFill>
              <a:schemeClr val="bg2"/>
            </a:solidFill>
            <a:prstDash val="dash"/>
            <a:extLst>
              <a:ext uri="{C807C97D-BFC1-408E-A445-0C87EB9F89A2}">
                <ask:lineSketchStyleProps xmlns:ask="http://schemas.microsoft.com/office/drawing/2018/sketchyshapes" sd="1750521035">
                  <ask:type>
                    <ask:lineSketchCurved/>
                  </ask:type>
                </ask:lineSketchStyleProps>
              </a:ext>
            </a:extLst>
          </a:ln>
        </p:spPr>
        <p:txBody>
          <a:bodyPr anchor="ctr"/>
          <a:lstStyle/>
          <a:p>
            <a:pPr algn="ctr"/>
            <a:r>
              <a:rPr lang="en-US" b="1" dirty="0"/>
              <a:t>Shutdown vSan Cluster</a:t>
            </a:r>
          </a:p>
        </p:txBody>
      </p:sp>
      <p:sp>
        <p:nvSpPr>
          <p:cNvPr id="8" name="Text Placeholder 7">
            <a:extLst>
              <a:ext uri="{FF2B5EF4-FFF2-40B4-BE49-F238E27FC236}">
                <a16:creationId xmlns:a16="http://schemas.microsoft.com/office/drawing/2014/main" id="{70DB6B8A-903E-4AD7-B1BD-4EEE6C3BE6CC}"/>
              </a:ext>
            </a:extLst>
          </p:cNvPr>
          <p:cNvSpPr>
            <a:spLocks noGrp="1"/>
          </p:cNvSpPr>
          <p:nvPr>
            <p:ph type="body" sz="quarter" idx="20"/>
          </p:nvPr>
        </p:nvSpPr>
        <p:spPr>
          <a:xfrm>
            <a:off x="6632801" y="1004896"/>
            <a:ext cx="4430301" cy="499080"/>
          </a:xfrm>
          <a:custGeom>
            <a:avLst/>
            <a:gdLst>
              <a:gd name="connsiteX0" fmla="*/ 0 w 4430301"/>
              <a:gd name="connsiteY0" fmla="*/ 0 h 499080"/>
              <a:gd name="connsiteX1" fmla="*/ 4430301 w 4430301"/>
              <a:gd name="connsiteY1" fmla="*/ 0 h 499080"/>
              <a:gd name="connsiteX2" fmla="*/ 4430301 w 4430301"/>
              <a:gd name="connsiteY2" fmla="*/ 499080 h 499080"/>
              <a:gd name="connsiteX3" fmla="*/ 0 w 4430301"/>
              <a:gd name="connsiteY3" fmla="*/ 499080 h 499080"/>
              <a:gd name="connsiteX4" fmla="*/ 0 w 4430301"/>
              <a:gd name="connsiteY4" fmla="*/ 0 h 49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301" h="499080" fill="none" extrusionOk="0">
                <a:moveTo>
                  <a:pt x="0" y="0"/>
                </a:moveTo>
                <a:cubicBezTo>
                  <a:pt x="2021442" y="-104247"/>
                  <a:pt x="3272366" y="19568"/>
                  <a:pt x="4430301" y="0"/>
                </a:cubicBezTo>
                <a:cubicBezTo>
                  <a:pt x="4455008" y="213664"/>
                  <a:pt x="4395511" y="297867"/>
                  <a:pt x="4430301" y="499080"/>
                </a:cubicBezTo>
                <a:cubicBezTo>
                  <a:pt x="2752116" y="551825"/>
                  <a:pt x="1094206" y="583317"/>
                  <a:pt x="0" y="499080"/>
                </a:cubicBezTo>
                <a:cubicBezTo>
                  <a:pt x="34786" y="330101"/>
                  <a:pt x="3296" y="106695"/>
                  <a:pt x="0" y="0"/>
                </a:cubicBezTo>
                <a:close/>
              </a:path>
              <a:path w="4430301" h="499080" stroke="0" extrusionOk="0">
                <a:moveTo>
                  <a:pt x="0" y="0"/>
                </a:moveTo>
                <a:cubicBezTo>
                  <a:pt x="1330092" y="-143546"/>
                  <a:pt x="2468441" y="-83710"/>
                  <a:pt x="4430301" y="0"/>
                </a:cubicBezTo>
                <a:cubicBezTo>
                  <a:pt x="4402987" y="120150"/>
                  <a:pt x="4448217" y="448033"/>
                  <a:pt x="4430301" y="499080"/>
                </a:cubicBezTo>
                <a:cubicBezTo>
                  <a:pt x="2624704" y="521549"/>
                  <a:pt x="1076938" y="603396"/>
                  <a:pt x="0" y="499080"/>
                </a:cubicBezTo>
                <a:cubicBezTo>
                  <a:pt x="30085" y="312187"/>
                  <a:pt x="20556" y="135508"/>
                  <a:pt x="0" y="0"/>
                </a:cubicBezTo>
                <a:close/>
              </a:path>
            </a:pathLst>
          </a:custGeom>
          <a:ln w="19050">
            <a:solidFill>
              <a:schemeClr val="bg2"/>
            </a:solidFill>
            <a:prstDash val="dash"/>
            <a:extLst>
              <a:ext uri="{C807C97D-BFC1-408E-A445-0C87EB9F89A2}">
                <ask:lineSketchStyleProps xmlns:ask="http://schemas.microsoft.com/office/drawing/2018/sketchyshapes" sd="2525869363">
                  <ask:type>
                    <ask:lineSketchCurved/>
                  </ask:type>
                </ask:lineSketchStyleProps>
              </a:ext>
            </a:extLst>
          </a:ln>
        </p:spPr>
        <p:txBody>
          <a:bodyPr anchor="ctr"/>
          <a:lstStyle/>
          <a:p>
            <a:pPr algn="ctr"/>
            <a:r>
              <a:rPr lang="en-US" b="1" dirty="0"/>
              <a:t>Reboot vSan Cluster</a:t>
            </a:r>
          </a:p>
        </p:txBody>
      </p:sp>
      <p:sp>
        <p:nvSpPr>
          <p:cNvPr id="4" name="Content Placeholder 3">
            <a:extLst>
              <a:ext uri="{FF2B5EF4-FFF2-40B4-BE49-F238E27FC236}">
                <a16:creationId xmlns:a16="http://schemas.microsoft.com/office/drawing/2014/main" id="{293E46A2-3999-40E4-AB5A-813E29FE6D45}"/>
              </a:ext>
            </a:extLst>
          </p:cNvPr>
          <p:cNvSpPr>
            <a:spLocks noGrp="1"/>
          </p:cNvSpPr>
          <p:nvPr>
            <p:ph sz="quarter" idx="22"/>
          </p:nvPr>
        </p:nvSpPr>
        <p:spPr>
          <a:xfrm>
            <a:off x="1247289" y="1733946"/>
            <a:ext cx="4430302" cy="4259847"/>
          </a:xfrm>
          <a:custGeom>
            <a:avLst/>
            <a:gdLst>
              <a:gd name="connsiteX0" fmla="*/ 0 w 4429125"/>
              <a:gd name="connsiteY0" fmla="*/ 0 h 4259262"/>
              <a:gd name="connsiteX1" fmla="*/ 4429125 w 4429125"/>
              <a:gd name="connsiteY1" fmla="*/ 0 h 4259262"/>
              <a:gd name="connsiteX2" fmla="*/ 4429125 w 4429125"/>
              <a:gd name="connsiteY2" fmla="*/ 4259262 h 4259262"/>
              <a:gd name="connsiteX3" fmla="*/ 0 w 4429125"/>
              <a:gd name="connsiteY3" fmla="*/ 4259262 h 4259262"/>
              <a:gd name="connsiteX4" fmla="*/ 0 w 4429125"/>
              <a:gd name="connsiteY4" fmla="*/ 0 h 425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9125" h="4259262" fill="none" extrusionOk="0">
                <a:moveTo>
                  <a:pt x="0" y="0"/>
                </a:moveTo>
                <a:cubicBezTo>
                  <a:pt x="722573" y="137005"/>
                  <a:pt x="2562641" y="110652"/>
                  <a:pt x="4429125" y="0"/>
                </a:cubicBezTo>
                <a:cubicBezTo>
                  <a:pt x="4502828" y="1556883"/>
                  <a:pt x="4509088" y="2825278"/>
                  <a:pt x="4429125" y="4259262"/>
                </a:cubicBezTo>
                <a:cubicBezTo>
                  <a:pt x="3146840" y="4358587"/>
                  <a:pt x="1405425" y="4242554"/>
                  <a:pt x="0" y="4259262"/>
                </a:cubicBezTo>
                <a:cubicBezTo>
                  <a:pt x="-13636" y="3229734"/>
                  <a:pt x="-156431" y="790668"/>
                  <a:pt x="0" y="0"/>
                </a:cubicBezTo>
                <a:close/>
              </a:path>
              <a:path w="4429125" h="4259262" stroke="0" extrusionOk="0">
                <a:moveTo>
                  <a:pt x="0" y="0"/>
                </a:moveTo>
                <a:cubicBezTo>
                  <a:pt x="1938446" y="-2646"/>
                  <a:pt x="3927936" y="-60276"/>
                  <a:pt x="4429125" y="0"/>
                </a:cubicBezTo>
                <a:cubicBezTo>
                  <a:pt x="4453576" y="1911941"/>
                  <a:pt x="4345590" y="3145098"/>
                  <a:pt x="4429125" y="4259262"/>
                </a:cubicBezTo>
                <a:cubicBezTo>
                  <a:pt x="2625612" y="4415252"/>
                  <a:pt x="1805322" y="4226880"/>
                  <a:pt x="0" y="4259262"/>
                </a:cubicBezTo>
                <a:cubicBezTo>
                  <a:pt x="-113927" y="3663512"/>
                  <a:pt x="-32871" y="1792859"/>
                  <a:pt x="0" y="0"/>
                </a:cubicBezTo>
                <a:close/>
              </a:path>
            </a:pathLst>
          </a:custGeom>
          <a:ln>
            <a:solidFill>
              <a:schemeClr val="accent1"/>
            </a:solidFill>
            <a:prstDash val="lgDash"/>
            <a:extLst>
              <a:ext uri="{C807C97D-BFC1-408E-A445-0C87EB9F89A2}">
                <ask:lineSketchStyleProps xmlns:ask="http://schemas.microsoft.com/office/drawing/2018/sketchyshapes" sd="687762734">
                  <ask:type>
                    <ask:lineSketchCurved/>
                  </ask:type>
                </ask:lineSketchStyleProps>
              </a:ext>
            </a:extLst>
          </a:ln>
        </p:spPr>
        <p:txBody>
          <a:bodyPr anchor="ctr"/>
          <a:lstStyle/>
          <a:p>
            <a:r>
              <a:rPr lang="en-US" dirty="0"/>
              <a:t>Keep Host in Maintenance mode</a:t>
            </a:r>
          </a:p>
          <a:p>
            <a:r>
              <a:rPr lang="en-US" dirty="0"/>
              <a:t>Select “Ensure accessibility” data migration.</a:t>
            </a:r>
          </a:p>
          <a:p>
            <a:r>
              <a:rPr lang="en-US" dirty="0"/>
              <a:t>Migrate VMs. </a:t>
            </a:r>
          </a:p>
          <a:p>
            <a:r>
              <a:rPr lang="en-US" dirty="0"/>
              <a:t>Reboot the host. </a:t>
            </a:r>
          </a:p>
          <a:p>
            <a:r>
              <a:rPr lang="en-US" dirty="0"/>
              <a:t>Exit maintenance mode. </a:t>
            </a:r>
          </a:p>
          <a:p>
            <a:r>
              <a:rPr lang="en-US" dirty="0"/>
              <a:t>Repeat on other hosts, one at a time. </a:t>
            </a:r>
          </a:p>
          <a:p>
            <a:endParaRPr lang="en-US" dirty="0"/>
          </a:p>
        </p:txBody>
      </p:sp>
      <p:sp>
        <p:nvSpPr>
          <p:cNvPr id="5" name="Content Placeholder 4">
            <a:extLst>
              <a:ext uri="{FF2B5EF4-FFF2-40B4-BE49-F238E27FC236}">
                <a16:creationId xmlns:a16="http://schemas.microsoft.com/office/drawing/2014/main" id="{C280EB0B-F976-412A-A612-2C12A65ECAE8}"/>
              </a:ext>
            </a:extLst>
          </p:cNvPr>
          <p:cNvSpPr>
            <a:spLocks noGrp="1"/>
          </p:cNvSpPr>
          <p:nvPr>
            <p:ph sz="quarter" idx="23"/>
          </p:nvPr>
        </p:nvSpPr>
        <p:spPr>
          <a:xfrm>
            <a:off x="6632801" y="1733945"/>
            <a:ext cx="4430302" cy="4259847"/>
          </a:xfrm>
          <a:custGeom>
            <a:avLst/>
            <a:gdLst>
              <a:gd name="connsiteX0" fmla="*/ 0 w 4430713"/>
              <a:gd name="connsiteY0" fmla="*/ 0 h 4259262"/>
              <a:gd name="connsiteX1" fmla="*/ 4430713 w 4430713"/>
              <a:gd name="connsiteY1" fmla="*/ 0 h 4259262"/>
              <a:gd name="connsiteX2" fmla="*/ 4430713 w 4430713"/>
              <a:gd name="connsiteY2" fmla="*/ 4259262 h 4259262"/>
              <a:gd name="connsiteX3" fmla="*/ 0 w 4430713"/>
              <a:gd name="connsiteY3" fmla="*/ 4259262 h 4259262"/>
              <a:gd name="connsiteX4" fmla="*/ 0 w 4430713"/>
              <a:gd name="connsiteY4" fmla="*/ 0 h 425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0713" h="4259262" fill="none" extrusionOk="0">
                <a:moveTo>
                  <a:pt x="0" y="0"/>
                </a:moveTo>
                <a:cubicBezTo>
                  <a:pt x="896770" y="95394"/>
                  <a:pt x="3315780" y="-76247"/>
                  <a:pt x="4430713" y="0"/>
                </a:cubicBezTo>
                <a:cubicBezTo>
                  <a:pt x="4422053" y="2057307"/>
                  <a:pt x="4598789" y="3108291"/>
                  <a:pt x="4430713" y="4259262"/>
                </a:cubicBezTo>
                <a:cubicBezTo>
                  <a:pt x="2602147" y="4340882"/>
                  <a:pt x="1068604" y="4102658"/>
                  <a:pt x="0" y="4259262"/>
                </a:cubicBezTo>
                <a:cubicBezTo>
                  <a:pt x="-31858" y="3555062"/>
                  <a:pt x="-67652" y="489197"/>
                  <a:pt x="0" y="0"/>
                </a:cubicBezTo>
                <a:close/>
              </a:path>
              <a:path w="4430713" h="4259262" stroke="0" extrusionOk="0">
                <a:moveTo>
                  <a:pt x="0" y="0"/>
                </a:moveTo>
                <a:cubicBezTo>
                  <a:pt x="2127147" y="-141091"/>
                  <a:pt x="3712046" y="96932"/>
                  <a:pt x="4430713" y="0"/>
                </a:cubicBezTo>
                <a:cubicBezTo>
                  <a:pt x="4392674" y="1495147"/>
                  <a:pt x="4343529" y="2463353"/>
                  <a:pt x="4430713" y="4259262"/>
                </a:cubicBezTo>
                <a:cubicBezTo>
                  <a:pt x="3971731" y="4100750"/>
                  <a:pt x="986858" y="4244496"/>
                  <a:pt x="0" y="4259262"/>
                </a:cubicBezTo>
                <a:cubicBezTo>
                  <a:pt x="-31487" y="2299259"/>
                  <a:pt x="22180" y="1200611"/>
                  <a:pt x="0" y="0"/>
                </a:cubicBezTo>
                <a:close/>
              </a:path>
            </a:pathLst>
          </a:custGeom>
          <a:ln>
            <a:solidFill>
              <a:schemeClr val="accent1"/>
            </a:solidFill>
            <a:prstDash val="lgDash"/>
            <a:extLst>
              <a:ext uri="{C807C97D-BFC1-408E-A445-0C87EB9F89A2}">
                <ask:lineSketchStyleProps xmlns:ask="http://schemas.microsoft.com/office/drawing/2018/sketchyshapes" sd="2651267504">
                  <ask:type>
                    <ask:lineSketchCurved/>
                  </ask:type>
                </ask:lineSketchStyleProps>
              </a:ext>
            </a:extLst>
          </a:ln>
        </p:spPr>
        <p:txBody>
          <a:bodyPr anchor="ctr"/>
          <a:lstStyle/>
          <a:p>
            <a:r>
              <a:rPr lang="en-US" dirty="0"/>
              <a:t>Place all hosts into maintenance mode, one at a time. </a:t>
            </a:r>
          </a:p>
          <a:p>
            <a:r>
              <a:rPr lang="en-US" dirty="0"/>
              <a:t>Deselect the option to move VMs to other hosts. </a:t>
            </a:r>
          </a:p>
          <a:p>
            <a:r>
              <a:rPr lang="en-US" dirty="0"/>
              <a:t>Select the No data migration option. </a:t>
            </a:r>
          </a:p>
          <a:p>
            <a:endParaRPr lang="en-US" dirty="0"/>
          </a:p>
        </p:txBody>
      </p:sp>
      <p:sp>
        <p:nvSpPr>
          <p:cNvPr id="3" name="Title 2">
            <a:extLst>
              <a:ext uri="{FF2B5EF4-FFF2-40B4-BE49-F238E27FC236}">
                <a16:creationId xmlns:a16="http://schemas.microsoft.com/office/drawing/2014/main" id="{D99DF5A6-E5A6-4BE2-A82A-A789E91D2EBB}"/>
              </a:ext>
            </a:extLst>
          </p:cNvPr>
          <p:cNvSpPr>
            <a:spLocks noGrp="1"/>
          </p:cNvSpPr>
          <p:nvPr>
            <p:ph type="title"/>
          </p:nvPr>
        </p:nvSpPr>
        <p:spPr>
          <a:xfrm>
            <a:off x="233524" y="233666"/>
            <a:ext cx="10515600" cy="499081"/>
          </a:xfrm>
        </p:spPr>
        <p:txBody>
          <a:bodyPr>
            <a:normAutofit fontScale="90000"/>
          </a:bodyPr>
          <a:lstStyle/>
          <a:p>
            <a:r>
              <a:rPr lang="en-US" dirty="0"/>
              <a:t>Shutting Down and Restarting </a:t>
            </a:r>
            <a:r>
              <a:rPr lang="en-US" dirty="0" err="1"/>
              <a:t>vSAN</a:t>
            </a:r>
            <a:r>
              <a:rPr lang="en-US" dirty="0"/>
              <a:t> Clusters</a:t>
            </a:r>
          </a:p>
        </p:txBody>
      </p:sp>
    </p:spTree>
    <p:extLst>
      <p:ext uri="{BB962C8B-B14F-4D97-AF65-F5344CB8AC3E}">
        <p14:creationId xmlns:p14="http://schemas.microsoft.com/office/powerpoint/2010/main" val="1735512307"/>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489605-EF5E-4004-ADEF-7783A537F3F7}"/>
              </a:ext>
            </a:extLst>
          </p:cNvPr>
          <p:cNvSpPr>
            <a:spLocks noGrp="1"/>
          </p:cNvSpPr>
          <p:nvPr>
            <p:ph type="title"/>
          </p:nvPr>
        </p:nvSpPr>
        <p:spPr>
          <a:xfrm>
            <a:off x="838200" y="365126"/>
            <a:ext cx="10515600" cy="998162"/>
          </a:xfrm>
        </p:spPr>
        <p:txBody>
          <a:bodyPr>
            <a:normAutofit/>
          </a:bodyPr>
          <a:lstStyle/>
          <a:p>
            <a:r>
              <a:rPr lang="en-US" dirty="0"/>
              <a:t>vSAN Monitoring</a:t>
            </a:r>
          </a:p>
        </p:txBody>
      </p:sp>
      <p:graphicFrame>
        <p:nvGraphicFramePr>
          <p:cNvPr id="5" name="Content Placeholder 1">
            <a:extLst>
              <a:ext uri="{FF2B5EF4-FFF2-40B4-BE49-F238E27FC236}">
                <a16:creationId xmlns:a16="http://schemas.microsoft.com/office/drawing/2014/main" id="{4306C198-53DC-4ED7-A969-28D91CCF1BCB}"/>
              </a:ext>
            </a:extLst>
          </p:cNvPr>
          <p:cNvGraphicFramePr>
            <a:graphicFrameLocks noGrp="1"/>
          </p:cNvGraphicFramePr>
          <p:nvPr>
            <p:ph idx="1"/>
          </p:nvPr>
        </p:nvGraphicFramePr>
        <p:xfrm>
          <a:off x="935999" y="1432735"/>
          <a:ext cx="9076101" cy="4603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5336581"/>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DE688-BAEA-4468-B745-EE2A0A164238}"/>
              </a:ext>
            </a:extLst>
          </p:cNvPr>
          <p:cNvSpPr>
            <a:spLocks noGrp="1"/>
          </p:cNvSpPr>
          <p:nvPr>
            <p:ph type="title"/>
          </p:nvPr>
        </p:nvSpPr>
        <p:spPr>
          <a:xfrm>
            <a:off x="259594" y="300625"/>
            <a:ext cx="10272000" cy="914400"/>
          </a:xfrm>
        </p:spPr>
        <p:txBody>
          <a:bodyPr/>
          <a:lstStyle/>
          <a:p>
            <a:r>
              <a:rPr lang="en-US" dirty="0"/>
              <a:t>vSAN Health Monitoring</a:t>
            </a:r>
          </a:p>
        </p:txBody>
      </p:sp>
      <p:pic>
        <p:nvPicPr>
          <p:cNvPr id="9" name="vSan Health Monitoring">
            <a:hlinkClick r:id="" action="ppaction://media"/>
            <a:extLst>
              <a:ext uri="{FF2B5EF4-FFF2-40B4-BE49-F238E27FC236}">
                <a16:creationId xmlns:a16="http://schemas.microsoft.com/office/drawing/2014/main" id="{37D18C09-7E61-41C7-AEAD-94E3CEB1007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29733" y="1215025"/>
            <a:ext cx="10272000" cy="4941300"/>
          </a:xfrm>
        </p:spPr>
      </p:pic>
    </p:spTree>
    <p:extLst>
      <p:ext uri="{BB962C8B-B14F-4D97-AF65-F5344CB8AC3E}">
        <p14:creationId xmlns:p14="http://schemas.microsoft.com/office/powerpoint/2010/main" val="40065139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9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0909"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7C77F038-DEAB-48AF-B7E9-8E48E1FEFBD6}"/>
              </a:ext>
            </a:extLst>
          </p:cNvPr>
          <p:cNvSpPr/>
          <p:nvPr/>
        </p:nvSpPr>
        <p:spPr>
          <a:xfrm>
            <a:off x="10027281" y="2762250"/>
            <a:ext cx="1543050" cy="280035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AC0496F3-BC37-4B56-98B6-49E2E723F7D0}"/>
              </a:ext>
            </a:extLst>
          </p:cNvPr>
          <p:cNvSpPr/>
          <p:nvPr/>
        </p:nvSpPr>
        <p:spPr>
          <a:xfrm>
            <a:off x="8041636" y="2762250"/>
            <a:ext cx="1543050" cy="280035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C6772A7C-FE5E-463B-80B2-931463FE2E8B}"/>
              </a:ext>
            </a:extLst>
          </p:cNvPr>
          <p:cNvSpPr/>
          <p:nvPr/>
        </p:nvSpPr>
        <p:spPr>
          <a:xfrm>
            <a:off x="5995033" y="2762250"/>
            <a:ext cx="1543050" cy="280035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E2860C7-D802-42B1-A330-5B2AD6D4B1CF}"/>
              </a:ext>
            </a:extLst>
          </p:cNvPr>
          <p:cNvSpPr/>
          <p:nvPr/>
        </p:nvSpPr>
        <p:spPr>
          <a:xfrm>
            <a:off x="4210050" y="3820856"/>
            <a:ext cx="7639050" cy="1154688"/>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r>
              <a:rPr lang="en-US" sz="1800" dirty="0"/>
              <a:t>Capacity Tier</a:t>
            </a:r>
          </a:p>
          <a:p>
            <a:r>
              <a:rPr lang="en-US" sz="1800" dirty="0"/>
              <a:t>(SSD or HDD)</a:t>
            </a:r>
            <a:endParaRPr lang="en-US" dirty="0"/>
          </a:p>
        </p:txBody>
      </p:sp>
      <p:sp>
        <p:nvSpPr>
          <p:cNvPr id="17" name="Rectangle 16">
            <a:extLst>
              <a:ext uri="{FF2B5EF4-FFF2-40B4-BE49-F238E27FC236}">
                <a16:creationId xmlns:a16="http://schemas.microsoft.com/office/drawing/2014/main" id="{447D8689-A170-47D1-9A60-4D9944E91D05}"/>
              </a:ext>
            </a:extLst>
          </p:cNvPr>
          <p:cNvSpPr/>
          <p:nvPr/>
        </p:nvSpPr>
        <p:spPr>
          <a:xfrm>
            <a:off x="4210051" y="2938462"/>
            <a:ext cx="7639050" cy="6965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800" dirty="0"/>
              <a:t>Cache Tier</a:t>
            </a:r>
          </a:p>
          <a:p>
            <a:r>
              <a:rPr lang="en-US" sz="1800" dirty="0"/>
              <a:t>(SSD)</a:t>
            </a:r>
          </a:p>
        </p:txBody>
      </p:sp>
      <p:sp>
        <p:nvSpPr>
          <p:cNvPr id="3" name="Content Placeholder 2">
            <a:extLst>
              <a:ext uri="{FF2B5EF4-FFF2-40B4-BE49-F238E27FC236}">
                <a16:creationId xmlns:a16="http://schemas.microsoft.com/office/drawing/2014/main" id="{8DD78860-30B0-43EB-8E07-3478D82D0D2B}"/>
              </a:ext>
            </a:extLst>
          </p:cNvPr>
          <p:cNvSpPr>
            <a:spLocks noGrp="1"/>
          </p:cNvSpPr>
          <p:nvPr>
            <p:ph idx="14"/>
          </p:nvPr>
        </p:nvSpPr>
        <p:spPr>
          <a:xfrm>
            <a:off x="307017" y="877384"/>
            <a:ext cx="3638551" cy="5255386"/>
          </a:xfrm>
          <a:custGeom>
            <a:avLst/>
            <a:gdLst>
              <a:gd name="connsiteX0" fmla="*/ 0 w 3638551"/>
              <a:gd name="connsiteY0" fmla="*/ 0 h 5255386"/>
              <a:gd name="connsiteX1" fmla="*/ 3638551 w 3638551"/>
              <a:gd name="connsiteY1" fmla="*/ 0 h 5255386"/>
              <a:gd name="connsiteX2" fmla="*/ 3638551 w 3638551"/>
              <a:gd name="connsiteY2" fmla="*/ 5255386 h 5255386"/>
              <a:gd name="connsiteX3" fmla="*/ 0 w 3638551"/>
              <a:gd name="connsiteY3" fmla="*/ 5255386 h 5255386"/>
              <a:gd name="connsiteX4" fmla="*/ 0 w 3638551"/>
              <a:gd name="connsiteY4" fmla="*/ 0 h 5255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8551" h="5255386" fill="none" extrusionOk="0">
                <a:moveTo>
                  <a:pt x="0" y="0"/>
                </a:moveTo>
                <a:cubicBezTo>
                  <a:pt x="1193206" y="-144106"/>
                  <a:pt x="2755959" y="79428"/>
                  <a:pt x="3638551" y="0"/>
                </a:cubicBezTo>
                <a:cubicBezTo>
                  <a:pt x="3537290" y="2249883"/>
                  <a:pt x="3676710" y="3141061"/>
                  <a:pt x="3638551" y="5255386"/>
                </a:cubicBezTo>
                <a:cubicBezTo>
                  <a:pt x="1862775" y="5299722"/>
                  <a:pt x="620006" y="5301727"/>
                  <a:pt x="0" y="5255386"/>
                </a:cubicBezTo>
                <a:cubicBezTo>
                  <a:pt x="-63737" y="2892187"/>
                  <a:pt x="-157883" y="1412914"/>
                  <a:pt x="0" y="0"/>
                </a:cubicBezTo>
                <a:close/>
              </a:path>
              <a:path w="3638551" h="5255386" stroke="0" extrusionOk="0">
                <a:moveTo>
                  <a:pt x="0" y="0"/>
                </a:moveTo>
                <a:cubicBezTo>
                  <a:pt x="649877" y="-60791"/>
                  <a:pt x="2879288" y="148618"/>
                  <a:pt x="3638551" y="0"/>
                </a:cubicBezTo>
                <a:cubicBezTo>
                  <a:pt x="3644523" y="1199445"/>
                  <a:pt x="3519742" y="4313427"/>
                  <a:pt x="3638551" y="5255386"/>
                </a:cubicBezTo>
                <a:cubicBezTo>
                  <a:pt x="2203163" y="5348035"/>
                  <a:pt x="742135" y="5327878"/>
                  <a:pt x="0" y="5255386"/>
                </a:cubicBezTo>
                <a:cubicBezTo>
                  <a:pt x="-73658" y="4087750"/>
                  <a:pt x="-30107" y="2238504"/>
                  <a:pt x="0" y="0"/>
                </a:cubicBezTo>
                <a:close/>
              </a:path>
            </a:pathLst>
          </a:custGeom>
          <a:ln w="19050">
            <a:solidFill>
              <a:schemeClr val="accent1"/>
            </a:solidFill>
            <a:prstDash val="dash"/>
            <a:extLst>
              <a:ext uri="{C807C97D-BFC1-408E-A445-0C87EB9F89A2}">
                <ask:lineSketchStyleProps xmlns:ask="http://schemas.microsoft.com/office/drawing/2018/sketchyshapes" sd="637911475">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anchor="ctr"/>
          <a:lstStyle/>
          <a:p>
            <a:pPr>
              <a:lnSpc>
                <a:spcPct val="125000"/>
              </a:lnSpc>
            </a:pPr>
            <a:r>
              <a:rPr lang="en-US" dirty="0"/>
              <a:t>Provides a single vSAN datastore accessible to all hosts.</a:t>
            </a:r>
          </a:p>
          <a:p>
            <a:pPr>
              <a:lnSpc>
                <a:spcPct val="125000"/>
              </a:lnSpc>
            </a:pPr>
            <a:r>
              <a:rPr lang="en-US" dirty="0"/>
              <a:t>Each VM or </a:t>
            </a:r>
            <a:r>
              <a:rPr lang="en-US" dirty="0" err="1"/>
              <a:t>vmdk</a:t>
            </a:r>
            <a:r>
              <a:rPr lang="en-US" dirty="0"/>
              <a:t> can have different service levels.</a:t>
            </a:r>
          </a:p>
          <a:p>
            <a:pPr>
              <a:lnSpc>
                <a:spcPct val="125000"/>
              </a:lnSpc>
            </a:pPr>
            <a:r>
              <a:rPr lang="en-US" dirty="0"/>
              <a:t>Only capacity devices contribute to storage.</a:t>
            </a:r>
          </a:p>
          <a:p>
            <a:pPr>
              <a:lnSpc>
                <a:spcPct val="125000"/>
              </a:lnSpc>
            </a:pPr>
            <a:r>
              <a:rPr lang="en-US" dirty="0"/>
              <a:t>Size of the cache devices does not affect the size of datastore.</a:t>
            </a:r>
          </a:p>
        </p:txBody>
      </p:sp>
      <p:sp>
        <p:nvSpPr>
          <p:cNvPr id="4" name="Title 3">
            <a:extLst>
              <a:ext uri="{FF2B5EF4-FFF2-40B4-BE49-F238E27FC236}">
                <a16:creationId xmlns:a16="http://schemas.microsoft.com/office/drawing/2014/main" id="{85B1AB44-E5EB-4E4F-9CCC-5DE7DE95A875}"/>
              </a:ext>
            </a:extLst>
          </p:cNvPr>
          <p:cNvSpPr>
            <a:spLocks noGrp="1"/>
          </p:cNvSpPr>
          <p:nvPr>
            <p:ph type="title"/>
          </p:nvPr>
        </p:nvSpPr>
        <p:spPr>
          <a:xfrm>
            <a:off x="1331826" y="83629"/>
            <a:ext cx="3819525" cy="512258"/>
          </a:xfrm>
        </p:spPr>
        <p:txBody>
          <a:bodyPr>
            <a:normAutofit fontScale="90000"/>
          </a:bodyPr>
          <a:lstStyle/>
          <a:p>
            <a:r>
              <a:rPr lang="en-US" dirty="0"/>
              <a:t>vSAN Datastore</a:t>
            </a:r>
          </a:p>
        </p:txBody>
      </p:sp>
      <p:pic>
        <p:nvPicPr>
          <p:cNvPr id="8" name="Picture 7">
            <a:extLst>
              <a:ext uri="{FF2B5EF4-FFF2-40B4-BE49-F238E27FC236}">
                <a16:creationId xmlns:a16="http://schemas.microsoft.com/office/drawing/2014/main" id="{9A4B52FB-062F-46DA-A14C-AF52A8CC5015}"/>
              </a:ext>
            </a:extLst>
          </p:cNvPr>
          <p:cNvPicPr>
            <a:picLocks noChangeAspect="1"/>
          </p:cNvPicPr>
          <p:nvPr/>
        </p:nvPicPr>
        <p:blipFill>
          <a:blip r:embed="rId3"/>
          <a:stretch>
            <a:fillRect/>
          </a:stretch>
        </p:blipFill>
        <p:spPr>
          <a:xfrm>
            <a:off x="6013447" y="5704145"/>
            <a:ext cx="1543050" cy="428625"/>
          </a:xfrm>
          <a:prstGeom prst="rect">
            <a:avLst/>
          </a:prstGeom>
        </p:spPr>
      </p:pic>
      <p:sp>
        <p:nvSpPr>
          <p:cNvPr id="16" name="Rectangle 15">
            <a:extLst>
              <a:ext uri="{FF2B5EF4-FFF2-40B4-BE49-F238E27FC236}">
                <a16:creationId xmlns:a16="http://schemas.microsoft.com/office/drawing/2014/main" id="{F7EF143B-C142-4ECA-8680-D1F651DE41DE}"/>
              </a:ext>
            </a:extLst>
          </p:cNvPr>
          <p:cNvSpPr/>
          <p:nvPr/>
        </p:nvSpPr>
        <p:spPr>
          <a:xfrm>
            <a:off x="6480172" y="310642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dirty="0"/>
              <a:t>NVMe</a:t>
            </a:r>
            <a:endParaRPr lang="en-US" sz="2000" b="1" dirty="0"/>
          </a:p>
        </p:txBody>
      </p:sp>
      <p:sp>
        <p:nvSpPr>
          <p:cNvPr id="33" name="Rectangle 32">
            <a:extLst>
              <a:ext uri="{FF2B5EF4-FFF2-40B4-BE49-F238E27FC236}">
                <a16:creationId xmlns:a16="http://schemas.microsoft.com/office/drawing/2014/main" id="{40AA661C-119B-46A4-8B6F-AEA31E04911D}"/>
              </a:ext>
            </a:extLst>
          </p:cNvPr>
          <p:cNvSpPr/>
          <p:nvPr/>
        </p:nvSpPr>
        <p:spPr>
          <a:xfrm>
            <a:off x="6848788" y="447325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34" name="Rectangle 33">
            <a:extLst>
              <a:ext uri="{FF2B5EF4-FFF2-40B4-BE49-F238E27FC236}">
                <a16:creationId xmlns:a16="http://schemas.microsoft.com/office/drawing/2014/main" id="{ECAF0EBB-373A-4625-833B-24F083FB529C}"/>
              </a:ext>
            </a:extLst>
          </p:cNvPr>
          <p:cNvSpPr/>
          <p:nvPr/>
        </p:nvSpPr>
        <p:spPr>
          <a:xfrm>
            <a:off x="6188069" y="448151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35" name="Rectangle 34">
            <a:extLst>
              <a:ext uri="{FF2B5EF4-FFF2-40B4-BE49-F238E27FC236}">
                <a16:creationId xmlns:a16="http://schemas.microsoft.com/office/drawing/2014/main" id="{9649C8D6-6D6E-4CF0-8AAC-08AC142E91FC}"/>
              </a:ext>
            </a:extLst>
          </p:cNvPr>
          <p:cNvSpPr/>
          <p:nvPr/>
        </p:nvSpPr>
        <p:spPr>
          <a:xfrm>
            <a:off x="6841485" y="398817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36" name="Rectangle 35">
            <a:extLst>
              <a:ext uri="{FF2B5EF4-FFF2-40B4-BE49-F238E27FC236}">
                <a16:creationId xmlns:a16="http://schemas.microsoft.com/office/drawing/2014/main" id="{CA855C0E-7261-455A-BA93-9CC4B3D5196C}"/>
              </a:ext>
            </a:extLst>
          </p:cNvPr>
          <p:cNvSpPr/>
          <p:nvPr/>
        </p:nvSpPr>
        <p:spPr>
          <a:xfrm>
            <a:off x="6183625" y="399643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37" name="TextBox 36">
            <a:extLst>
              <a:ext uri="{FF2B5EF4-FFF2-40B4-BE49-F238E27FC236}">
                <a16:creationId xmlns:a16="http://schemas.microsoft.com/office/drawing/2014/main" id="{09A60B8A-0608-4E1D-996F-0253AA23C50B}"/>
              </a:ext>
            </a:extLst>
          </p:cNvPr>
          <p:cNvSpPr txBox="1"/>
          <p:nvPr/>
        </p:nvSpPr>
        <p:spPr>
          <a:xfrm>
            <a:off x="6209345" y="5115482"/>
            <a:ext cx="1114425"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b="1" dirty="0"/>
              <a:t>Disk Group</a:t>
            </a:r>
          </a:p>
        </p:txBody>
      </p:sp>
      <p:pic>
        <p:nvPicPr>
          <p:cNvPr id="39" name="Picture 38">
            <a:extLst>
              <a:ext uri="{FF2B5EF4-FFF2-40B4-BE49-F238E27FC236}">
                <a16:creationId xmlns:a16="http://schemas.microsoft.com/office/drawing/2014/main" id="{A8DB2F32-4C14-4931-9166-D24B7A0AE8C0}"/>
              </a:ext>
            </a:extLst>
          </p:cNvPr>
          <p:cNvPicPr>
            <a:picLocks noChangeAspect="1"/>
          </p:cNvPicPr>
          <p:nvPr/>
        </p:nvPicPr>
        <p:blipFill>
          <a:blip r:embed="rId3"/>
          <a:stretch>
            <a:fillRect/>
          </a:stretch>
        </p:blipFill>
        <p:spPr>
          <a:xfrm>
            <a:off x="8060050" y="5704145"/>
            <a:ext cx="1543050" cy="428625"/>
          </a:xfrm>
          <a:prstGeom prst="rect">
            <a:avLst/>
          </a:prstGeom>
        </p:spPr>
      </p:pic>
      <p:sp>
        <p:nvSpPr>
          <p:cNvPr id="40" name="Rectangle 39">
            <a:extLst>
              <a:ext uri="{FF2B5EF4-FFF2-40B4-BE49-F238E27FC236}">
                <a16:creationId xmlns:a16="http://schemas.microsoft.com/office/drawing/2014/main" id="{4B174743-C8C8-4C02-9FFA-98CBE1FED179}"/>
              </a:ext>
            </a:extLst>
          </p:cNvPr>
          <p:cNvSpPr/>
          <p:nvPr/>
        </p:nvSpPr>
        <p:spPr>
          <a:xfrm>
            <a:off x="8526775" y="310642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dirty="0"/>
              <a:t>NVMe</a:t>
            </a:r>
            <a:endParaRPr lang="en-US" sz="2400" b="1" dirty="0"/>
          </a:p>
        </p:txBody>
      </p:sp>
      <p:sp>
        <p:nvSpPr>
          <p:cNvPr id="41" name="Rectangle 40">
            <a:extLst>
              <a:ext uri="{FF2B5EF4-FFF2-40B4-BE49-F238E27FC236}">
                <a16:creationId xmlns:a16="http://schemas.microsoft.com/office/drawing/2014/main" id="{A2CC5420-3889-4FF9-9452-09504C8B15C3}"/>
              </a:ext>
            </a:extLst>
          </p:cNvPr>
          <p:cNvSpPr/>
          <p:nvPr/>
        </p:nvSpPr>
        <p:spPr>
          <a:xfrm>
            <a:off x="8895391" y="447325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42" name="Rectangle 41">
            <a:extLst>
              <a:ext uri="{FF2B5EF4-FFF2-40B4-BE49-F238E27FC236}">
                <a16:creationId xmlns:a16="http://schemas.microsoft.com/office/drawing/2014/main" id="{7AFF1096-EE50-407F-A1B4-297276403598}"/>
              </a:ext>
            </a:extLst>
          </p:cNvPr>
          <p:cNvSpPr/>
          <p:nvPr/>
        </p:nvSpPr>
        <p:spPr>
          <a:xfrm>
            <a:off x="8234672" y="448151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43" name="Rectangle 42">
            <a:extLst>
              <a:ext uri="{FF2B5EF4-FFF2-40B4-BE49-F238E27FC236}">
                <a16:creationId xmlns:a16="http://schemas.microsoft.com/office/drawing/2014/main" id="{5F8CC105-B291-4DBA-9297-491A91CA6011}"/>
              </a:ext>
            </a:extLst>
          </p:cNvPr>
          <p:cNvSpPr/>
          <p:nvPr/>
        </p:nvSpPr>
        <p:spPr>
          <a:xfrm>
            <a:off x="8888088" y="398817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44" name="Rectangle 43">
            <a:extLst>
              <a:ext uri="{FF2B5EF4-FFF2-40B4-BE49-F238E27FC236}">
                <a16:creationId xmlns:a16="http://schemas.microsoft.com/office/drawing/2014/main" id="{B8E1CF7D-6DA0-46E0-A9A6-2AFDEE4E8CC7}"/>
              </a:ext>
            </a:extLst>
          </p:cNvPr>
          <p:cNvSpPr/>
          <p:nvPr/>
        </p:nvSpPr>
        <p:spPr>
          <a:xfrm>
            <a:off x="8230228" y="399643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45" name="TextBox 44">
            <a:extLst>
              <a:ext uri="{FF2B5EF4-FFF2-40B4-BE49-F238E27FC236}">
                <a16:creationId xmlns:a16="http://schemas.microsoft.com/office/drawing/2014/main" id="{6D2F023D-A5F3-484B-B874-FC8204EF0F9E}"/>
              </a:ext>
            </a:extLst>
          </p:cNvPr>
          <p:cNvSpPr txBox="1"/>
          <p:nvPr/>
        </p:nvSpPr>
        <p:spPr>
          <a:xfrm>
            <a:off x="8255948" y="5115482"/>
            <a:ext cx="1114425"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b="1" dirty="0"/>
              <a:t>Disk Group</a:t>
            </a:r>
          </a:p>
        </p:txBody>
      </p:sp>
      <p:pic>
        <p:nvPicPr>
          <p:cNvPr id="47" name="Picture 46">
            <a:extLst>
              <a:ext uri="{FF2B5EF4-FFF2-40B4-BE49-F238E27FC236}">
                <a16:creationId xmlns:a16="http://schemas.microsoft.com/office/drawing/2014/main" id="{F5DB65B3-E43E-4053-BE53-6FA68BDE50C0}"/>
              </a:ext>
            </a:extLst>
          </p:cNvPr>
          <p:cNvPicPr>
            <a:picLocks noChangeAspect="1"/>
          </p:cNvPicPr>
          <p:nvPr/>
        </p:nvPicPr>
        <p:blipFill>
          <a:blip r:embed="rId3"/>
          <a:stretch>
            <a:fillRect/>
          </a:stretch>
        </p:blipFill>
        <p:spPr>
          <a:xfrm>
            <a:off x="10045695" y="5704145"/>
            <a:ext cx="1543050" cy="428625"/>
          </a:xfrm>
          <a:prstGeom prst="rect">
            <a:avLst/>
          </a:prstGeom>
        </p:spPr>
      </p:pic>
      <p:sp>
        <p:nvSpPr>
          <p:cNvPr id="48" name="Rectangle 47">
            <a:extLst>
              <a:ext uri="{FF2B5EF4-FFF2-40B4-BE49-F238E27FC236}">
                <a16:creationId xmlns:a16="http://schemas.microsoft.com/office/drawing/2014/main" id="{AE15ECC0-8FE0-4DCE-BFFF-BECAE95A64C3}"/>
              </a:ext>
            </a:extLst>
          </p:cNvPr>
          <p:cNvSpPr/>
          <p:nvPr/>
        </p:nvSpPr>
        <p:spPr>
          <a:xfrm>
            <a:off x="10512420" y="3106420"/>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dirty="0"/>
              <a:t>NVMe</a:t>
            </a:r>
            <a:endParaRPr lang="en-US" sz="2000" b="1" dirty="0"/>
          </a:p>
        </p:txBody>
      </p:sp>
      <p:sp>
        <p:nvSpPr>
          <p:cNvPr id="49" name="Rectangle 48">
            <a:extLst>
              <a:ext uri="{FF2B5EF4-FFF2-40B4-BE49-F238E27FC236}">
                <a16:creationId xmlns:a16="http://schemas.microsoft.com/office/drawing/2014/main" id="{40BDBE4C-1732-4272-87A3-FE5C599FB96F}"/>
              </a:ext>
            </a:extLst>
          </p:cNvPr>
          <p:cNvSpPr/>
          <p:nvPr/>
        </p:nvSpPr>
        <p:spPr>
          <a:xfrm>
            <a:off x="10881036" y="447325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50" name="Rectangle 49">
            <a:extLst>
              <a:ext uri="{FF2B5EF4-FFF2-40B4-BE49-F238E27FC236}">
                <a16:creationId xmlns:a16="http://schemas.microsoft.com/office/drawing/2014/main" id="{F6B4757A-84D2-45B3-A903-ADE08023BAA5}"/>
              </a:ext>
            </a:extLst>
          </p:cNvPr>
          <p:cNvSpPr/>
          <p:nvPr/>
        </p:nvSpPr>
        <p:spPr>
          <a:xfrm>
            <a:off x="10220317" y="448151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51" name="Rectangle 50">
            <a:extLst>
              <a:ext uri="{FF2B5EF4-FFF2-40B4-BE49-F238E27FC236}">
                <a16:creationId xmlns:a16="http://schemas.microsoft.com/office/drawing/2014/main" id="{A151D27E-719F-4D21-AE49-5C541640C25A}"/>
              </a:ext>
            </a:extLst>
          </p:cNvPr>
          <p:cNvSpPr/>
          <p:nvPr/>
        </p:nvSpPr>
        <p:spPr>
          <a:xfrm>
            <a:off x="10873733" y="3988179"/>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52" name="Rectangle 51">
            <a:extLst>
              <a:ext uri="{FF2B5EF4-FFF2-40B4-BE49-F238E27FC236}">
                <a16:creationId xmlns:a16="http://schemas.microsoft.com/office/drawing/2014/main" id="{1B18D110-C7F4-4C4A-AF0D-19570008FBF4}"/>
              </a:ext>
            </a:extLst>
          </p:cNvPr>
          <p:cNvSpPr/>
          <p:nvPr/>
        </p:nvSpPr>
        <p:spPr>
          <a:xfrm>
            <a:off x="10215873" y="3996434"/>
            <a:ext cx="572772" cy="36068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t>SSD</a:t>
            </a:r>
            <a:endParaRPr lang="en-US" b="1" dirty="0"/>
          </a:p>
        </p:txBody>
      </p:sp>
      <p:sp>
        <p:nvSpPr>
          <p:cNvPr id="53" name="TextBox 52">
            <a:extLst>
              <a:ext uri="{FF2B5EF4-FFF2-40B4-BE49-F238E27FC236}">
                <a16:creationId xmlns:a16="http://schemas.microsoft.com/office/drawing/2014/main" id="{505F8066-2E23-4AEE-B674-4241A746A620}"/>
              </a:ext>
            </a:extLst>
          </p:cNvPr>
          <p:cNvSpPr txBox="1"/>
          <p:nvPr/>
        </p:nvSpPr>
        <p:spPr>
          <a:xfrm>
            <a:off x="10241593" y="5115482"/>
            <a:ext cx="1114425"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b="1" dirty="0"/>
              <a:t>Disk Group</a:t>
            </a:r>
          </a:p>
        </p:txBody>
      </p:sp>
      <p:sp>
        <p:nvSpPr>
          <p:cNvPr id="7" name="Rectangle 53">
            <a:extLst>
              <a:ext uri="{FF2B5EF4-FFF2-40B4-BE49-F238E27FC236}">
                <a16:creationId xmlns:a16="http://schemas.microsoft.com/office/drawing/2014/main" id="{57B5B3B8-036F-4109-B58C-7AF3BF69578E}"/>
              </a:ext>
            </a:extLst>
          </p:cNvPr>
          <p:cNvSpPr/>
          <p:nvPr/>
        </p:nvSpPr>
        <p:spPr>
          <a:xfrm>
            <a:off x="5572125" y="2205294"/>
            <a:ext cx="6505574" cy="407168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b="1"/>
          </a:p>
        </p:txBody>
      </p:sp>
      <p:sp>
        <p:nvSpPr>
          <p:cNvPr id="56" name="TextBox 55">
            <a:extLst>
              <a:ext uri="{FF2B5EF4-FFF2-40B4-BE49-F238E27FC236}">
                <a16:creationId xmlns:a16="http://schemas.microsoft.com/office/drawing/2014/main" id="{8C78923D-0DF7-447A-8A19-F0AEC2451612}"/>
              </a:ext>
            </a:extLst>
          </p:cNvPr>
          <p:cNvSpPr txBox="1"/>
          <p:nvPr/>
        </p:nvSpPr>
        <p:spPr>
          <a:xfrm>
            <a:off x="8285038" y="2278668"/>
            <a:ext cx="1251112"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vSAN Cluster</a:t>
            </a:r>
          </a:p>
        </p:txBody>
      </p:sp>
      <p:pic>
        <p:nvPicPr>
          <p:cNvPr id="58" name="Picture 57">
            <a:extLst>
              <a:ext uri="{FF2B5EF4-FFF2-40B4-BE49-F238E27FC236}">
                <a16:creationId xmlns:a16="http://schemas.microsoft.com/office/drawing/2014/main" id="{1BF8F6FC-E55D-4254-8D24-C60B059B341A}"/>
              </a:ext>
            </a:extLst>
          </p:cNvPr>
          <p:cNvPicPr>
            <a:picLocks noChangeAspect="1"/>
          </p:cNvPicPr>
          <p:nvPr/>
        </p:nvPicPr>
        <p:blipFill>
          <a:blip r:embed="rId4"/>
          <a:stretch>
            <a:fillRect/>
          </a:stretch>
        </p:blipFill>
        <p:spPr>
          <a:xfrm>
            <a:off x="8195459" y="109900"/>
            <a:ext cx="1215082" cy="1095074"/>
          </a:xfrm>
          <a:prstGeom prst="rect">
            <a:avLst/>
          </a:prstGeom>
        </p:spPr>
      </p:pic>
      <p:cxnSp>
        <p:nvCxnSpPr>
          <p:cNvPr id="60" name="Straight Connector 59">
            <a:extLst>
              <a:ext uri="{FF2B5EF4-FFF2-40B4-BE49-F238E27FC236}">
                <a16:creationId xmlns:a16="http://schemas.microsoft.com/office/drawing/2014/main" id="{476EB9AE-4B23-427D-A234-6ED3037F804D}"/>
              </a:ext>
            </a:extLst>
          </p:cNvPr>
          <p:cNvCxnSpPr/>
          <p:nvPr/>
        </p:nvCxnSpPr>
        <p:spPr>
          <a:xfrm flipV="1">
            <a:off x="5572125" y="1204974"/>
            <a:ext cx="2623334" cy="1000320"/>
          </a:xfrm>
          <a:prstGeom prst="line">
            <a:avLst/>
          </a:prstGeom>
          <a:ln w="34925">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CF377C4-9667-44D8-83C3-18A5A1E8A5AA}"/>
              </a:ext>
            </a:extLst>
          </p:cNvPr>
          <p:cNvCxnSpPr>
            <a:cxnSpLocks/>
          </p:cNvCxnSpPr>
          <p:nvPr/>
        </p:nvCxnSpPr>
        <p:spPr>
          <a:xfrm flipH="1" flipV="1">
            <a:off x="9370373" y="1172344"/>
            <a:ext cx="2707326" cy="1032950"/>
          </a:xfrm>
          <a:prstGeom prst="line">
            <a:avLst/>
          </a:prstGeom>
          <a:ln w="3492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454136"/>
      </p:ext>
    </p:extLst>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17AD-7614-4994-AA5F-1942860A941C}"/>
              </a:ext>
            </a:extLst>
          </p:cNvPr>
          <p:cNvSpPr>
            <a:spLocks noGrp="1"/>
          </p:cNvSpPr>
          <p:nvPr>
            <p:ph type="title"/>
          </p:nvPr>
        </p:nvSpPr>
        <p:spPr>
          <a:xfrm>
            <a:off x="936000" y="244385"/>
            <a:ext cx="10272000" cy="914400"/>
          </a:xfrm>
        </p:spPr>
        <p:txBody>
          <a:bodyPr>
            <a:normAutofit fontScale="90000"/>
          </a:bodyPr>
          <a:lstStyle/>
          <a:p>
            <a:r>
              <a:rPr lang="en-US" b="0" i="0" dirty="0"/>
              <a:t>vSAN Performance Monitoring</a:t>
            </a:r>
            <a:br>
              <a:rPr lang="en-US" dirty="0"/>
            </a:br>
            <a:endParaRPr lang="en-US" dirty="0"/>
          </a:p>
        </p:txBody>
      </p:sp>
      <p:pic>
        <p:nvPicPr>
          <p:cNvPr id="4" name="vSan performance monitoring">
            <a:hlinkClick r:id="" action="ppaction://media"/>
            <a:extLst>
              <a:ext uri="{FF2B5EF4-FFF2-40B4-BE49-F238E27FC236}">
                <a16:creationId xmlns:a16="http://schemas.microsoft.com/office/drawing/2014/main" id="{912B4B6E-ECAF-40F9-A5E2-92B2D4E1E8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35999" y="1158785"/>
            <a:ext cx="10272001" cy="4997540"/>
          </a:xfrm>
        </p:spPr>
      </p:pic>
    </p:spTree>
    <p:extLst>
      <p:ext uri="{BB962C8B-B14F-4D97-AF65-F5344CB8AC3E}">
        <p14:creationId xmlns:p14="http://schemas.microsoft.com/office/powerpoint/2010/main" val="20009877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FA1DD-BD31-478C-A616-06DE70908154}"/>
              </a:ext>
            </a:extLst>
          </p:cNvPr>
          <p:cNvSpPr>
            <a:spLocks noGrp="1"/>
          </p:cNvSpPr>
          <p:nvPr>
            <p:ph type="title"/>
          </p:nvPr>
        </p:nvSpPr>
        <p:spPr>
          <a:xfrm>
            <a:off x="428000" y="244385"/>
            <a:ext cx="10272000" cy="914400"/>
          </a:xfrm>
        </p:spPr>
        <p:txBody>
          <a:bodyPr>
            <a:normAutofit fontScale="90000"/>
          </a:bodyPr>
          <a:lstStyle/>
          <a:p>
            <a:r>
              <a:rPr lang="en-US" b="0" i="0" dirty="0"/>
              <a:t>vSAN Capacity Monitoring</a:t>
            </a:r>
            <a:br>
              <a:rPr lang="en-US" dirty="0"/>
            </a:br>
            <a:endParaRPr lang="en-US" dirty="0"/>
          </a:p>
        </p:txBody>
      </p:sp>
      <p:pic>
        <p:nvPicPr>
          <p:cNvPr id="4" name="vSan capacity monitoring">
            <a:hlinkClick r:id="" action="ppaction://media"/>
            <a:extLst>
              <a:ext uri="{FF2B5EF4-FFF2-40B4-BE49-F238E27FC236}">
                <a16:creationId xmlns:a16="http://schemas.microsoft.com/office/drawing/2014/main" id="{19C37591-619B-45A6-BAC2-5DB0D3C34C4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17760" y="1158785"/>
            <a:ext cx="10272000" cy="4997540"/>
          </a:xfrm>
        </p:spPr>
      </p:pic>
    </p:spTree>
    <p:extLst>
      <p:ext uri="{BB962C8B-B14F-4D97-AF65-F5344CB8AC3E}">
        <p14:creationId xmlns:p14="http://schemas.microsoft.com/office/powerpoint/2010/main" val="27063240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132D8-36FE-4A3F-ACD2-30DEF4E0C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25" y="0"/>
            <a:ext cx="6000750" cy="6858000"/>
          </a:xfrm>
          <a:prstGeom prst="rect">
            <a:avLst/>
          </a:prstGeom>
        </p:spPr>
      </p:pic>
    </p:spTree>
    <p:extLst>
      <p:ext uri="{BB962C8B-B14F-4D97-AF65-F5344CB8AC3E}">
        <p14:creationId xmlns:p14="http://schemas.microsoft.com/office/powerpoint/2010/main" val="96725839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A47635-617C-4E33-BD1B-86F6971ACF81}"/>
              </a:ext>
            </a:extLst>
          </p:cNvPr>
          <p:cNvSpPr>
            <a:spLocks noGrp="1"/>
          </p:cNvSpPr>
          <p:nvPr>
            <p:ph type="title"/>
          </p:nvPr>
        </p:nvSpPr>
        <p:spPr>
          <a:xfrm>
            <a:off x="1289113" y="240663"/>
            <a:ext cx="4542188" cy="461665"/>
          </a:xfrm>
        </p:spPr>
        <p:txBody>
          <a:bodyPr>
            <a:normAutofit fontScale="90000"/>
          </a:bodyPr>
          <a:lstStyle/>
          <a:p>
            <a:r>
              <a:rPr lang="en-US" dirty="0"/>
              <a:t>vSAN &amp; Object storage</a:t>
            </a:r>
          </a:p>
        </p:txBody>
      </p:sp>
      <p:sp>
        <p:nvSpPr>
          <p:cNvPr id="10" name="Rectangle: Rounded Corners 9">
            <a:extLst>
              <a:ext uri="{FF2B5EF4-FFF2-40B4-BE49-F238E27FC236}">
                <a16:creationId xmlns:a16="http://schemas.microsoft.com/office/drawing/2014/main" id="{FE506F91-38DC-43A8-B8F3-960787B0A684}"/>
              </a:ext>
            </a:extLst>
          </p:cNvPr>
          <p:cNvSpPr/>
          <p:nvPr/>
        </p:nvSpPr>
        <p:spPr>
          <a:xfrm>
            <a:off x="4507091" y="3394678"/>
            <a:ext cx="1432376" cy="2186432"/>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1" name="Picture 10">
            <a:extLst>
              <a:ext uri="{FF2B5EF4-FFF2-40B4-BE49-F238E27FC236}">
                <a16:creationId xmlns:a16="http://schemas.microsoft.com/office/drawing/2014/main" id="{6303752D-46D3-4BCC-8679-AC795C1BD83A}"/>
              </a:ext>
            </a:extLst>
          </p:cNvPr>
          <p:cNvPicPr>
            <a:picLocks noChangeAspect="1"/>
          </p:cNvPicPr>
          <p:nvPr/>
        </p:nvPicPr>
        <p:blipFill>
          <a:blip r:embed="rId3"/>
          <a:stretch>
            <a:fillRect/>
          </a:stretch>
        </p:blipFill>
        <p:spPr>
          <a:xfrm>
            <a:off x="4524184" y="5717656"/>
            <a:ext cx="1432376" cy="413482"/>
          </a:xfrm>
          <a:prstGeom prst="rect">
            <a:avLst/>
          </a:prstGeom>
        </p:spPr>
      </p:pic>
      <p:sp>
        <p:nvSpPr>
          <p:cNvPr id="13" name="Rectangle 12">
            <a:extLst>
              <a:ext uri="{FF2B5EF4-FFF2-40B4-BE49-F238E27FC236}">
                <a16:creationId xmlns:a16="http://schemas.microsoft.com/office/drawing/2014/main" id="{88781FFA-780E-4032-97E3-B191DD0923CF}"/>
              </a:ext>
            </a:extLst>
          </p:cNvPr>
          <p:cNvSpPr/>
          <p:nvPr/>
        </p:nvSpPr>
        <p:spPr>
          <a:xfrm>
            <a:off x="4957434" y="3547281"/>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16" name="Rectangle 15">
            <a:extLst>
              <a:ext uri="{FF2B5EF4-FFF2-40B4-BE49-F238E27FC236}">
                <a16:creationId xmlns:a16="http://schemas.microsoft.com/office/drawing/2014/main" id="{1535A83D-0442-4C95-B730-EF35246281B3}"/>
              </a:ext>
            </a:extLst>
          </p:cNvPr>
          <p:cNvSpPr/>
          <p:nvPr/>
        </p:nvSpPr>
        <p:spPr>
          <a:xfrm>
            <a:off x="5299611" y="4530256"/>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8" name="Rectangle 17">
            <a:extLst>
              <a:ext uri="{FF2B5EF4-FFF2-40B4-BE49-F238E27FC236}">
                <a16:creationId xmlns:a16="http://schemas.microsoft.com/office/drawing/2014/main" id="{2E795BEE-E091-42A2-A4C3-C55C288BFD3E}"/>
              </a:ext>
            </a:extLst>
          </p:cNvPr>
          <p:cNvSpPr/>
          <p:nvPr/>
        </p:nvSpPr>
        <p:spPr>
          <a:xfrm>
            <a:off x="4686282" y="4538219"/>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19" name="Rectangle 18">
            <a:extLst>
              <a:ext uri="{FF2B5EF4-FFF2-40B4-BE49-F238E27FC236}">
                <a16:creationId xmlns:a16="http://schemas.microsoft.com/office/drawing/2014/main" id="{372A797F-6660-489E-A6C5-055117C7C067}"/>
              </a:ext>
            </a:extLst>
          </p:cNvPr>
          <p:cNvSpPr/>
          <p:nvPr/>
        </p:nvSpPr>
        <p:spPr>
          <a:xfrm>
            <a:off x="5292832" y="4062313"/>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0" name="Rectangle 19">
            <a:extLst>
              <a:ext uri="{FF2B5EF4-FFF2-40B4-BE49-F238E27FC236}">
                <a16:creationId xmlns:a16="http://schemas.microsoft.com/office/drawing/2014/main" id="{76EDF500-353F-46CE-90BD-EB05BFC8764D}"/>
              </a:ext>
            </a:extLst>
          </p:cNvPr>
          <p:cNvSpPr/>
          <p:nvPr/>
        </p:nvSpPr>
        <p:spPr>
          <a:xfrm>
            <a:off x="4682156" y="4070276"/>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1" name="TextBox 20">
            <a:extLst>
              <a:ext uri="{FF2B5EF4-FFF2-40B4-BE49-F238E27FC236}">
                <a16:creationId xmlns:a16="http://schemas.microsoft.com/office/drawing/2014/main" id="{BBBA757F-C16C-4289-AE4F-ACA60041F050}"/>
              </a:ext>
            </a:extLst>
          </p:cNvPr>
          <p:cNvSpPr txBox="1"/>
          <p:nvPr/>
        </p:nvSpPr>
        <p:spPr>
          <a:xfrm>
            <a:off x="4706032" y="5149790"/>
            <a:ext cx="1034493"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solidFill>
                  <a:schemeClr val="bg2"/>
                </a:solidFill>
              </a:rPr>
              <a:t>Disk</a:t>
            </a:r>
            <a:r>
              <a:rPr lang="en-US" sz="1600" dirty="0">
                <a:solidFill>
                  <a:schemeClr val="bg2"/>
                </a:solidFill>
              </a:rPr>
              <a:t> Group</a:t>
            </a:r>
          </a:p>
        </p:txBody>
      </p:sp>
      <p:sp>
        <p:nvSpPr>
          <p:cNvPr id="22" name="Rectangle: Rounded Corners 21">
            <a:extLst>
              <a:ext uri="{FF2B5EF4-FFF2-40B4-BE49-F238E27FC236}">
                <a16:creationId xmlns:a16="http://schemas.microsoft.com/office/drawing/2014/main" id="{5A31E736-EB20-4B53-AC59-DF6F706774AB}"/>
              </a:ext>
            </a:extLst>
          </p:cNvPr>
          <p:cNvSpPr/>
          <p:nvPr/>
        </p:nvSpPr>
        <p:spPr>
          <a:xfrm>
            <a:off x="6224097" y="3371972"/>
            <a:ext cx="1432376" cy="216373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23" name="Picture 22">
            <a:extLst>
              <a:ext uri="{FF2B5EF4-FFF2-40B4-BE49-F238E27FC236}">
                <a16:creationId xmlns:a16="http://schemas.microsoft.com/office/drawing/2014/main" id="{88E57D16-984E-45F1-95A0-5122AE804312}"/>
              </a:ext>
            </a:extLst>
          </p:cNvPr>
          <p:cNvPicPr>
            <a:picLocks noChangeAspect="1"/>
          </p:cNvPicPr>
          <p:nvPr/>
        </p:nvPicPr>
        <p:blipFill>
          <a:blip r:embed="rId3"/>
          <a:stretch>
            <a:fillRect/>
          </a:stretch>
        </p:blipFill>
        <p:spPr>
          <a:xfrm>
            <a:off x="6241190" y="5672251"/>
            <a:ext cx="1432376" cy="413482"/>
          </a:xfrm>
          <a:prstGeom prst="rect">
            <a:avLst/>
          </a:prstGeom>
        </p:spPr>
      </p:pic>
      <p:sp>
        <p:nvSpPr>
          <p:cNvPr id="24" name="Rectangle 23">
            <a:extLst>
              <a:ext uri="{FF2B5EF4-FFF2-40B4-BE49-F238E27FC236}">
                <a16:creationId xmlns:a16="http://schemas.microsoft.com/office/drawing/2014/main" id="{A01AD23E-3D0A-4F57-A96C-4E124AE0D4B8}"/>
              </a:ext>
            </a:extLst>
          </p:cNvPr>
          <p:cNvSpPr/>
          <p:nvPr/>
        </p:nvSpPr>
        <p:spPr>
          <a:xfrm>
            <a:off x="6674440" y="3501875"/>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25" name="Rectangle 24">
            <a:extLst>
              <a:ext uri="{FF2B5EF4-FFF2-40B4-BE49-F238E27FC236}">
                <a16:creationId xmlns:a16="http://schemas.microsoft.com/office/drawing/2014/main" id="{FA0C15F6-5E55-4B95-B1ED-FA81F20145DC}"/>
              </a:ext>
            </a:extLst>
          </p:cNvPr>
          <p:cNvSpPr/>
          <p:nvPr/>
        </p:nvSpPr>
        <p:spPr>
          <a:xfrm>
            <a:off x="7016617" y="4484850"/>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6" name="Rectangle 25">
            <a:extLst>
              <a:ext uri="{FF2B5EF4-FFF2-40B4-BE49-F238E27FC236}">
                <a16:creationId xmlns:a16="http://schemas.microsoft.com/office/drawing/2014/main" id="{8BEBC8C9-465B-4EEE-83F5-CDEFC6871590}"/>
              </a:ext>
            </a:extLst>
          </p:cNvPr>
          <p:cNvSpPr/>
          <p:nvPr/>
        </p:nvSpPr>
        <p:spPr>
          <a:xfrm>
            <a:off x="6403288" y="4492814"/>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7" name="Rectangle 26">
            <a:extLst>
              <a:ext uri="{FF2B5EF4-FFF2-40B4-BE49-F238E27FC236}">
                <a16:creationId xmlns:a16="http://schemas.microsoft.com/office/drawing/2014/main" id="{C2583AC7-49F7-418D-ACCC-3BBF936733A7}"/>
              </a:ext>
            </a:extLst>
          </p:cNvPr>
          <p:cNvSpPr/>
          <p:nvPr/>
        </p:nvSpPr>
        <p:spPr>
          <a:xfrm>
            <a:off x="7009838" y="4016908"/>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8" name="Rectangle 27">
            <a:extLst>
              <a:ext uri="{FF2B5EF4-FFF2-40B4-BE49-F238E27FC236}">
                <a16:creationId xmlns:a16="http://schemas.microsoft.com/office/drawing/2014/main" id="{B2ECC305-A273-49F7-ADBA-25B74A9C0D66}"/>
              </a:ext>
            </a:extLst>
          </p:cNvPr>
          <p:cNvSpPr/>
          <p:nvPr/>
        </p:nvSpPr>
        <p:spPr>
          <a:xfrm>
            <a:off x="6399163" y="4024871"/>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29" name="TextBox 28">
            <a:extLst>
              <a:ext uri="{FF2B5EF4-FFF2-40B4-BE49-F238E27FC236}">
                <a16:creationId xmlns:a16="http://schemas.microsoft.com/office/drawing/2014/main" id="{79B44E84-1917-4429-A6DF-51FB4D7D679B}"/>
              </a:ext>
            </a:extLst>
          </p:cNvPr>
          <p:cNvSpPr txBox="1"/>
          <p:nvPr/>
        </p:nvSpPr>
        <p:spPr>
          <a:xfrm>
            <a:off x="6423038" y="5104385"/>
            <a:ext cx="1034493"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solidFill>
                  <a:schemeClr val="bg2"/>
                </a:solidFill>
              </a:rPr>
              <a:t>Disk</a:t>
            </a:r>
            <a:r>
              <a:rPr lang="en-US" sz="1600" dirty="0">
                <a:solidFill>
                  <a:schemeClr val="bg2"/>
                </a:solidFill>
              </a:rPr>
              <a:t> Group</a:t>
            </a:r>
          </a:p>
        </p:txBody>
      </p:sp>
      <p:sp>
        <p:nvSpPr>
          <p:cNvPr id="30" name="Rectangle: Rounded Corners 29">
            <a:extLst>
              <a:ext uri="{FF2B5EF4-FFF2-40B4-BE49-F238E27FC236}">
                <a16:creationId xmlns:a16="http://schemas.microsoft.com/office/drawing/2014/main" id="{7321C96D-B40D-491E-B114-005872ECE89A}"/>
              </a:ext>
            </a:extLst>
          </p:cNvPr>
          <p:cNvSpPr/>
          <p:nvPr/>
        </p:nvSpPr>
        <p:spPr>
          <a:xfrm>
            <a:off x="7978004" y="3371970"/>
            <a:ext cx="1432376" cy="216373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31" name="Picture 30">
            <a:extLst>
              <a:ext uri="{FF2B5EF4-FFF2-40B4-BE49-F238E27FC236}">
                <a16:creationId xmlns:a16="http://schemas.microsoft.com/office/drawing/2014/main" id="{C0BB59A6-EDF7-466F-AB1B-149D39089CD8}"/>
              </a:ext>
            </a:extLst>
          </p:cNvPr>
          <p:cNvPicPr>
            <a:picLocks noChangeAspect="1"/>
          </p:cNvPicPr>
          <p:nvPr/>
        </p:nvPicPr>
        <p:blipFill>
          <a:blip r:embed="rId3"/>
          <a:stretch>
            <a:fillRect/>
          </a:stretch>
        </p:blipFill>
        <p:spPr>
          <a:xfrm>
            <a:off x="7995097" y="5672251"/>
            <a:ext cx="1432376" cy="413482"/>
          </a:xfrm>
          <a:prstGeom prst="rect">
            <a:avLst/>
          </a:prstGeom>
        </p:spPr>
      </p:pic>
      <p:sp>
        <p:nvSpPr>
          <p:cNvPr id="32" name="Rectangle 31">
            <a:extLst>
              <a:ext uri="{FF2B5EF4-FFF2-40B4-BE49-F238E27FC236}">
                <a16:creationId xmlns:a16="http://schemas.microsoft.com/office/drawing/2014/main" id="{1DD6A6CB-CC4A-44F8-ADE9-2990EF54CFAD}"/>
              </a:ext>
            </a:extLst>
          </p:cNvPr>
          <p:cNvSpPr/>
          <p:nvPr/>
        </p:nvSpPr>
        <p:spPr>
          <a:xfrm>
            <a:off x="8428347" y="3501875"/>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33" name="Rectangle 32">
            <a:extLst>
              <a:ext uri="{FF2B5EF4-FFF2-40B4-BE49-F238E27FC236}">
                <a16:creationId xmlns:a16="http://schemas.microsoft.com/office/drawing/2014/main" id="{F3909644-CC1A-4A99-9457-285D66E794B0}"/>
              </a:ext>
            </a:extLst>
          </p:cNvPr>
          <p:cNvSpPr/>
          <p:nvPr/>
        </p:nvSpPr>
        <p:spPr>
          <a:xfrm>
            <a:off x="8770524" y="4484850"/>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4" name="Rectangle 33">
            <a:extLst>
              <a:ext uri="{FF2B5EF4-FFF2-40B4-BE49-F238E27FC236}">
                <a16:creationId xmlns:a16="http://schemas.microsoft.com/office/drawing/2014/main" id="{3FCCBDFB-9463-4470-BE30-5E5FC468EDC9}"/>
              </a:ext>
            </a:extLst>
          </p:cNvPr>
          <p:cNvSpPr/>
          <p:nvPr/>
        </p:nvSpPr>
        <p:spPr>
          <a:xfrm>
            <a:off x="8157195" y="4492814"/>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5" name="Rectangle 34">
            <a:extLst>
              <a:ext uri="{FF2B5EF4-FFF2-40B4-BE49-F238E27FC236}">
                <a16:creationId xmlns:a16="http://schemas.microsoft.com/office/drawing/2014/main" id="{97167D18-F28B-4F43-8D55-79DE93365580}"/>
              </a:ext>
            </a:extLst>
          </p:cNvPr>
          <p:cNvSpPr/>
          <p:nvPr/>
        </p:nvSpPr>
        <p:spPr>
          <a:xfrm>
            <a:off x="8763745" y="4016908"/>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6" name="Rectangle 35">
            <a:extLst>
              <a:ext uri="{FF2B5EF4-FFF2-40B4-BE49-F238E27FC236}">
                <a16:creationId xmlns:a16="http://schemas.microsoft.com/office/drawing/2014/main" id="{5162583E-A181-42A5-8F2E-3F58FCCE5DD8}"/>
              </a:ext>
            </a:extLst>
          </p:cNvPr>
          <p:cNvSpPr/>
          <p:nvPr/>
        </p:nvSpPr>
        <p:spPr>
          <a:xfrm>
            <a:off x="8153070" y="4024871"/>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37" name="TextBox 36">
            <a:extLst>
              <a:ext uri="{FF2B5EF4-FFF2-40B4-BE49-F238E27FC236}">
                <a16:creationId xmlns:a16="http://schemas.microsoft.com/office/drawing/2014/main" id="{073B24A9-3AFD-4868-8CF4-4351EA429695}"/>
              </a:ext>
            </a:extLst>
          </p:cNvPr>
          <p:cNvSpPr txBox="1"/>
          <p:nvPr/>
        </p:nvSpPr>
        <p:spPr>
          <a:xfrm>
            <a:off x="8176945" y="5104385"/>
            <a:ext cx="1034493"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solidFill>
                  <a:schemeClr val="bg2"/>
                </a:solidFill>
              </a:rPr>
              <a:t>Disk</a:t>
            </a:r>
            <a:r>
              <a:rPr lang="en-US" sz="1600" dirty="0">
                <a:solidFill>
                  <a:schemeClr val="bg2"/>
                </a:solidFill>
              </a:rPr>
              <a:t> Group</a:t>
            </a:r>
          </a:p>
        </p:txBody>
      </p:sp>
      <p:sp>
        <p:nvSpPr>
          <p:cNvPr id="38" name="TextBox 37">
            <a:extLst>
              <a:ext uri="{FF2B5EF4-FFF2-40B4-BE49-F238E27FC236}">
                <a16:creationId xmlns:a16="http://schemas.microsoft.com/office/drawing/2014/main" id="{17F3F961-91C3-44B3-A77B-DC7FE7CBC1F9}"/>
              </a:ext>
            </a:extLst>
          </p:cNvPr>
          <p:cNvSpPr txBox="1"/>
          <p:nvPr/>
        </p:nvSpPr>
        <p:spPr>
          <a:xfrm>
            <a:off x="5695107" y="6464826"/>
            <a:ext cx="1118768"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dirty="0">
                <a:solidFill>
                  <a:schemeClr val="bg2"/>
                </a:solidFill>
              </a:rPr>
              <a:t>vSAN Cluster</a:t>
            </a:r>
            <a:endParaRPr lang="en-US" sz="1800" dirty="0">
              <a:solidFill>
                <a:schemeClr val="bg2"/>
              </a:solidFill>
            </a:endParaRPr>
          </a:p>
        </p:txBody>
      </p:sp>
      <p:sp>
        <p:nvSpPr>
          <p:cNvPr id="44" name="Rectangle: Rounded Corners 43">
            <a:extLst>
              <a:ext uri="{FF2B5EF4-FFF2-40B4-BE49-F238E27FC236}">
                <a16:creationId xmlns:a16="http://schemas.microsoft.com/office/drawing/2014/main" id="{1CBC396B-090D-4D99-94E6-A3E21E65B48C}"/>
              </a:ext>
            </a:extLst>
          </p:cNvPr>
          <p:cNvSpPr/>
          <p:nvPr/>
        </p:nvSpPr>
        <p:spPr>
          <a:xfrm>
            <a:off x="2794509" y="3394678"/>
            <a:ext cx="1432376" cy="2186432"/>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45" name="Picture 44">
            <a:extLst>
              <a:ext uri="{FF2B5EF4-FFF2-40B4-BE49-F238E27FC236}">
                <a16:creationId xmlns:a16="http://schemas.microsoft.com/office/drawing/2014/main" id="{A0D55DEB-0220-4139-9385-25CBEF047CB4}"/>
              </a:ext>
            </a:extLst>
          </p:cNvPr>
          <p:cNvPicPr>
            <a:picLocks noChangeAspect="1"/>
          </p:cNvPicPr>
          <p:nvPr/>
        </p:nvPicPr>
        <p:blipFill>
          <a:blip r:embed="rId3"/>
          <a:stretch>
            <a:fillRect/>
          </a:stretch>
        </p:blipFill>
        <p:spPr>
          <a:xfrm>
            <a:off x="2811602" y="5717656"/>
            <a:ext cx="1432376" cy="413482"/>
          </a:xfrm>
          <a:prstGeom prst="rect">
            <a:avLst/>
          </a:prstGeom>
        </p:spPr>
      </p:pic>
      <p:sp>
        <p:nvSpPr>
          <p:cNvPr id="46" name="Rectangle 45">
            <a:extLst>
              <a:ext uri="{FF2B5EF4-FFF2-40B4-BE49-F238E27FC236}">
                <a16:creationId xmlns:a16="http://schemas.microsoft.com/office/drawing/2014/main" id="{446ED863-7F26-401C-A97F-719A5EFAA740}"/>
              </a:ext>
            </a:extLst>
          </p:cNvPr>
          <p:cNvSpPr/>
          <p:nvPr/>
        </p:nvSpPr>
        <p:spPr>
          <a:xfrm>
            <a:off x="3244852" y="3547281"/>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solidFill>
                  <a:schemeClr val="bg2"/>
                </a:solidFill>
              </a:rPr>
              <a:t>NVMe</a:t>
            </a:r>
            <a:endParaRPr lang="en-US" sz="2000" dirty="0">
              <a:solidFill>
                <a:schemeClr val="bg2"/>
              </a:solidFill>
            </a:endParaRPr>
          </a:p>
        </p:txBody>
      </p:sp>
      <p:sp>
        <p:nvSpPr>
          <p:cNvPr id="47" name="Rectangle 46">
            <a:extLst>
              <a:ext uri="{FF2B5EF4-FFF2-40B4-BE49-F238E27FC236}">
                <a16:creationId xmlns:a16="http://schemas.microsoft.com/office/drawing/2014/main" id="{A0E2CA3A-6009-46DF-B86E-A6A0E3CC2039}"/>
              </a:ext>
            </a:extLst>
          </p:cNvPr>
          <p:cNvSpPr/>
          <p:nvPr/>
        </p:nvSpPr>
        <p:spPr>
          <a:xfrm>
            <a:off x="3587029" y="4530256"/>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8" name="Rectangle 47">
            <a:extLst>
              <a:ext uri="{FF2B5EF4-FFF2-40B4-BE49-F238E27FC236}">
                <a16:creationId xmlns:a16="http://schemas.microsoft.com/office/drawing/2014/main" id="{C98DE177-3B19-4AB1-B232-A3B00CB7A7A6}"/>
              </a:ext>
            </a:extLst>
          </p:cNvPr>
          <p:cNvSpPr/>
          <p:nvPr/>
        </p:nvSpPr>
        <p:spPr>
          <a:xfrm>
            <a:off x="2973700" y="4538219"/>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49" name="Rectangle 48">
            <a:extLst>
              <a:ext uri="{FF2B5EF4-FFF2-40B4-BE49-F238E27FC236}">
                <a16:creationId xmlns:a16="http://schemas.microsoft.com/office/drawing/2014/main" id="{A1673EA6-7AB3-4366-BFA4-502EBBD83534}"/>
              </a:ext>
            </a:extLst>
          </p:cNvPr>
          <p:cNvSpPr/>
          <p:nvPr/>
        </p:nvSpPr>
        <p:spPr>
          <a:xfrm>
            <a:off x="3580250" y="4062313"/>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0" name="Rectangle 49">
            <a:extLst>
              <a:ext uri="{FF2B5EF4-FFF2-40B4-BE49-F238E27FC236}">
                <a16:creationId xmlns:a16="http://schemas.microsoft.com/office/drawing/2014/main" id="{88B146B2-D5FB-4717-87EB-CF3C6813EC64}"/>
              </a:ext>
            </a:extLst>
          </p:cNvPr>
          <p:cNvSpPr/>
          <p:nvPr/>
        </p:nvSpPr>
        <p:spPr>
          <a:xfrm>
            <a:off x="2969574" y="4070276"/>
            <a:ext cx="531690" cy="34793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2"/>
                </a:solidFill>
              </a:rPr>
              <a:t>SSD</a:t>
            </a:r>
            <a:endParaRPr lang="en-US" dirty="0">
              <a:solidFill>
                <a:schemeClr val="bg2"/>
              </a:solidFill>
            </a:endParaRPr>
          </a:p>
        </p:txBody>
      </p:sp>
      <p:sp>
        <p:nvSpPr>
          <p:cNvPr id="51" name="TextBox 50">
            <a:extLst>
              <a:ext uri="{FF2B5EF4-FFF2-40B4-BE49-F238E27FC236}">
                <a16:creationId xmlns:a16="http://schemas.microsoft.com/office/drawing/2014/main" id="{4A60C764-78F5-4A92-A839-5F47E718A11C}"/>
              </a:ext>
            </a:extLst>
          </p:cNvPr>
          <p:cNvSpPr txBox="1"/>
          <p:nvPr/>
        </p:nvSpPr>
        <p:spPr>
          <a:xfrm>
            <a:off x="2993450" y="5149790"/>
            <a:ext cx="1034493"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solidFill>
                  <a:schemeClr val="bg2"/>
                </a:solidFill>
              </a:rPr>
              <a:t>Disk</a:t>
            </a:r>
            <a:r>
              <a:rPr lang="en-US" sz="1600" dirty="0">
                <a:solidFill>
                  <a:schemeClr val="bg2"/>
                </a:solidFill>
              </a:rPr>
              <a:t> Group</a:t>
            </a:r>
          </a:p>
        </p:txBody>
      </p:sp>
      <p:grpSp>
        <p:nvGrpSpPr>
          <p:cNvPr id="52" name="Group 51">
            <a:extLst>
              <a:ext uri="{FF2B5EF4-FFF2-40B4-BE49-F238E27FC236}">
                <a16:creationId xmlns:a16="http://schemas.microsoft.com/office/drawing/2014/main" id="{8D220BE5-46EC-4EE1-B0F2-A1B96C0423D1}"/>
              </a:ext>
            </a:extLst>
          </p:cNvPr>
          <p:cNvGrpSpPr/>
          <p:nvPr/>
        </p:nvGrpSpPr>
        <p:grpSpPr>
          <a:xfrm>
            <a:off x="3767919" y="127934"/>
            <a:ext cx="4377282" cy="2869187"/>
            <a:chOff x="5688281" y="1526781"/>
            <a:chExt cx="4513896" cy="3136679"/>
          </a:xfrm>
        </p:grpSpPr>
        <p:sp>
          <p:nvSpPr>
            <p:cNvPr id="54" name="Rectangle 53">
              <a:extLst>
                <a:ext uri="{FF2B5EF4-FFF2-40B4-BE49-F238E27FC236}">
                  <a16:creationId xmlns:a16="http://schemas.microsoft.com/office/drawing/2014/main" id="{5B0D8157-23E0-4854-BECD-813773B40690}"/>
                </a:ext>
              </a:extLst>
            </p:cNvPr>
            <p:cNvSpPr/>
            <p:nvPr/>
          </p:nvSpPr>
          <p:spPr>
            <a:xfrm>
              <a:off x="6697683" y="3960421"/>
              <a:ext cx="665020" cy="385948"/>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2"/>
                </a:solidFill>
              </a:endParaRPr>
            </a:p>
          </p:txBody>
        </p:sp>
        <p:sp>
          <p:nvSpPr>
            <p:cNvPr id="55" name="Oval 54">
              <a:extLst>
                <a:ext uri="{FF2B5EF4-FFF2-40B4-BE49-F238E27FC236}">
                  <a16:creationId xmlns:a16="http://schemas.microsoft.com/office/drawing/2014/main" id="{D88B35B5-5847-4089-A9CB-EC0761621B9E}"/>
                </a:ext>
              </a:extLst>
            </p:cNvPr>
            <p:cNvSpPr/>
            <p:nvPr/>
          </p:nvSpPr>
          <p:spPr>
            <a:xfrm>
              <a:off x="8740239" y="2861953"/>
              <a:ext cx="451262" cy="41563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6" name="Oval 55">
              <a:extLst>
                <a:ext uri="{FF2B5EF4-FFF2-40B4-BE49-F238E27FC236}">
                  <a16:creationId xmlns:a16="http://schemas.microsoft.com/office/drawing/2014/main" id="{172E5412-3218-4FC9-95D2-32ED4FCC24EB}"/>
                </a:ext>
              </a:extLst>
            </p:cNvPr>
            <p:cNvSpPr/>
            <p:nvPr/>
          </p:nvSpPr>
          <p:spPr>
            <a:xfrm>
              <a:off x="9654638" y="2921330"/>
              <a:ext cx="451262" cy="41563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Oval 56">
              <a:extLst>
                <a:ext uri="{FF2B5EF4-FFF2-40B4-BE49-F238E27FC236}">
                  <a16:creationId xmlns:a16="http://schemas.microsoft.com/office/drawing/2014/main" id="{0873B39A-428D-450D-BFCC-539816E0E0D3}"/>
                </a:ext>
              </a:extLst>
            </p:cNvPr>
            <p:cNvSpPr/>
            <p:nvPr/>
          </p:nvSpPr>
          <p:spPr>
            <a:xfrm>
              <a:off x="9533907" y="3482300"/>
              <a:ext cx="451262" cy="41563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58" name="Oval 57">
              <a:extLst>
                <a:ext uri="{FF2B5EF4-FFF2-40B4-BE49-F238E27FC236}">
                  <a16:creationId xmlns:a16="http://schemas.microsoft.com/office/drawing/2014/main" id="{1E3E2CB7-A0AB-4027-B9EC-4F9D2CE9FDE1}"/>
                </a:ext>
              </a:extLst>
            </p:cNvPr>
            <p:cNvSpPr/>
            <p:nvPr/>
          </p:nvSpPr>
          <p:spPr>
            <a:xfrm>
              <a:off x="8855931" y="3544784"/>
              <a:ext cx="451262" cy="41563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9" name="Oval 58">
              <a:extLst>
                <a:ext uri="{FF2B5EF4-FFF2-40B4-BE49-F238E27FC236}">
                  <a16:creationId xmlns:a16="http://schemas.microsoft.com/office/drawing/2014/main" id="{7F9A7688-F7D7-44C6-9687-325FE769AB66}"/>
                </a:ext>
              </a:extLst>
            </p:cNvPr>
            <p:cNvSpPr/>
            <p:nvPr/>
          </p:nvSpPr>
          <p:spPr>
            <a:xfrm>
              <a:off x="9533907" y="4102832"/>
              <a:ext cx="451262" cy="41563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0" name="Straight Arrow Connector 59">
              <a:extLst>
                <a:ext uri="{FF2B5EF4-FFF2-40B4-BE49-F238E27FC236}">
                  <a16:creationId xmlns:a16="http://schemas.microsoft.com/office/drawing/2014/main" id="{139E2C3D-9BB9-492F-89E9-D093C7EAAE07}"/>
                </a:ext>
              </a:extLst>
            </p:cNvPr>
            <p:cNvCxnSpPr>
              <a:cxnSpLocks/>
              <a:stCxn id="65" idx="2"/>
              <a:endCxn id="57" idx="1"/>
            </p:cNvCxnSpPr>
            <p:nvPr/>
          </p:nvCxnSpPr>
          <p:spPr>
            <a:xfrm>
              <a:off x="9478881" y="1930546"/>
              <a:ext cx="121111" cy="16126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9864C3D-CBCB-4995-BA4A-056BF379D6D0}"/>
                </a:ext>
              </a:extLst>
            </p:cNvPr>
            <p:cNvCxnSpPr>
              <a:cxnSpLocks/>
              <a:stCxn id="65" idx="2"/>
              <a:endCxn id="58" idx="7"/>
            </p:cNvCxnSpPr>
            <p:nvPr/>
          </p:nvCxnSpPr>
          <p:spPr>
            <a:xfrm flipH="1">
              <a:off x="9241106" y="1930546"/>
              <a:ext cx="237775" cy="16751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511903C-24D3-4692-883C-956CBD1FD122}"/>
                </a:ext>
              </a:extLst>
            </p:cNvPr>
            <p:cNvCxnSpPr>
              <a:cxnSpLocks/>
              <a:stCxn id="65" idx="2"/>
              <a:endCxn id="56" idx="0"/>
            </p:cNvCxnSpPr>
            <p:nvPr/>
          </p:nvCxnSpPr>
          <p:spPr>
            <a:xfrm>
              <a:off x="9478881" y="1930546"/>
              <a:ext cx="401387" cy="990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E767202-0C93-448C-8914-6489121BB749}"/>
                </a:ext>
              </a:extLst>
            </p:cNvPr>
            <p:cNvCxnSpPr>
              <a:cxnSpLocks/>
              <a:stCxn id="65" idx="2"/>
              <a:endCxn id="55" idx="0"/>
            </p:cNvCxnSpPr>
            <p:nvPr/>
          </p:nvCxnSpPr>
          <p:spPr>
            <a:xfrm flipH="1">
              <a:off x="8965870" y="1930546"/>
              <a:ext cx="513011" cy="931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065C081-D8EC-425A-846F-A612408CD17D}"/>
                </a:ext>
              </a:extLst>
            </p:cNvPr>
            <p:cNvSpPr txBox="1"/>
            <p:nvPr/>
          </p:nvSpPr>
          <p:spPr>
            <a:xfrm>
              <a:off x="8888177" y="1526781"/>
              <a:ext cx="1181410" cy="403765"/>
            </a:xfrm>
            <a:prstGeom prst="rect">
              <a:avLst/>
            </a:prstGeom>
            <a:noFill/>
            <a:ln>
              <a:solidFill>
                <a:schemeClr val="tx1"/>
              </a:solidFill>
            </a:ln>
          </p:spPr>
          <p:txBody>
            <a:bodyPr wrap="square" rtlCol="0">
              <a:spAutoFit/>
            </a:bodyPr>
            <a:lstStyle/>
            <a:p>
              <a:r>
                <a:rPr lang="en-US" b="1" dirty="0">
                  <a:solidFill>
                    <a:schemeClr val="bg2"/>
                  </a:solidFill>
                </a:rPr>
                <a:t>Objects</a:t>
              </a:r>
            </a:p>
          </p:txBody>
        </p:sp>
        <p:sp>
          <p:nvSpPr>
            <p:cNvPr id="66" name="TextBox 65">
              <a:extLst>
                <a:ext uri="{FF2B5EF4-FFF2-40B4-BE49-F238E27FC236}">
                  <a16:creationId xmlns:a16="http://schemas.microsoft.com/office/drawing/2014/main" id="{4ECCE009-BED2-4FC6-B33A-0C12555CA780}"/>
                </a:ext>
              </a:extLst>
            </p:cNvPr>
            <p:cNvSpPr txBox="1"/>
            <p:nvPr/>
          </p:nvSpPr>
          <p:spPr>
            <a:xfrm>
              <a:off x="6674246" y="1927041"/>
              <a:ext cx="453262" cy="403765"/>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bg2"/>
                  </a:solidFill>
                </a:rPr>
                <a:t>vm</a:t>
              </a:r>
            </a:p>
          </p:txBody>
        </p:sp>
        <p:sp>
          <p:nvSpPr>
            <p:cNvPr id="67" name="TextBox 66">
              <a:extLst>
                <a:ext uri="{FF2B5EF4-FFF2-40B4-BE49-F238E27FC236}">
                  <a16:creationId xmlns:a16="http://schemas.microsoft.com/office/drawing/2014/main" id="{52D95CE1-0DC9-45CC-AB16-1DDBA18615BC}"/>
                </a:ext>
              </a:extLst>
            </p:cNvPr>
            <p:cNvSpPr txBox="1"/>
            <p:nvPr/>
          </p:nvSpPr>
          <p:spPr>
            <a:xfrm>
              <a:off x="6555178" y="3152301"/>
              <a:ext cx="807525" cy="403765"/>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00" dirty="0">
                  <a:solidFill>
                    <a:schemeClr val="bg2"/>
                  </a:solidFill>
                </a:rPr>
                <a:t>vmdk</a:t>
              </a:r>
              <a:endParaRPr lang="en-US" dirty="0">
                <a:solidFill>
                  <a:schemeClr val="bg2"/>
                </a:solidFill>
              </a:endParaRPr>
            </a:p>
          </p:txBody>
        </p:sp>
        <p:cxnSp>
          <p:nvCxnSpPr>
            <p:cNvPr id="68" name="Straight Arrow Connector 67">
              <a:extLst>
                <a:ext uri="{FF2B5EF4-FFF2-40B4-BE49-F238E27FC236}">
                  <a16:creationId xmlns:a16="http://schemas.microsoft.com/office/drawing/2014/main" id="{6A473048-E7D2-4737-9591-95F9539E1B89}"/>
                </a:ext>
              </a:extLst>
            </p:cNvPr>
            <p:cNvCxnSpPr>
              <a:cxnSpLocks/>
              <a:stCxn id="66" idx="2"/>
              <a:endCxn id="67" idx="0"/>
            </p:cNvCxnSpPr>
            <p:nvPr/>
          </p:nvCxnSpPr>
          <p:spPr>
            <a:xfrm>
              <a:off x="6900877" y="2330805"/>
              <a:ext cx="58063" cy="821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AC09D67-6B74-439A-BB19-A94A47BE714C}"/>
                </a:ext>
              </a:extLst>
            </p:cNvPr>
            <p:cNvCxnSpPr>
              <a:cxnSpLocks/>
              <a:stCxn id="67" idx="3"/>
            </p:cNvCxnSpPr>
            <p:nvPr/>
          </p:nvCxnSpPr>
          <p:spPr>
            <a:xfrm flipV="1">
              <a:off x="7362703" y="2921331"/>
              <a:ext cx="1392031" cy="432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2572D72C-ECFB-4023-AE4A-D286FA671E85}"/>
                </a:ext>
              </a:extLst>
            </p:cNvPr>
            <p:cNvSpPr/>
            <p:nvPr/>
          </p:nvSpPr>
          <p:spPr>
            <a:xfrm>
              <a:off x="5688281" y="2861953"/>
              <a:ext cx="1910845" cy="1587468"/>
            </a:xfrm>
            <a:prstGeom prst="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chemeClr val="bg2"/>
                  </a:solidFill>
                </a:rPr>
                <a:t>VM Folder</a:t>
              </a:r>
            </a:p>
          </p:txBody>
        </p:sp>
        <p:sp>
          <p:nvSpPr>
            <p:cNvPr id="71" name="Rectangle 70">
              <a:extLst>
                <a:ext uri="{FF2B5EF4-FFF2-40B4-BE49-F238E27FC236}">
                  <a16:creationId xmlns:a16="http://schemas.microsoft.com/office/drawing/2014/main" id="{01D43F9E-8BFB-4BD9-AA66-EDA982D9C035}"/>
                </a:ext>
              </a:extLst>
            </p:cNvPr>
            <p:cNvSpPr/>
            <p:nvPr/>
          </p:nvSpPr>
          <p:spPr>
            <a:xfrm>
              <a:off x="6210795" y="3798632"/>
              <a:ext cx="688769" cy="385948"/>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err="1">
                  <a:solidFill>
                    <a:schemeClr val="bg2"/>
                  </a:solidFill>
                </a:rPr>
                <a:t>vswp</a:t>
              </a:r>
              <a:endParaRPr lang="en-US" sz="1400" dirty="0">
                <a:solidFill>
                  <a:schemeClr val="bg2"/>
                </a:solidFill>
              </a:endParaRPr>
            </a:p>
          </p:txBody>
        </p:sp>
        <p:cxnSp>
          <p:nvCxnSpPr>
            <p:cNvPr id="72" name="Straight Arrow Connector 71">
              <a:extLst>
                <a:ext uri="{FF2B5EF4-FFF2-40B4-BE49-F238E27FC236}">
                  <a16:creationId xmlns:a16="http://schemas.microsoft.com/office/drawing/2014/main" id="{29FF7534-3134-4D1D-98CC-867B515E6342}"/>
                </a:ext>
              </a:extLst>
            </p:cNvPr>
            <p:cNvCxnSpPr>
              <a:stCxn id="54" idx="3"/>
              <a:endCxn id="58" idx="2"/>
            </p:cNvCxnSpPr>
            <p:nvPr/>
          </p:nvCxnSpPr>
          <p:spPr>
            <a:xfrm flipV="1">
              <a:off x="7362703" y="3752603"/>
              <a:ext cx="1493228" cy="4007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Content Placeholder 4" descr="Database outline">
              <a:extLst>
                <a:ext uri="{FF2B5EF4-FFF2-40B4-BE49-F238E27FC236}">
                  <a16:creationId xmlns:a16="http://schemas.microsoft.com/office/drawing/2014/main" id="{3E255201-7459-4BFC-97F6-C5B2221893CF}"/>
                </a:ext>
              </a:extLst>
            </p:cNvPr>
            <p:cNvGrpSpPr/>
            <p:nvPr/>
          </p:nvGrpSpPr>
          <p:grpSpPr>
            <a:xfrm>
              <a:off x="8412209" y="2256261"/>
              <a:ext cx="1789968" cy="2407199"/>
              <a:chOff x="8412209" y="2256261"/>
              <a:chExt cx="1789968" cy="2407199"/>
            </a:xfrm>
            <a:solidFill>
              <a:schemeClr val="accent1"/>
            </a:solidFill>
          </p:grpSpPr>
          <p:sp>
            <p:nvSpPr>
              <p:cNvPr id="74" name="Freeform: Shape 73">
                <a:extLst>
                  <a:ext uri="{FF2B5EF4-FFF2-40B4-BE49-F238E27FC236}">
                    <a16:creationId xmlns:a16="http://schemas.microsoft.com/office/drawing/2014/main" id="{CD83535A-7B11-4460-AA08-758C3899E0B1}"/>
                  </a:ext>
                </a:extLst>
              </p:cNvPr>
              <p:cNvSpPr/>
              <p:nvPr/>
            </p:nvSpPr>
            <p:spPr>
              <a:xfrm>
                <a:off x="8412209" y="2256261"/>
                <a:ext cx="1789968" cy="2407199"/>
              </a:xfrm>
              <a:custGeom>
                <a:avLst/>
                <a:gdLst>
                  <a:gd name="connsiteX0" fmla="*/ 1789969 w 1789968"/>
                  <a:gd name="connsiteY0" fmla="*/ 2129446 h 2407199"/>
                  <a:gd name="connsiteX1" fmla="*/ 1789969 w 1789968"/>
                  <a:gd name="connsiteY1" fmla="*/ 277754 h 2407199"/>
                  <a:gd name="connsiteX2" fmla="*/ 894984 w 1789968"/>
                  <a:gd name="connsiteY2" fmla="*/ 0 h 2407199"/>
                  <a:gd name="connsiteX3" fmla="*/ 0 w 1789968"/>
                  <a:gd name="connsiteY3" fmla="*/ 277754 h 2407199"/>
                  <a:gd name="connsiteX4" fmla="*/ 0 w 1789968"/>
                  <a:gd name="connsiteY4" fmla="*/ 2129446 h 2407199"/>
                  <a:gd name="connsiteX5" fmla="*/ 894984 w 1789968"/>
                  <a:gd name="connsiteY5" fmla="*/ 2407200 h 2407199"/>
                  <a:gd name="connsiteX6" fmla="*/ 1789969 w 1789968"/>
                  <a:gd name="connsiteY6" fmla="*/ 2129446 h 2407199"/>
                  <a:gd name="connsiteX7" fmla="*/ 894984 w 1789968"/>
                  <a:gd name="connsiteY7" fmla="*/ 61723 h 2407199"/>
                  <a:gd name="connsiteX8" fmla="*/ 1728246 w 1789968"/>
                  <a:gd name="connsiteY8" fmla="*/ 277754 h 2407199"/>
                  <a:gd name="connsiteX9" fmla="*/ 894984 w 1789968"/>
                  <a:gd name="connsiteY9" fmla="*/ 493785 h 2407199"/>
                  <a:gd name="connsiteX10" fmla="*/ 61723 w 1789968"/>
                  <a:gd name="connsiteY10" fmla="*/ 277754 h 2407199"/>
                  <a:gd name="connsiteX11" fmla="*/ 894984 w 1789968"/>
                  <a:gd name="connsiteY11" fmla="*/ 61723 h 2407199"/>
                  <a:gd name="connsiteX12" fmla="*/ 61723 w 1789968"/>
                  <a:gd name="connsiteY12" fmla="*/ 384535 h 2407199"/>
                  <a:gd name="connsiteX13" fmla="*/ 894984 w 1789968"/>
                  <a:gd name="connsiteY13" fmla="*/ 555508 h 2407199"/>
                  <a:gd name="connsiteX14" fmla="*/ 1728246 w 1789968"/>
                  <a:gd name="connsiteY14" fmla="*/ 384535 h 2407199"/>
                  <a:gd name="connsiteX15" fmla="*/ 1728246 w 1789968"/>
                  <a:gd name="connsiteY15" fmla="*/ 894984 h 2407199"/>
                  <a:gd name="connsiteX16" fmla="*/ 894984 w 1789968"/>
                  <a:gd name="connsiteY16" fmla="*/ 1111015 h 2407199"/>
                  <a:gd name="connsiteX17" fmla="*/ 61723 w 1789968"/>
                  <a:gd name="connsiteY17" fmla="*/ 894984 h 2407199"/>
                  <a:gd name="connsiteX18" fmla="*/ 61723 w 1789968"/>
                  <a:gd name="connsiteY18" fmla="*/ 1001765 h 2407199"/>
                  <a:gd name="connsiteX19" fmla="*/ 894984 w 1789968"/>
                  <a:gd name="connsiteY19" fmla="*/ 1172738 h 2407199"/>
                  <a:gd name="connsiteX20" fmla="*/ 1728246 w 1789968"/>
                  <a:gd name="connsiteY20" fmla="*/ 1001765 h 2407199"/>
                  <a:gd name="connsiteX21" fmla="*/ 1728246 w 1789968"/>
                  <a:gd name="connsiteY21" fmla="*/ 1512215 h 2407199"/>
                  <a:gd name="connsiteX22" fmla="*/ 894984 w 1789968"/>
                  <a:gd name="connsiteY22" fmla="*/ 1728246 h 2407199"/>
                  <a:gd name="connsiteX23" fmla="*/ 61723 w 1789968"/>
                  <a:gd name="connsiteY23" fmla="*/ 1512215 h 2407199"/>
                  <a:gd name="connsiteX24" fmla="*/ 61723 w 1789968"/>
                  <a:gd name="connsiteY24" fmla="*/ 2129446 h 2407199"/>
                  <a:gd name="connsiteX25" fmla="*/ 61723 w 1789968"/>
                  <a:gd name="connsiteY25" fmla="*/ 1618996 h 2407199"/>
                  <a:gd name="connsiteX26" fmla="*/ 894984 w 1789968"/>
                  <a:gd name="connsiteY26" fmla="*/ 1789969 h 2407199"/>
                  <a:gd name="connsiteX27" fmla="*/ 1728246 w 1789968"/>
                  <a:gd name="connsiteY27" fmla="*/ 1618996 h 2407199"/>
                  <a:gd name="connsiteX28" fmla="*/ 1728246 w 1789968"/>
                  <a:gd name="connsiteY28" fmla="*/ 2129446 h 2407199"/>
                  <a:gd name="connsiteX29" fmla="*/ 894984 w 1789968"/>
                  <a:gd name="connsiteY29" fmla="*/ 2345477 h 2407199"/>
                  <a:gd name="connsiteX30" fmla="*/ 61723 w 1789968"/>
                  <a:gd name="connsiteY30" fmla="*/ 2129446 h 240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89968" h="2407199">
                    <a:moveTo>
                      <a:pt x="1789969" y="2129446"/>
                    </a:moveTo>
                    <a:lnTo>
                      <a:pt x="1789969" y="277754"/>
                    </a:lnTo>
                    <a:cubicBezTo>
                      <a:pt x="1789969" y="97337"/>
                      <a:pt x="1328867" y="0"/>
                      <a:pt x="894984" y="0"/>
                    </a:cubicBezTo>
                    <a:cubicBezTo>
                      <a:pt x="461102" y="0"/>
                      <a:pt x="0" y="97337"/>
                      <a:pt x="0" y="277754"/>
                    </a:cubicBezTo>
                    <a:lnTo>
                      <a:pt x="0" y="2129446"/>
                    </a:lnTo>
                    <a:cubicBezTo>
                      <a:pt x="0" y="2309862"/>
                      <a:pt x="461102" y="2407200"/>
                      <a:pt x="894984" y="2407200"/>
                    </a:cubicBezTo>
                    <a:cubicBezTo>
                      <a:pt x="1328867" y="2407200"/>
                      <a:pt x="1789969" y="2309862"/>
                      <a:pt x="1789969" y="2129446"/>
                    </a:cubicBezTo>
                    <a:close/>
                    <a:moveTo>
                      <a:pt x="894984" y="61723"/>
                    </a:moveTo>
                    <a:cubicBezTo>
                      <a:pt x="1371888" y="61723"/>
                      <a:pt x="1728246" y="175911"/>
                      <a:pt x="1728246" y="277754"/>
                    </a:cubicBezTo>
                    <a:cubicBezTo>
                      <a:pt x="1728246" y="379597"/>
                      <a:pt x="1371888" y="493785"/>
                      <a:pt x="894984" y="493785"/>
                    </a:cubicBezTo>
                    <a:cubicBezTo>
                      <a:pt x="418081" y="493785"/>
                      <a:pt x="61723" y="379597"/>
                      <a:pt x="61723" y="277754"/>
                    </a:cubicBezTo>
                    <a:cubicBezTo>
                      <a:pt x="61723" y="175911"/>
                      <a:pt x="418081" y="61723"/>
                      <a:pt x="894984" y="61723"/>
                    </a:cubicBezTo>
                    <a:close/>
                    <a:moveTo>
                      <a:pt x="61723" y="384535"/>
                    </a:moveTo>
                    <a:cubicBezTo>
                      <a:pt x="201495" y="496253"/>
                      <a:pt x="556526" y="555508"/>
                      <a:pt x="894984" y="555508"/>
                    </a:cubicBezTo>
                    <a:cubicBezTo>
                      <a:pt x="1233443" y="555508"/>
                      <a:pt x="1588474" y="496253"/>
                      <a:pt x="1728246" y="384535"/>
                    </a:cubicBezTo>
                    <a:lnTo>
                      <a:pt x="1728246" y="894984"/>
                    </a:lnTo>
                    <a:cubicBezTo>
                      <a:pt x="1728246" y="996827"/>
                      <a:pt x="1371888" y="1111015"/>
                      <a:pt x="894984" y="1111015"/>
                    </a:cubicBezTo>
                    <a:cubicBezTo>
                      <a:pt x="418081" y="1111015"/>
                      <a:pt x="61723" y="996827"/>
                      <a:pt x="61723" y="894984"/>
                    </a:cubicBezTo>
                    <a:close/>
                    <a:moveTo>
                      <a:pt x="61723" y="1001765"/>
                    </a:moveTo>
                    <a:cubicBezTo>
                      <a:pt x="201495" y="1113484"/>
                      <a:pt x="556526" y="1172738"/>
                      <a:pt x="894984" y="1172738"/>
                    </a:cubicBezTo>
                    <a:cubicBezTo>
                      <a:pt x="1233443" y="1172738"/>
                      <a:pt x="1588474" y="1113484"/>
                      <a:pt x="1728246" y="1001765"/>
                    </a:cubicBezTo>
                    <a:lnTo>
                      <a:pt x="1728246" y="1512215"/>
                    </a:lnTo>
                    <a:cubicBezTo>
                      <a:pt x="1728246" y="1614058"/>
                      <a:pt x="1371888" y="1728246"/>
                      <a:pt x="894984" y="1728246"/>
                    </a:cubicBezTo>
                    <a:cubicBezTo>
                      <a:pt x="418081" y="1728246"/>
                      <a:pt x="61723" y="1614058"/>
                      <a:pt x="61723" y="1512215"/>
                    </a:cubicBezTo>
                    <a:close/>
                    <a:moveTo>
                      <a:pt x="61723" y="2129446"/>
                    </a:moveTo>
                    <a:lnTo>
                      <a:pt x="61723" y="1618996"/>
                    </a:lnTo>
                    <a:cubicBezTo>
                      <a:pt x="201495" y="1730715"/>
                      <a:pt x="556526" y="1789969"/>
                      <a:pt x="894984" y="1789969"/>
                    </a:cubicBezTo>
                    <a:cubicBezTo>
                      <a:pt x="1233443" y="1789969"/>
                      <a:pt x="1588474" y="1730715"/>
                      <a:pt x="1728246" y="1618996"/>
                    </a:cubicBezTo>
                    <a:lnTo>
                      <a:pt x="1728246" y="2129446"/>
                    </a:lnTo>
                    <a:cubicBezTo>
                      <a:pt x="1728246" y="2231289"/>
                      <a:pt x="1371888" y="2345477"/>
                      <a:pt x="894984" y="2345477"/>
                    </a:cubicBezTo>
                    <a:cubicBezTo>
                      <a:pt x="418081" y="2345477"/>
                      <a:pt x="61723" y="2231289"/>
                      <a:pt x="61723" y="2129446"/>
                    </a:cubicBezTo>
                    <a:close/>
                  </a:path>
                </a:pathLst>
              </a:custGeom>
              <a:solidFill>
                <a:schemeClr val="accent1"/>
              </a:solidFill>
              <a:ln w="6845" cap="flat">
                <a:solidFill>
                  <a:schemeClr val="tx1"/>
                </a:solidFill>
                <a:prstDash val="solid"/>
                <a:miter/>
              </a:ln>
            </p:spPr>
            <p:txBody>
              <a:bodyPr rtlCol="0" anchor="ctr"/>
              <a:lstStyle/>
              <a:p>
                <a:endParaRPr lang="en-US">
                  <a:solidFill>
                    <a:schemeClr val="bg2"/>
                  </a:solidFill>
                </a:endParaRPr>
              </a:p>
            </p:txBody>
          </p:sp>
          <p:sp>
            <p:nvSpPr>
              <p:cNvPr id="75" name="Freeform: Shape 74">
                <a:extLst>
                  <a:ext uri="{FF2B5EF4-FFF2-40B4-BE49-F238E27FC236}">
                    <a16:creationId xmlns:a16="http://schemas.microsoft.com/office/drawing/2014/main" id="{362E1780-B518-42CA-9809-B1D3EA8B7CA6}"/>
                  </a:ext>
                </a:extLst>
              </p:cNvPr>
              <p:cNvSpPr/>
              <p:nvPr/>
            </p:nvSpPr>
            <p:spPr>
              <a:xfrm>
                <a:off x="9862701" y="2996938"/>
                <a:ext cx="123446" cy="123446"/>
              </a:xfrm>
              <a:custGeom>
                <a:avLst/>
                <a:gdLst>
                  <a:gd name="connsiteX0" fmla="*/ 123446 w 123446"/>
                  <a:gd name="connsiteY0" fmla="*/ 61723 h 123446"/>
                  <a:gd name="connsiteX1" fmla="*/ 61723 w 123446"/>
                  <a:gd name="connsiteY1" fmla="*/ 123446 h 123446"/>
                  <a:gd name="connsiteX2" fmla="*/ 0 w 123446"/>
                  <a:gd name="connsiteY2" fmla="*/ 61723 h 123446"/>
                  <a:gd name="connsiteX3" fmla="*/ 61723 w 123446"/>
                  <a:gd name="connsiteY3" fmla="*/ 0 h 123446"/>
                  <a:gd name="connsiteX4" fmla="*/ 123446 w 123446"/>
                  <a:gd name="connsiteY4" fmla="*/ 61723 h 12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46" h="123446">
                    <a:moveTo>
                      <a:pt x="123446" y="61723"/>
                    </a:moveTo>
                    <a:cubicBezTo>
                      <a:pt x="123446" y="95812"/>
                      <a:pt x="95812" y="123446"/>
                      <a:pt x="61723" y="123446"/>
                    </a:cubicBezTo>
                    <a:cubicBezTo>
                      <a:pt x="27634" y="123446"/>
                      <a:pt x="0" y="95812"/>
                      <a:pt x="0" y="61723"/>
                    </a:cubicBezTo>
                    <a:cubicBezTo>
                      <a:pt x="0" y="27634"/>
                      <a:pt x="27634" y="0"/>
                      <a:pt x="61723" y="0"/>
                    </a:cubicBezTo>
                    <a:cubicBezTo>
                      <a:pt x="95812" y="0"/>
                      <a:pt x="123446" y="27634"/>
                      <a:pt x="123446" y="61723"/>
                    </a:cubicBezTo>
                    <a:close/>
                  </a:path>
                </a:pathLst>
              </a:custGeom>
              <a:solidFill>
                <a:schemeClr val="accent1"/>
              </a:solidFill>
              <a:ln w="6845" cap="flat">
                <a:solidFill>
                  <a:schemeClr val="tx1"/>
                </a:solidFill>
                <a:prstDash val="solid"/>
                <a:miter/>
              </a:ln>
            </p:spPr>
            <p:txBody>
              <a:bodyPr rtlCol="0" anchor="ctr"/>
              <a:lstStyle/>
              <a:p>
                <a:endParaRPr lang="en-US">
                  <a:solidFill>
                    <a:schemeClr val="bg2"/>
                  </a:solidFill>
                </a:endParaRPr>
              </a:p>
            </p:txBody>
          </p:sp>
          <p:sp>
            <p:nvSpPr>
              <p:cNvPr id="76" name="Freeform: Shape 75">
                <a:extLst>
                  <a:ext uri="{FF2B5EF4-FFF2-40B4-BE49-F238E27FC236}">
                    <a16:creationId xmlns:a16="http://schemas.microsoft.com/office/drawing/2014/main" id="{4791C1BF-717A-4E8F-8593-BB12F7E40B61}"/>
                  </a:ext>
                </a:extLst>
              </p:cNvPr>
              <p:cNvSpPr/>
              <p:nvPr/>
            </p:nvSpPr>
            <p:spPr>
              <a:xfrm>
                <a:off x="9862701" y="3614168"/>
                <a:ext cx="123446" cy="123446"/>
              </a:xfrm>
              <a:custGeom>
                <a:avLst/>
                <a:gdLst>
                  <a:gd name="connsiteX0" fmla="*/ 123446 w 123446"/>
                  <a:gd name="connsiteY0" fmla="*/ 61723 h 123446"/>
                  <a:gd name="connsiteX1" fmla="*/ 61723 w 123446"/>
                  <a:gd name="connsiteY1" fmla="*/ 123446 h 123446"/>
                  <a:gd name="connsiteX2" fmla="*/ 0 w 123446"/>
                  <a:gd name="connsiteY2" fmla="*/ 61723 h 123446"/>
                  <a:gd name="connsiteX3" fmla="*/ 61723 w 123446"/>
                  <a:gd name="connsiteY3" fmla="*/ 0 h 123446"/>
                  <a:gd name="connsiteX4" fmla="*/ 123446 w 123446"/>
                  <a:gd name="connsiteY4" fmla="*/ 61723 h 12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46" h="123446">
                    <a:moveTo>
                      <a:pt x="123446" y="61723"/>
                    </a:moveTo>
                    <a:cubicBezTo>
                      <a:pt x="123446" y="95812"/>
                      <a:pt x="95812" y="123446"/>
                      <a:pt x="61723" y="123446"/>
                    </a:cubicBezTo>
                    <a:cubicBezTo>
                      <a:pt x="27634" y="123446"/>
                      <a:pt x="0" y="95812"/>
                      <a:pt x="0" y="61723"/>
                    </a:cubicBezTo>
                    <a:cubicBezTo>
                      <a:pt x="0" y="27634"/>
                      <a:pt x="27634" y="0"/>
                      <a:pt x="61723" y="0"/>
                    </a:cubicBezTo>
                    <a:cubicBezTo>
                      <a:pt x="95812" y="0"/>
                      <a:pt x="123446" y="27634"/>
                      <a:pt x="123446" y="61723"/>
                    </a:cubicBezTo>
                    <a:close/>
                  </a:path>
                </a:pathLst>
              </a:custGeom>
              <a:solidFill>
                <a:schemeClr val="accent1"/>
              </a:solidFill>
              <a:ln w="6845" cap="flat">
                <a:solidFill>
                  <a:schemeClr val="tx1"/>
                </a:solidFill>
                <a:prstDash val="solid"/>
                <a:miter/>
              </a:ln>
            </p:spPr>
            <p:txBody>
              <a:bodyPr rtlCol="0" anchor="ctr"/>
              <a:lstStyle/>
              <a:p>
                <a:endParaRPr lang="en-US">
                  <a:solidFill>
                    <a:schemeClr val="bg2"/>
                  </a:solidFill>
                </a:endParaRPr>
              </a:p>
            </p:txBody>
          </p:sp>
          <p:sp>
            <p:nvSpPr>
              <p:cNvPr id="77" name="Freeform: Shape 76">
                <a:extLst>
                  <a:ext uri="{FF2B5EF4-FFF2-40B4-BE49-F238E27FC236}">
                    <a16:creationId xmlns:a16="http://schemas.microsoft.com/office/drawing/2014/main" id="{AF54859F-26C8-4937-8875-AE4DE409E421}"/>
                  </a:ext>
                </a:extLst>
              </p:cNvPr>
              <p:cNvSpPr/>
              <p:nvPr/>
            </p:nvSpPr>
            <p:spPr>
              <a:xfrm>
                <a:off x="9862701" y="4231399"/>
                <a:ext cx="123446" cy="123446"/>
              </a:xfrm>
              <a:custGeom>
                <a:avLst/>
                <a:gdLst>
                  <a:gd name="connsiteX0" fmla="*/ 123446 w 123446"/>
                  <a:gd name="connsiteY0" fmla="*/ 61723 h 123446"/>
                  <a:gd name="connsiteX1" fmla="*/ 61723 w 123446"/>
                  <a:gd name="connsiteY1" fmla="*/ 123446 h 123446"/>
                  <a:gd name="connsiteX2" fmla="*/ 0 w 123446"/>
                  <a:gd name="connsiteY2" fmla="*/ 61723 h 123446"/>
                  <a:gd name="connsiteX3" fmla="*/ 61723 w 123446"/>
                  <a:gd name="connsiteY3" fmla="*/ 0 h 123446"/>
                  <a:gd name="connsiteX4" fmla="*/ 123446 w 123446"/>
                  <a:gd name="connsiteY4" fmla="*/ 61723 h 12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46" h="123446">
                    <a:moveTo>
                      <a:pt x="123446" y="61723"/>
                    </a:moveTo>
                    <a:cubicBezTo>
                      <a:pt x="123446" y="95812"/>
                      <a:pt x="95812" y="123446"/>
                      <a:pt x="61723" y="123446"/>
                    </a:cubicBezTo>
                    <a:cubicBezTo>
                      <a:pt x="27634" y="123446"/>
                      <a:pt x="0" y="95812"/>
                      <a:pt x="0" y="61723"/>
                    </a:cubicBezTo>
                    <a:cubicBezTo>
                      <a:pt x="0" y="27634"/>
                      <a:pt x="27634" y="0"/>
                      <a:pt x="61723" y="0"/>
                    </a:cubicBezTo>
                    <a:cubicBezTo>
                      <a:pt x="95812" y="0"/>
                      <a:pt x="123446" y="27634"/>
                      <a:pt x="123446" y="61723"/>
                    </a:cubicBezTo>
                    <a:close/>
                  </a:path>
                </a:pathLst>
              </a:custGeom>
              <a:solidFill>
                <a:schemeClr val="accent1"/>
              </a:solidFill>
              <a:ln w="6845" cap="flat">
                <a:solidFill>
                  <a:schemeClr val="tx1"/>
                </a:solidFill>
                <a:prstDash val="solid"/>
                <a:miter/>
              </a:ln>
            </p:spPr>
            <p:txBody>
              <a:bodyPr rtlCol="0" anchor="ctr"/>
              <a:lstStyle/>
              <a:p>
                <a:endParaRPr lang="en-US">
                  <a:solidFill>
                    <a:schemeClr val="bg2"/>
                  </a:solidFill>
                </a:endParaRPr>
              </a:p>
            </p:txBody>
          </p:sp>
        </p:grpSp>
      </p:grpSp>
      <p:sp>
        <p:nvSpPr>
          <p:cNvPr id="178" name="TextBox 177">
            <a:extLst>
              <a:ext uri="{FF2B5EF4-FFF2-40B4-BE49-F238E27FC236}">
                <a16:creationId xmlns:a16="http://schemas.microsoft.com/office/drawing/2014/main" id="{8277265C-7EFD-4E05-A069-94E0BB09513F}"/>
              </a:ext>
            </a:extLst>
          </p:cNvPr>
          <p:cNvSpPr txBox="1"/>
          <p:nvPr/>
        </p:nvSpPr>
        <p:spPr>
          <a:xfrm>
            <a:off x="10303022" y="1500428"/>
            <a:ext cx="1319528"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dirty="0">
                <a:solidFill>
                  <a:schemeClr val="bg2"/>
                </a:solidFill>
              </a:rPr>
              <a:t>vSAN Datastore</a:t>
            </a:r>
            <a:endParaRPr lang="en-US" sz="1800" dirty="0">
              <a:solidFill>
                <a:schemeClr val="bg2"/>
              </a:solidFill>
            </a:endParaRPr>
          </a:p>
        </p:txBody>
      </p:sp>
      <p:cxnSp>
        <p:nvCxnSpPr>
          <p:cNvPr id="179" name="Straight Arrow Connector 178">
            <a:extLst>
              <a:ext uri="{FF2B5EF4-FFF2-40B4-BE49-F238E27FC236}">
                <a16:creationId xmlns:a16="http://schemas.microsoft.com/office/drawing/2014/main" id="{4F4EA4AD-DB83-4330-A152-C07ABF0A8653}"/>
              </a:ext>
            </a:extLst>
          </p:cNvPr>
          <p:cNvCxnSpPr>
            <a:cxnSpLocks/>
            <a:stCxn id="74" idx="20"/>
            <a:endCxn id="178" idx="1"/>
          </p:cNvCxnSpPr>
          <p:nvPr/>
        </p:nvCxnSpPr>
        <p:spPr>
          <a:xfrm flipV="1">
            <a:off x="8085347" y="1654317"/>
            <a:ext cx="2217675" cy="57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4247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8CCC1F-1F7F-4B8D-8221-7A7AE3976B6C}"/>
              </a:ext>
            </a:extLst>
          </p:cNvPr>
          <p:cNvSpPr/>
          <p:nvPr/>
        </p:nvSpPr>
        <p:spPr>
          <a:xfrm>
            <a:off x="9283078" y="1667695"/>
            <a:ext cx="2539504" cy="3383270"/>
          </a:xfrm>
          <a:prstGeom prst="rect">
            <a:avLst/>
          </a:prstGeom>
          <a:solidFill>
            <a:schemeClr val="accent1">
              <a:alpha val="68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Hybrid</a:t>
            </a:r>
          </a:p>
        </p:txBody>
      </p:sp>
      <p:sp>
        <p:nvSpPr>
          <p:cNvPr id="27" name="Rectangle 26">
            <a:extLst>
              <a:ext uri="{FF2B5EF4-FFF2-40B4-BE49-F238E27FC236}">
                <a16:creationId xmlns:a16="http://schemas.microsoft.com/office/drawing/2014/main" id="{A5E6BA89-E045-4D5E-BD6C-17AED9C8CCA5}"/>
              </a:ext>
            </a:extLst>
          </p:cNvPr>
          <p:cNvSpPr/>
          <p:nvPr/>
        </p:nvSpPr>
        <p:spPr>
          <a:xfrm>
            <a:off x="6714509" y="1672046"/>
            <a:ext cx="2539504" cy="3383270"/>
          </a:xfrm>
          <a:prstGeom prst="rect">
            <a:avLst/>
          </a:prstGeom>
          <a:solidFill>
            <a:schemeClr val="accent1">
              <a:alpha val="68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All Flash</a:t>
            </a:r>
          </a:p>
        </p:txBody>
      </p:sp>
      <p:sp>
        <p:nvSpPr>
          <p:cNvPr id="7" name="Content Placeholder 6">
            <a:extLst>
              <a:ext uri="{FF2B5EF4-FFF2-40B4-BE49-F238E27FC236}">
                <a16:creationId xmlns:a16="http://schemas.microsoft.com/office/drawing/2014/main" id="{642EACB9-2F20-48DB-902C-F33061E7D0A0}"/>
              </a:ext>
            </a:extLst>
          </p:cNvPr>
          <p:cNvSpPr>
            <a:spLocks noGrp="1"/>
          </p:cNvSpPr>
          <p:nvPr>
            <p:ph idx="14"/>
          </p:nvPr>
        </p:nvSpPr>
        <p:spPr>
          <a:custGeom>
            <a:avLst/>
            <a:gdLst>
              <a:gd name="connsiteX0" fmla="*/ 0 w 4872133"/>
              <a:gd name="connsiteY0" fmla="*/ 0 h 4603997"/>
              <a:gd name="connsiteX1" fmla="*/ 4872133 w 4872133"/>
              <a:gd name="connsiteY1" fmla="*/ 0 h 4603997"/>
              <a:gd name="connsiteX2" fmla="*/ 4872133 w 4872133"/>
              <a:gd name="connsiteY2" fmla="*/ 4603997 h 4603997"/>
              <a:gd name="connsiteX3" fmla="*/ 0 w 4872133"/>
              <a:gd name="connsiteY3" fmla="*/ 4603997 h 4603997"/>
              <a:gd name="connsiteX4" fmla="*/ 0 w 4872133"/>
              <a:gd name="connsiteY4" fmla="*/ 0 h 4603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133" h="4603997" fill="none" extrusionOk="0">
                <a:moveTo>
                  <a:pt x="0" y="0"/>
                </a:moveTo>
                <a:cubicBezTo>
                  <a:pt x="795618" y="62674"/>
                  <a:pt x="3678250" y="-54661"/>
                  <a:pt x="4872133" y="0"/>
                </a:cubicBezTo>
                <a:cubicBezTo>
                  <a:pt x="4817063" y="2082334"/>
                  <a:pt x="4904551" y="3833655"/>
                  <a:pt x="4872133" y="4603997"/>
                </a:cubicBezTo>
                <a:cubicBezTo>
                  <a:pt x="4177904" y="4437517"/>
                  <a:pt x="2124963" y="4454650"/>
                  <a:pt x="0" y="4603997"/>
                </a:cubicBezTo>
                <a:cubicBezTo>
                  <a:pt x="-37182" y="3783621"/>
                  <a:pt x="14869" y="473285"/>
                  <a:pt x="0" y="0"/>
                </a:cubicBezTo>
                <a:close/>
              </a:path>
              <a:path w="4872133" h="4603997" stroke="0" extrusionOk="0">
                <a:moveTo>
                  <a:pt x="0" y="0"/>
                </a:moveTo>
                <a:cubicBezTo>
                  <a:pt x="2314348" y="-83475"/>
                  <a:pt x="2899815" y="-74319"/>
                  <a:pt x="4872133" y="0"/>
                </a:cubicBezTo>
                <a:cubicBezTo>
                  <a:pt x="4709090" y="2198799"/>
                  <a:pt x="4836548" y="3573365"/>
                  <a:pt x="4872133" y="4603997"/>
                </a:cubicBezTo>
                <a:cubicBezTo>
                  <a:pt x="3010881" y="4707743"/>
                  <a:pt x="980515" y="4709330"/>
                  <a:pt x="0" y="4603997"/>
                </a:cubicBezTo>
                <a:cubicBezTo>
                  <a:pt x="17866" y="3566851"/>
                  <a:pt x="117064" y="970763"/>
                  <a:pt x="0" y="0"/>
                </a:cubicBezTo>
                <a:close/>
              </a:path>
            </a:pathLst>
          </a:custGeom>
          <a:ln>
            <a:solidFill>
              <a:schemeClr val="accent1"/>
            </a:solidFill>
            <a:prstDash val="dash"/>
            <a:extLst>
              <a:ext uri="{C807C97D-BFC1-408E-A445-0C87EB9F89A2}">
                <ask:lineSketchStyleProps xmlns:ask="http://schemas.microsoft.com/office/drawing/2018/sketchyshapes" sd="91685753">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anchor="ctr"/>
          <a:lstStyle/>
          <a:p>
            <a:pPr>
              <a:lnSpc>
                <a:spcPct val="125000"/>
              </a:lnSpc>
            </a:pPr>
            <a:r>
              <a:rPr lang="en-US" dirty="0"/>
              <a:t>A unit of physical storage consisting of a group of physical disks. </a:t>
            </a:r>
          </a:p>
          <a:p>
            <a:pPr>
              <a:lnSpc>
                <a:spcPct val="125000"/>
              </a:lnSpc>
            </a:pPr>
            <a:r>
              <a:rPr lang="en-US" dirty="0"/>
              <a:t>Devices are organized into disk groups On each </a:t>
            </a:r>
            <a:r>
              <a:rPr lang="en-US" dirty="0" err="1"/>
              <a:t>ESXi</a:t>
            </a:r>
            <a:r>
              <a:rPr lang="en-US" dirty="0"/>
              <a:t> host that contributes its local disks to a </a:t>
            </a:r>
            <a:r>
              <a:rPr lang="en-US" dirty="0" err="1"/>
              <a:t>vSAN</a:t>
            </a:r>
            <a:r>
              <a:rPr lang="en-US" dirty="0"/>
              <a:t> cluster.</a:t>
            </a:r>
          </a:p>
          <a:p>
            <a:pPr>
              <a:lnSpc>
                <a:spcPct val="125000"/>
              </a:lnSpc>
            </a:pPr>
            <a:r>
              <a:rPr lang="en-US" dirty="0"/>
              <a:t>Hosts can include a maximum of five disk groups</a:t>
            </a:r>
          </a:p>
          <a:p>
            <a:pPr>
              <a:lnSpc>
                <a:spcPct val="125000"/>
              </a:lnSpc>
            </a:pPr>
            <a:r>
              <a:rPr lang="en-US"/>
              <a:t>Can</a:t>
            </a:r>
            <a:r>
              <a:rPr lang="en-US" dirty="0"/>
              <a:t> be formed with either all-flash or hybrid configurations</a:t>
            </a:r>
          </a:p>
        </p:txBody>
      </p:sp>
      <p:sp>
        <p:nvSpPr>
          <p:cNvPr id="2" name="Title 1">
            <a:extLst>
              <a:ext uri="{FF2B5EF4-FFF2-40B4-BE49-F238E27FC236}">
                <a16:creationId xmlns:a16="http://schemas.microsoft.com/office/drawing/2014/main" id="{307348B6-9417-43F0-A36D-0CDA4459DFEB}"/>
              </a:ext>
            </a:extLst>
          </p:cNvPr>
          <p:cNvSpPr>
            <a:spLocks noGrp="1"/>
          </p:cNvSpPr>
          <p:nvPr>
            <p:ph type="title"/>
          </p:nvPr>
        </p:nvSpPr>
        <p:spPr>
          <a:xfrm>
            <a:off x="1306982" y="-78674"/>
            <a:ext cx="10515600" cy="998162"/>
          </a:xfrm>
        </p:spPr>
        <p:txBody>
          <a:bodyPr/>
          <a:lstStyle/>
          <a:p>
            <a:r>
              <a:rPr lang="en-US" dirty="0"/>
              <a:t>Disk Groups</a:t>
            </a:r>
          </a:p>
        </p:txBody>
      </p:sp>
      <p:grpSp>
        <p:nvGrpSpPr>
          <p:cNvPr id="18" name="Group 17">
            <a:extLst>
              <a:ext uri="{FF2B5EF4-FFF2-40B4-BE49-F238E27FC236}">
                <a16:creationId xmlns:a16="http://schemas.microsoft.com/office/drawing/2014/main" id="{C056F85F-ACBC-422E-997D-46E839909B57}"/>
              </a:ext>
            </a:extLst>
          </p:cNvPr>
          <p:cNvGrpSpPr/>
          <p:nvPr/>
        </p:nvGrpSpPr>
        <p:grpSpPr>
          <a:xfrm>
            <a:off x="6936377" y="2338251"/>
            <a:ext cx="1998617" cy="2076995"/>
            <a:chOff x="6936377" y="2338251"/>
            <a:chExt cx="1998617" cy="2076995"/>
          </a:xfrm>
        </p:grpSpPr>
        <p:sp>
          <p:nvSpPr>
            <p:cNvPr id="5" name="Rectangle 4">
              <a:extLst>
                <a:ext uri="{FF2B5EF4-FFF2-40B4-BE49-F238E27FC236}">
                  <a16:creationId xmlns:a16="http://schemas.microsoft.com/office/drawing/2014/main" id="{AE597AEE-4A6D-4967-8F67-61B7B46D84AA}"/>
                </a:ext>
              </a:extLst>
            </p:cNvPr>
            <p:cNvSpPr/>
            <p:nvPr/>
          </p:nvSpPr>
          <p:spPr>
            <a:xfrm>
              <a:off x="6936377" y="2338251"/>
              <a:ext cx="1998617" cy="2076995"/>
            </a:xfrm>
            <a:custGeom>
              <a:avLst/>
              <a:gdLst>
                <a:gd name="connsiteX0" fmla="*/ 0 w 1998617"/>
                <a:gd name="connsiteY0" fmla="*/ 0 h 2076995"/>
                <a:gd name="connsiteX1" fmla="*/ 646219 w 1998617"/>
                <a:gd name="connsiteY1" fmla="*/ 0 h 2076995"/>
                <a:gd name="connsiteX2" fmla="*/ 1272453 w 1998617"/>
                <a:gd name="connsiteY2" fmla="*/ 0 h 2076995"/>
                <a:gd name="connsiteX3" fmla="*/ 1998617 w 1998617"/>
                <a:gd name="connsiteY3" fmla="*/ 0 h 2076995"/>
                <a:gd name="connsiteX4" fmla="*/ 1998617 w 1998617"/>
                <a:gd name="connsiteY4" fmla="*/ 671562 h 2076995"/>
                <a:gd name="connsiteX5" fmla="*/ 1998617 w 1998617"/>
                <a:gd name="connsiteY5" fmla="*/ 1384663 h 2076995"/>
                <a:gd name="connsiteX6" fmla="*/ 1998617 w 1998617"/>
                <a:gd name="connsiteY6" fmla="*/ 2076995 h 2076995"/>
                <a:gd name="connsiteX7" fmla="*/ 1352398 w 1998617"/>
                <a:gd name="connsiteY7" fmla="*/ 2076995 h 2076995"/>
                <a:gd name="connsiteX8" fmla="*/ 686192 w 1998617"/>
                <a:gd name="connsiteY8" fmla="*/ 2076995 h 2076995"/>
                <a:gd name="connsiteX9" fmla="*/ 0 w 1998617"/>
                <a:gd name="connsiteY9" fmla="*/ 2076995 h 2076995"/>
                <a:gd name="connsiteX10" fmla="*/ 0 w 1998617"/>
                <a:gd name="connsiteY10" fmla="*/ 1384663 h 2076995"/>
                <a:gd name="connsiteX11" fmla="*/ 0 w 1998617"/>
                <a:gd name="connsiteY11" fmla="*/ 754642 h 2076995"/>
                <a:gd name="connsiteX12" fmla="*/ 0 w 1998617"/>
                <a:gd name="connsiteY12" fmla="*/ 0 h 20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8617" h="2076995" fill="none" extrusionOk="0">
                  <a:moveTo>
                    <a:pt x="0" y="0"/>
                  </a:moveTo>
                  <a:cubicBezTo>
                    <a:pt x="143024" y="11112"/>
                    <a:pt x="481481" y="-2772"/>
                    <a:pt x="646219" y="0"/>
                  </a:cubicBezTo>
                  <a:cubicBezTo>
                    <a:pt x="810957" y="2772"/>
                    <a:pt x="985185" y="-8533"/>
                    <a:pt x="1272453" y="0"/>
                  </a:cubicBezTo>
                  <a:cubicBezTo>
                    <a:pt x="1559721" y="8533"/>
                    <a:pt x="1650674" y="7902"/>
                    <a:pt x="1998617" y="0"/>
                  </a:cubicBezTo>
                  <a:cubicBezTo>
                    <a:pt x="1982659" y="223841"/>
                    <a:pt x="2028289" y="520543"/>
                    <a:pt x="1998617" y="671562"/>
                  </a:cubicBezTo>
                  <a:cubicBezTo>
                    <a:pt x="1968945" y="822581"/>
                    <a:pt x="1970281" y="1036635"/>
                    <a:pt x="1998617" y="1384663"/>
                  </a:cubicBezTo>
                  <a:cubicBezTo>
                    <a:pt x="2026953" y="1732691"/>
                    <a:pt x="2011774" y="1818061"/>
                    <a:pt x="1998617" y="2076995"/>
                  </a:cubicBezTo>
                  <a:cubicBezTo>
                    <a:pt x="1756297" y="2075050"/>
                    <a:pt x="1516886" y="2059540"/>
                    <a:pt x="1352398" y="2076995"/>
                  </a:cubicBezTo>
                  <a:cubicBezTo>
                    <a:pt x="1187910" y="2094450"/>
                    <a:pt x="1001412" y="2060244"/>
                    <a:pt x="686192" y="2076995"/>
                  </a:cubicBezTo>
                  <a:cubicBezTo>
                    <a:pt x="370972" y="2093746"/>
                    <a:pt x="266003" y="2089769"/>
                    <a:pt x="0" y="2076995"/>
                  </a:cubicBezTo>
                  <a:cubicBezTo>
                    <a:pt x="22049" y="1818067"/>
                    <a:pt x="-27298" y="1680432"/>
                    <a:pt x="0" y="1384663"/>
                  </a:cubicBezTo>
                  <a:cubicBezTo>
                    <a:pt x="27298" y="1088894"/>
                    <a:pt x="-22167" y="956628"/>
                    <a:pt x="0" y="754642"/>
                  </a:cubicBezTo>
                  <a:cubicBezTo>
                    <a:pt x="22167" y="552656"/>
                    <a:pt x="31164" y="184101"/>
                    <a:pt x="0" y="0"/>
                  </a:cubicBezTo>
                  <a:close/>
                </a:path>
                <a:path w="1998617" h="2076995" stroke="0" extrusionOk="0">
                  <a:moveTo>
                    <a:pt x="0" y="0"/>
                  </a:moveTo>
                  <a:cubicBezTo>
                    <a:pt x="217927" y="8228"/>
                    <a:pt x="331459" y="-10063"/>
                    <a:pt x="606247" y="0"/>
                  </a:cubicBezTo>
                  <a:cubicBezTo>
                    <a:pt x="881035" y="10063"/>
                    <a:pt x="1106695" y="28609"/>
                    <a:pt x="1232480" y="0"/>
                  </a:cubicBezTo>
                  <a:cubicBezTo>
                    <a:pt x="1358265" y="-28609"/>
                    <a:pt x="1821402" y="37867"/>
                    <a:pt x="1998617" y="0"/>
                  </a:cubicBezTo>
                  <a:cubicBezTo>
                    <a:pt x="2026614" y="226155"/>
                    <a:pt x="1980591" y="430084"/>
                    <a:pt x="1998617" y="692332"/>
                  </a:cubicBezTo>
                  <a:cubicBezTo>
                    <a:pt x="2016643" y="954580"/>
                    <a:pt x="1993146" y="1110913"/>
                    <a:pt x="1998617" y="1322353"/>
                  </a:cubicBezTo>
                  <a:cubicBezTo>
                    <a:pt x="2004088" y="1533793"/>
                    <a:pt x="2026765" y="1900634"/>
                    <a:pt x="1998617" y="2076995"/>
                  </a:cubicBezTo>
                  <a:cubicBezTo>
                    <a:pt x="1740212" y="2108745"/>
                    <a:pt x="1653099" y="2083758"/>
                    <a:pt x="1352398" y="2076995"/>
                  </a:cubicBezTo>
                  <a:cubicBezTo>
                    <a:pt x="1051697" y="2070232"/>
                    <a:pt x="870036" y="2107228"/>
                    <a:pt x="706178" y="2076995"/>
                  </a:cubicBezTo>
                  <a:cubicBezTo>
                    <a:pt x="542320" y="2046762"/>
                    <a:pt x="228273" y="2064769"/>
                    <a:pt x="0" y="2076995"/>
                  </a:cubicBezTo>
                  <a:cubicBezTo>
                    <a:pt x="-11789" y="1832587"/>
                    <a:pt x="28450" y="1698575"/>
                    <a:pt x="0" y="1363893"/>
                  </a:cubicBezTo>
                  <a:cubicBezTo>
                    <a:pt x="-28450" y="1029211"/>
                    <a:pt x="15092" y="935297"/>
                    <a:pt x="0" y="630022"/>
                  </a:cubicBezTo>
                  <a:cubicBezTo>
                    <a:pt x="-15092" y="324747"/>
                    <a:pt x="11900" y="246727"/>
                    <a:pt x="0" y="0"/>
                  </a:cubicBezTo>
                  <a:close/>
                </a:path>
              </a:pathLst>
            </a:custGeom>
            <a:solidFill>
              <a:schemeClr val="accent2">
                <a:lumMod val="75000"/>
              </a:schemeClr>
            </a:solidFill>
            <a:ln>
              <a:solidFill>
                <a:schemeClr val="tx1"/>
              </a:solidFill>
              <a:extLst>
                <a:ext uri="{C807C97D-BFC1-408E-A445-0C87EB9F89A2}">
                  <ask:lineSketchStyleProps xmlns:ask="http://schemas.microsoft.com/office/drawing/2018/sketchyshapes" sd="34489589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t>Disk Group</a:t>
              </a:r>
            </a:p>
          </p:txBody>
        </p:sp>
        <p:sp>
          <p:nvSpPr>
            <p:cNvPr id="6" name="Rectangle 5">
              <a:extLst>
                <a:ext uri="{FF2B5EF4-FFF2-40B4-BE49-F238E27FC236}">
                  <a16:creationId xmlns:a16="http://schemas.microsoft.com/office/drawing/2014/main" id="{201F09CC-8DB9-482C-BB7C-06D2A6E6FBEE}"/>
                </a:ext>
              </a:extLst>
            </p:cNvPr>
            <p:cNvSpPr/>
            <p:nvPr/>
          </p:nvSpPr>
          <p:spPr>
            <a:xfrm flipH="1">
              <a:off x="7080641" y="2959507"/>
              <a:ext cx="815284" cy="448491"/>
            </a:xfrm>
            <a:custGeom>
              <a:avLst/>
              <a:gdLst>
                <a:gd name="connsiteX0" fmla="*/ 0 w 815284"/>
                <a:gd name="connsiteY0" fmla="*/ 0 h 448491"/>
                <a:gd name="connsiteX1" fmla="*/ 415795 w 815284"/>
                <a:gd name="connsiteY1" fmla="*/ 0 h 448491"/>
                <a:gd name="connsiteX2" fmla="*/ 815284 w 815284"/>
                <a:gd name="connsiteY2" fmla="*/ 0 h 448491"/>
                <a:gd name="connsiteX3" fmla="*/ 815284 w 815284"/>
                <a:gd name="connsiteY3" fmla="*/ 448491 h 448491"/>
                <a:gd name="connsiteX4" fmla="*/ 415795 w 815284"/>
                <a:gd name="connsiteY4" fmla="*/ 448491 h 448491"/>
                <a:gd name="connsiteX5" fmla="*/ 0 w 815284"/>
                <a:gd name="connsiteY5" fmla="*/ 448491 h 448491"/>
                <a:gd name="connsiteX6" fmla="*/ 0 w 815284"/>
                <a:gd name="connsiteY6" fmla="*/ 0 h 44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284" h="448491" fill="none" extrusionOk="0">
                  <a:moveTo>
                    <a:pt x="0" y="0"/>
                  </a:moveTo>
                  <a:cubicBezTo>
                    <a:pt x="97016" y="18958"/>
                    <a:pt x="306232" y="-19787"/>
                    <a:pt x="415795" y="0"/>
                  </a:cubicBezTo>
                  <a:cubicBezTo>
                    <a:pt x="525359" y="19787"/>
                    <a:pt x="665232" y="-14770"/>
                    <a:pt x="815284" y="0"/>
                  </a:cubicBezTo>
                  <a:cubicBezTo>
                    <a:pt x="837307" y="136320"/>
                    <a:pt x="820751" y="224669"/>
                    <a:pt x="815284" y="448491"/>
                  </a:cubicBezTo>
                  <a:cubicBezTo>
                    <a:pt x="722008" y="454736"/>
                    <a:pt x="611153" y="433983"/>
                    <a:pt x="415795" y="448491"/>
                  </a:cubicBezTo>
                  <a:cubicBezTo>
                    <a:pt x="220437" y="462999"/>
                    <a:pt x="97575" y="430789"/>
                    <a:pt x="0" y="448491"/>
                  </a:cubicBezTo>
                  <a:cubicBezTo>
                    <a:pt x="-17214" y="282509"/>
                    <a:pt x="15232" y="157556"/>
                    <a:pt x="0" y="0"/>
                  </a:cubicBezTo>
                  <a:close/>
                </a:path>
                <a:path w="815284" h="448491" stroke="0" extrusionOk="0">
                  <a:moveTo>
                    <a:pt x="0" y="0"/>
                  </a:moveTo>
                  <a:cubicBezTo>
                    <a:pt x="129624" y="12380"/>
                    <a:pt x="242357" y="-19628"/>
                    <a:pt x="423948" y="0"/>
                  </a:cubicBezTo>
                  <a:cubicBezTo>
                    <a:pt x="605539" y="19628"/>
                    <a:pt x="628402" y="17064"/>
                    <a:pt x="815284" y="0"/>
                  </a:cubicBezTo>
                  <a:cubicBezTo>
                    <a:pt x="829728" y="211041"/>
                    <a:pt x="800966" y="244673"/>
                    <a:pt x="815284" y="448491"/>
                  </a:cubicBezTo>
                  <a:cubicBezTo>
                    <a:pt x="681094" y="430402"/>
                    <a:pt x="579532" y="439777"/>
                    <a:pt x="432101" y="448491"/>
                  </a:cubicBezTo>
                  <a:cubicBezTo>
                    <a:pt x="284670" y="457205"/>
                    <a:pt x="110975" y="464159"/>
                    <a:pt x="0" y="448491"/>
                  </a:cubicBezTo>
                  <a:cubicBezTo>
                    <a:pt x="5284" y="251114"/>
                    <a:pt x="-20298" y="190430"/>
                    <a:pt x="0" y="0"/>
                  </a:cubicBezTo>
                  <a:close/>
                </a:path>
              </a:pathLst>
            </a:custGeom>
            <a:solidFill>
              <a:schemeClr val="accent1"/>
            </a:solidFill>
            <a:ln>
              <a:solidFill>
                <a:schemeClr val="tx1"/>
              </a:solidFill>
              <a:extLst>
                <a:ext uri="{C807C97D-BFC1-408E-A445-0C87EB9F89A2}">
                  <ask:lineSketchStyleProps xmlns:ask="http://schemas.microsoft.com/office/drawing/2018/sketchyshapes" sd="28526459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SSD</a:t>
              </a:r>
            </a:p>
          </p:txBody>
        </p:sp>
        <p:sp>
          <p:nvSpPr>
            <p:cNvPr id="8" name="Rectangle 7">
              <a:extLst>
                <a:ext uri="{FF2B5EF4-FFF2-40B4-BE49-F238E27FC236}">
                  <a16:creationId xmlns:a16="http://schemas.microsoft.com/office/drawing/2014/main" id="{14BD0D65-33BC-4498-A551-ABCB17648266}"/>
                </a:ext>
              </a:extLst>
            </p:cNvPr>
            <p:cNvSpPr/>
            <p:nvPr/>
          </p:nvSpPr>
          <p:spPr>
            <a:xfrm flipH="1">
              <a:off x="7968017" y="2959506"/>
              <a:ext cx="815284" cy="448491"/>
            </a:xfrm>
            <a:custGeom>
              <a:avLst/>
              <a:gdLst>
                <a:gd name="connsiteX0" fmla="*/ 0 w 815284"/>
                <a:gd name="connsiteY0" fmla="*/ 0 h 448491"/>
                <a:gd name="connsiteX1" fmla="*/ 423948 w 815284"/>
                <a:gd name="connsiteY1" fmla="*/ 0 h 448491"/>
                <a:gd name="connsiteX2" fmla="*/ 815284 w 815284"/>
                <a:gd name="connsiteY2" fmla="*/ 0 h 448491"/>
                <a:gd name="connsiteX3" fmla="*/ 815284 w 815284"/>
                <a:gd name="connsiteY3" fmla="*/ 448491 h 448491"/>
                <a:gd name="connsiteX4" fmla="*/ 423948 w 815284"/>
                <a:gd name="connsiteY4" fmla="*/ 448491 h 448491"/>
                <a:gd name="connsiteX5" fmla="*/ 0 w 815284"/>
                <a:gd name="connsiteY5" fmla="*/ 448491 h 448491"/>
                <a:gd name="connsiteX6" fmla="*/ 0 w 815284"/>
                <a:gd name="connsiteY6" fmla="*/ 0 h 44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284" h="448491" fill="none" extrusionOk="0">
                  <a:moveTo>
                    <a:pt x="0" y="0"/>
                  </a:moveTo>
                  <a:cubicBezTo>
                    <a:pt x="208852" y="-1070"/>
                    <a:pt x="274083" y="-4120"/>
                    <a:pt x="423948" y="0"/>
                  </a:cubicBezTo>
                  <a:cubicBezTo>
                    <a:pt x="573813" y="4120"/>
                    <a:pt x="645162" y="8546"/>
                    <a:pt x="815284" y="0"/>
                  </a:cubicBezTo>
                  <a:cubicBezTo>
                    <a:pt x="821209" y="185237"/>
                    <a:pt x="816724" y="313423"/>
                    <a:pt x="815284" y="448491"/>
                  </a:cubicBezTo>
                  <a:cubicBezTo>
                    <a:pt x="699974" y="439829"/>
                    <a:pt x="619054" y="460014"/>
                    <a:pt x="423948" y="448491"/>
                  </a:cubicBezTo>
                  <a:cubicBezTo>
                    <a:pt x="228842" y="436968"/>
                    <a:pt x="103370" y="446058"/>
                    <a:pt x="0" y="448491"/>
                  </a:cubicBezTo>
                  <a:cubicBezTo>
                    <a:pt x="-3015" y="315381"/>
                    <a:pt x="18850" y="201777"/>
                    <a:pt x="0" y="0"/>
                  </a:cubicBezTo>
                  <a:close/>
                </a:path>
                <a:path w="815284" h="448491" stroke="0" extrusionOk="0">
                  <a:moveTo>
                    <a:pt x="0" y="0"/>
                  </a:moveTo>
                  <a:cubicBezTo>
                    <a:pt x="166068" y="-9684"/>
                    <a:pt x="267841" y="4446"/>
                    <a:pt x="415795" y="0"/>
                  </a:cubicBezTo>
                  <a:cubicBezTo>
                    <a:pt x="563749" y="-4446"/>
                    <a:pt x="619684" y="15062"/>
                    <a:pt x="815284" y="0"/>
                  </a:cubicBezTo>
                  <a:cubicBezTo>
                    <a:pt x="805798" y="222028"/>
                    <a:pt x="819168" y="288801"/>
                    <a:pt x="815284" y="448491"/>
                  </a:cubicBezTo>
                  <a:cubicBezTo>
                    <a:pt x="719575" y="439756"/>
                    <a:pt x="528662" y="442130"/>
                    <a:pt x="407642" y="448491"/>
                  </a:cubicBezTo>
                  <a:cubicBezTo>
                    <a:pt x="286622" y="454852"/>
                    <a:pt x="134468" y="445980"/>
                    <a:pt x="0" y="448491"/>
                  </a:cubicBezTo>
                  <a:cubicBezTo>
                    <a:pt x="-10282" y="348110"/>
                    <a:pt x="7935" y="99158"/>
                    <a:pt x="0" y="0"/>
                  </a:cubicBezTo>
                  <a:close/>
                </a:path>
              </a:pathLst>
            </a:custGeom>
            <a:solidFill>
              <a:schemeClr val="accent1"/>
            </a:solidFill>
            <a:ln>
              <a:solidFill>
                <a:schemeClr val="tx1"/>
              </a:solidFill>
              <a:extLst>
                <a:ext uri="{C807C97D-BFC1-408E-A445-0C87EB9F89A2}">
                  <ask:lineSketchStyleProps xmlns:ask="http://schemas.microsoft.com/office/drawing/2018/sketchyshapes" sd="413928474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SSD</a:t>
              </a:r>
            </a:p>
          </p:txBody>
        </p:sp>
        <p:sp>
          <p:nvSpPr>
            <p:cNvPr id="9" name="Rectangle 8">
              <a:extLst>
                <a:ext uri="{FF2B5EF4-FFF2-40B4-BE49-F238E27FC236}">
                  <a16:creationId xmlns:a16="http://schemas.microsoft.com/office/drawing/2014/main" id="{B8CF492F-0958-4208-8F88-BBFFA302D5D3}"/>
                </a:ext>
              </a:extLst>
            </p:cNvPr>
            <p:cNvSpPr/>
            <p:nvPr/>
          </p:nvSpPr>
          <p:spPr>
            <a:xfrm flipH="1">
              <a:off x="7080641" y="3520888"/>
              <a:ext cx="815284" cy="448491"/>
            </a:xfrm>
            <a:custGeom>
              <a:avLst/>
              <a:gdLst>
                <a:gd name="connsiteX0" fmla="*/ 0 w 815284"/>
                <a:gd name="connsiteY0" fmla="*/ 0 h 448491"/>
                <a:gd name="connsiteX1" fmla="*/ 407642 w 815284"/>
                <a:gd name="connsiteY1" fmla="*/ 0 h 448491"/>
                <a:gd name="connsiteX2" fmla="*/ 815284 w 815284"/>
                <a:gd name="connsiteY2" fmla="*/ 0 h 448491"/>
                <a:gd name="connsiteX3" fmla="*/ 815284 w 815284"/>
                <a:gd name="connsiteY3" fmla="*/ 448491 h 448491"/>
                <a:gd name="connsiteX4" fmla="*/ 432101 w 815284"/>
                <a:gd name="connsiteY4" fmla="*/ 448491 h 448491"/>
                <a:gd name="connsiteX5" fmla="*/ 0 w 815284"/>
                <a:gd name="connsiteY5" fmla="*/ 448491 h 448491"/>
                <a:gd name="connsiteX6" fmla="*/ 0 w 815284"/>
                <a:gd name="connsiteY6" fmla="*/ 0 h 44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284" h="448491" fill="none" extrusionOk="0">
                  <a:moveTo>
                    <a:pt x="0" y="0"/>
                  </a:moveTo>
                  <a:cubicBezTo>
                    <a:pt x="86617" y="-7592"/>
                    <a:pt x="260898" y="-10448"/>
                    <a:pt x="407642" y="0"/>
                  </a:cubicBezTo>
                  <a:cubicBezTo>
                    <a:pt x="554386" y="10448"/>
                    <a:pt x="677308" y="20161"/>
                    <a:pt x="815284" y="0"/>
                  </a:cubicBezTo>
                  <a:cubicBezTo>
                    <a:pt x="804187" y="169856"/>
                    <a:pt x="793027" y="336689"/>
                    <a:pt x="815284" y="448491"/>
                  </a:cubicBezTo>
                  <a:cubicBezTo>
                    <a:pt x="668014" y="454938"/>
                    <a:pt x="572582" y="450712"/>
                    <a:pt x="432101" y="448491"/>
                  </a:cubicBezTo>
                  <a:cubicBezTo>
                    <a:pt x="291620" y="446270"/>
                    <a:pt x="189819" y="427010"/>
                    <a:pt x="0" y="448491"/>
                  </a:cubicBezTo>
                  <a:cubicBezTo>
                    <a:pt x="19266" y="315094"/>
                    <a:pt x="6070" y="157714"/>
                    <a:pt x="0" y="0"/>
                  </a:cubicBezTo>
                  <a:close/>
                </a:path>
                <a:path w="815284" h="448491" stroke="0" extrusionOk="0">
                  <a:moveTo>
                    <a:pt x="0" y="0"/>
                  </a:moveTo>
                  <a:cubicBezTo>
                    <a:pt x="144547" y="18086"/>
                    <a:pt x="275228" y="19212"/>
                    <a:pt x="391336" y="0"/>
                  </a:cubicBezTo>
                  <a:cubicBezTo>
                    <a:pt x="507444" y="-19212"/>
                    <a:pt x="680084" y="-18120"/>
                    <a:pt x="815284" y="0"/>
                  </a:cubicBezTo>
                  <a:cubicBezTo>
                    <a:pt x="818065" y="96850"/>
                    <a:pt x="830011" y="314356"/>
                    <a:pt x="815284" y="448491"/>
                  </a:cubicBezTo>
                  <a:cubicBezTo>
                    <a:pt x="639229" y="443246"/>
                    <a:pt x="511507" y="441672"/>
                    <a:pt x="407642" y="448491"/>
                  </a:cubicBezTo>
                  <a:cubicBezTo>
                    <a:pt x="303777" y="455310"/>
                    <a:pt x="140235" y="456765"/>
                    <a:pt x="0" y="448491"/>
                  </a:cubicBezTo>
                  <a:cubicBezTo>
                    <a:pt x="-2526" y="282233"/>
                    <a:pt x="-2123" y="96454"/>
                    <a:pt x="0" y="0"/>
                  </a:cubicBezTo>
                  <a:close/>
                </a:path>
              </a:pathLst>
            </a:custGeom>
            <a:solidFill>
              <a:schemeClr val="accent1"/>
            </a:solidFill>
            <a:ln>
              <a:solidFill>
                <a:schemeClr val="tx1"/>
              </a:solidFill>
              <a:extLst>
                <a:ext uri="{C807C97D-BFC1-408E-A445-0C87EB9F89A2}">
                  <ask:lineSketchStyleProps xmlns:ask="http://schemas.microsoft.com/office/drawing/2018/sketchyshapes" sd="355529651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SSD</a:t>
              </a:r>
            </a:p>
          </p:txBody>
        </p:sp>
        <p:sp>
          <p:nvSpPr>
            <p:cNvPr id="10" name="Rectangle 9">
              <a:extLst>
                <a:ext uri="{FF2B5EF4-FFF2-40B4-BE49-F238E27FC236}">
                  <a16:creationId xmlns:a16="http://schemas.microsoft.com/office/drawing/2014/main" id="{291BF734-396D-4F32-BD11-878EF83EC241}"/>
                </a:ext>
              </a:extLst>
            </p:cNvPr>
            <p:cNvSpPr/>
            <p:nvPr/>
          </p:nvSpPr>
          <p:spPr>
            <a:xfrm flipH="1">
              <a:off x="7968017" y="3520887"/>
              <a:ext cx="815284" cy="448491"/>
            </a:xfrm>
            <a:custGeom>
              <a:avLst/>
              <a:gdLst>
                <a:gd name="connsiteX0" fmla="*/ 0 w 815284"/>
                <a:gd name="connsiteY0" fmla="*/ 0 h 448491"/>
                <a:gd name="connsiteX1" fmla="*/ 391336 w 815284"/>
                <a:gd name="connsiteY1" fmla="*/ 0 h 448491"/>
                <a:gd name="connsiteX2" fmla="*/ 815284 w 815284"/>
                <a:gd name="connsiteY2" fmla="*/ 0 h 448491"/>
                <a:gd name="connsiteX3" fmla="*/ 815284 w 815284"/>
                <a:gd name="connsiteY3" fmla="*/ 448491 h 448491"/>
                <a:gd name="connsiteX4" fmla="*/ 391336 w 815284"/>
                <a:gd name="connsiteY4" fmla="*/ 448491 h 448491"/>
                <a:gd name="connsiteX5" fmla="*/ 0 w 815284"/>
                <a:gd name="connsiteY5" fmla="*/ 448491 h 448491"/>
                <a:gd name="connsiteX6" fmla="*/ 0 w 815284"/>
                <a:gd name="connsiteY6" fmla="*/ 0 h 44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284" h="448491" fill="none" extrusionOk="0">
                  <a:moveTo>
                    <a:pt x="0" y="0"/>
                  </a:moveTo>
                  <a:cubicBezTo>
                    <a:pt x="147391" y="2020"/>
                    <a:pt x="198531" y="5580"/>
                    <a:pt x="391336" y="0"/>
                  </a:cubicBezTo>
                  <a:cubicBezTo>
                    <a:pt x="584141" y="-5580"/>
                    <a:pt x="679858" y="19685"/>
                    <a:pt x="815284" y="0"/>
                  </a:cubicBezTo>
                  <a:cubicBezTo>
                    <a:pt x="793504" y="184840"/>
                    <a:pt x="830521" y="292037"/>
                    <a:pt x="815284" y="448491"/>
                  </a:cubicBezTo>
                  <a:cubicBezTo>
                    <a:pt x="675804" y="436724"/>
                    <a:pt x="512041" y="448044"/>
                    <a:pt x="391336" y="448491"/>
                  </a:cubicBezTo>
                  <a:cubicBezTo>
                    <a:pt x="270631" y="448938"/>
                    <a:pt x="186875" y="430638"/>
                    <a:pt x="0" y="448491"/>
                  </a:cubicBezTo>
                  <a:cubicBezTo>
                    <a:pt x="7090" y="295968"/>
                    <a:pt x="-19344" y="125251"/>
                    <a:pt x="0" y="0"/>
                  </a:cubicBezTo>
                  <a:close/>
                </a:path>
                <a:path w="815284" h="448491" stroke="0" extrusionOk="0">
                  <a:moveTo>
                    <a:pt x="0" y="0"/>
                  </a:moveTo>
                  <a:cubicBezTo>
                    <a:pt x="196754" y="-9818"/>
                    <a:pt x="226272" y="15551"/>
                    <a:pt x="399489" y="0"/>
                  </a:cubicBezTo>
                  <a:cubicBezTo>
                    <a:pt x="572706" y="-15551"/>
                    <a:pt x="721376" y="18408"/>
                    <a:pt x="815284" y="0"/>
                  </a:cubicBezTo>
                  <a:cubicBezTo>
                    <a:pt x="811705" y="119642"/>
                    <a:pt x="827535" y="280808"/>
                    <a:pt x="815284" y="448491"/>
                  </a:cubicBezTo>
                  <a:cubicBezTo>
                    <a:pt x="684120" y="449807"/>
                    <a:pt x="485144" y="430396"/>
                    <a:pt x="399489" y="448491"/>
                  </a:cubicBezTo>
                  <a:cubicBezTo>
                    <a:pt x="313835" y="466586"/>
                    <a:pt x="113225" y="433095"/>
                    <a:pt x="0" y="448491"/>
                  </a:cubicBezTo>
                  <a:cubicBezTo>
                    <a:pt x="18493" y="270160"/>
                    <a:pt x="11237" y="118262"/>
                    <a:pt x="0" y="0"/>
                  </a:cubicBezTo>
                  <a:close/>
                </a:path>
              </a:pathLst>
            </a:custGeom>
            <a:solidFill>
              <a:schemeClr val="accent1"/>
            </a:solidFill>
            <a:ln>
              <a:solidFill>
                <a:schemeClr val="tx1"/>
              </a:solidFill>
              <a:extLst>
                <a:ext uri="{C807C97D-BFC1-408E-A445-0C87EB9F89A2}">
                  <ask:lineSketchStyleProps xmlns:ask="http://schemas.microsoft.com/office/drawing/2018/sketchyshapes" sd="372367230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SSD</a:t>
              </a:r>
            </a:p>
          </p:txBody>
        </p:sp>
        <p:sp>
          <p:nvSpPr>
            <p:cNvPr id="11" name="Rectangle 10">
              <a:extLst>
                <a:ext uri="{FF2B5EF4-FFF2-40B4-BE49-F238E27FC236}">
                  <a16:creationId xmlns:a16="http://schemas.microsoft.com/office/drawing/2014/main" id="{DA44FCB4-D8C5-4396-A3E8-BB5766B64446}"/>
                </a:ext>
              </a:extLst>
            </p:cNvPr>
            <p:cNvSpPr/>
            <p:nvPr/>
          </p:nvSpPr>
          <p:spPr>
            <a:xfrm>
              <a:off x="7289074" y="2521131"/>
              <a:ext cx="1201784" cy="325485"/>
            </a:xfrm>
            <a:custGeom>
              <a:avLst/>
              <a:gdLst>
                <a:gd name="connsiteX0" fmla="*/ 0 w 1201784"/>
                <a:gd name="connsiteY0" fmla="*/ 0 h 325485"/>
                <a:gd name="connsiteX1" fmla="*/ 612910 w 1201784"/>
                <a:gd name="connsiteY1" fmla="*/ 0 h 325485"/>
                <a:gd name="connsiteX2" fmla="*/ 1201784 w 1201784"/>
                <a:gd name="connsiteY2" fmla="*/ 0 h 325485"/>
                <a:gd name="connsiteX3" fmla="*/ 1201784 w 1201784"/>
                <a:gd name="connsiteY3" fmla="*/ 325485 h 325485"/>
                <a:gd name="connsiteX4" fmla="*/ 636946 w 1201784"/>
                <a:gd name="connsiteY4" fmla="*/ 325485 h 325485"/>
                <a:gd name="connsiteX5" fmla="*/ 0 w 1201784"/>
                <a:gd name="connsiteY5" fmla="*/ 325485 h 325485"/>
                <a:gd name="connsiteX6" fmla="*/ 0 w 1201784"/>
                <a:gd name="connsiteY6" fmla="*/ 0 h 32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784" h="325485" fill="none" extrusionOk="0">
                  <a:moveTo>
                    <a:pt x="0" y="0"/>
                  </a:moveTo>
                  <a:cubicBezTo>
                    <a:pt x="255401" y="-24632"/>
                    <a:pt x="343852" y="-5218"/>
                    <a:pt x="612910" y="0"/>
                  </a:cubicBezTo>
                  <a:cubicBezTo>
                    <a:pt x="881968" y="5218"/>
                    <a:pt x="913489" y="17792"/>
                    <a:pt x="1201784" y="0"/>
                  </a:cubicBezTo>
                  <a:cubicBezTo>
                    <a:pt x="1192677" y="130229"/>
                    <a:pt x="1205060" y="208009"/>
                    <a:pt x="1201784" y="325485"/>
                  </a:cubicBezTo>
                  <a:cubicBezTo>
                    <a:pt x="1043180" y="307535"/>
                    <a:pt x="862738" y="347524"/>
                    <a:pt x="636946" y="325485"/>
                  </a:cubicBezTo>
                  <a:cubicBezTo>
                    <a:pt x="411154" y="303446"/>
                    <a:pt x="204640" y="304106"/>
                    <a:pt x="0" y="325485"/>
                  </a:cubicBezTo>
                  <a:cubicBezTo>
                    <a:pt x="821" y="196644"/>
                    <a:pt x="14495" y="159857"/>
                    <a:pt x="0" y="0"/>
                  </a:cubicBezTo>
                  <a:close/>
                </a:path>
                <a:path w="1201784" h="325485" stroke="0" extrusionOk="0">
                  <a:moveTo>
                    <a:pt x="0" y="0"/>
                  </a:moveTo>
                  <a:cubicBezTo>
                    <a:pt x="154409" y="-18191"/>
                    <a:pt x="364962" y="15187"/>
                    <a:pt x="624928" y="0"/>
                  </a:cubicBezTo>
                  <a:cubicBezTo>
                    <a:pt x="884894" y="-15187"/>
                    <a:pt x="990505" y="-27969"/>
                    <a:pt x="1201784" y="0"/>
                  </a:cubicBezTo>
                  <a:cubicBezTo>
                    <a:pt x="1195359" y="126910"/>
                    <a:pt x="1192166" y="179062"/>
                    <a:pt x="1201784" y="325485"/>
                  </a:cubicBezTo>
                  <a:cubicBezTo>
                    <a:pt x="961918" y="336693"/>
                    <a:pt x="880085" y="352563"/>
                    <a:pt x="624928" y="325485"/>
                  </a:cubicBezTo>
                  <a:cubicBezTo>
                    <a:pt x="369771" y="298407"/>
                    <a:pt x="219484" y="324523"/>
                    <a:pt x="0" y="325485"/>
                  </a:cubicBezTo>
                  <a:cubicBezTo>
                    <a:pt x="7952" y="173235"/>
                    <a:pt x="13124" y="67417"/>
                    <a:pt x="0" y="0"/>
                  </a:cubicBezTo>
                  <a:close/>
                </a:path>
              </a:pathLst>
            </a:custGeom>
            <a:solidFill>
              <a:schemeClr val="accent2">
                <a:lumMod val="50000"/>
              </a:schemeClr>
            </a:solidFill>
            <a:ln>
              <a:solidFill>
                <a:schemeClr val="tx1"/>
              </a:solidFill>
              <a:extLst>
                <a:ext uri="{C807C97D-BFC1-408E-A445-0C87EB9F89A2}">
                  <ask:lineSketchStyleProps xmlns:ask="http://schemas.microsoft.com/office/drawing/2018/sketchyshapes" sd="396607736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SSD</a:t>
              </a:r>
            </a:p>
          </p:txBody>
        </p:sp>
      </p:grpSp>
      <p:sp>
        <p:nvSpPr>
          <p:cNvPr id="12" name="Rectangle 11">
            <a:extLst>
              <a:ext uri="{FF2B5EF4-FFF2-40B4-BE49-F238E27FC236}">
                <a16:creationId xmlns:a16="http://schemas.microsoft.com/office/drawing/2014/main" id="{B920763A-9995-4429-89D0-D36B1D34D093}"/>
              </a:ext>
            </a:extLst>
          </p:cNvPr>
          <p:cNvSpPr/>
          <p:nvPr/>
        </p:nvSpPr>
        <p:spPr>
          <a:xfrm>
            <a:off x="9488370" y="2333896"/>
            <a:ext cx="1998617" cy="2076995"/>
          </a:xfrm>
          <a:custGeom>
            <a:avLst/>
            <a:gdLst>
              <a:gd name="connsiteX0" fmla="*/ 0 w 1998617"/>
              <a:gd name="connsiteY0" fmla="*/ 0 h 2076995"/>
              <a:gd name="connsiteX1" fmla="*/ 706178 w 1998617"/>
              <a:gd name="connsiteY1" fmla="*/ 0 h 2076995"/>
              <a:gd name="connsiteX2" fmla="*/ 1412356 w 1998617"/>
              <a:gd name="connsiteY2" fmla="*/ 0 h 2076995"/>
              <a:gd name="connsiteX3" fmla="*/ 1998617 w 1998617"/>
              <a:gd name="connsiteY3" fmla="*/ 0 h 2076995"/>
              <a:gd name="connsiteX4" fmla="*/ 1998617 w 1998617"/>
              <a:gd name="connsiteY4" fmla="*/ 671562 h 2076995"/>
              <a:gd name="connsiteX5" fmla="*/ 1998617 w 1998617"/>
              <a:gd name="connsiteY5" fmla="*/ 1322353 h 2076995"/>
              <a:gd name="connsiteX6" fmla="*/ 1998617 w 1998617"/>
              <a:gd name="connsiteY6" fmla="*/ 2076995 h 2076995"/>
              <a:gd name="connsiteX7" fmla="*/ 1392370 w 1998617"/>
              <a:gd name="connsiteY7" fmla="*/ 2076995 h 2076995"/>
              <a:gd name="connsiteX8" fmla="*/ 726164 w 1998617"/>
              <a:gd name="connsiteY8" fmla="*/ 2076995 h 2076995"/>
              <a:gd name="connsiteX9" fmla="*/ 0 w 1998617"/>
              <a:gd name="connsiteY9" fmla="*/ 2076995 h 2076995"/>
              <a:gd name="connsiteX10" fmla="*/ 0 w 1998617"/>
              <a:gd name="connsiteY10" fmla="*/ 1384663 h 2076995"/>
              <a:gd name="connsiteX11" fmla="*/ 0 w 1998617"/>
              <a:gd name="connsiteY11" fmla="*/ 692332 h 2076995"/>
              <a:gd name="connsiteX12" fmla="*/ 0 w 1998617"/>
              <a:gd name="connsiteY12" fmla="*/ 0 h 20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8617" h="2076995" fill="none" extrusionOk="0">
                <a:moveTo>
                  <a:pt x="0" y="0"/>
                </a:moveTo>
                <a:cubicBezTo>
                  <a:pt x="317866" y="30613"/>
                  <a:pt x="434222" y="-10922"/>
                  <a:pt x="706178" y="0"/>
                </a:cubicBezTo>
                <a:cubicBezTo>
                  <a:pt x="978134" y="10922"/>
                  <a:pt x="1148750" y="6725"/>
                  <a:pt x="1412356" y="0"/>
                </a:cubicBezTo>
                <a:cubicBezTo>
                  <a:pt x="1675962" y="-6725"/>
                  <a:pt x="1807614" y="-345"/>
                  <a:pt x="1998617" y="0"/>
                </a:cubicBezTo>
                <a:cubicBezTo>
                  <a:pt x="1966023" y="285051"/>
                  <a:pt x="1973854" y="401296"/>
                  <a:pt x="1998617" y="671562"/>
                </a:cubicBezTo>
                <a:cubicBezTo>
                  <a:pt x="2023380" y="941828"/>
                  <a:pt x="2018048" y="1171769"/>
                  <a:pt x="1998617" y="1322353"/>
                </a:cubicBezTo>
                <a:cubicBezTo>
                  <a:pt x="1979186" y="1472937"/>
                  <a:pt x="2020593" y="1781650"/>
                  <a:pt x="1998617" y="2076995"/>
                </a:cubicBezTo>
                <a:cubicBezTo>
                  <a:pt x="1698653" y="2066531"/>
                  <a:pt x="1529563" y="2069032"/>
                  <a:pt x="1392370" y="2076995"/>
                </a:cubicBezTo>
                <a:cubicBezTo>
                  <a:pt x="1255177" y="2084958"/>
                  <a:pt x="985551" y="2051480"/>
                  <a:pt x="726164" y="2076995"/>
                </a:cubicBezTo>
                <a:cubicBezTo>
                  <a:pt x="466777" y="2102510"/>
                  <a:pt x="311518" y="2079426"/>
                  <a:pt x="0" y="2076995"/>
                </a:cubicBezTo>
                <a:cubicBezTo>
                  <a:pt x="-19091" y="1766911"/>
                  <a:pt x="10684" y="1555413"/>
                  <a:pt x="0" y="1384663"/>
                </a:cubicBezTo>
                <a:cubicBezTo>
                  <a:pt x="-10684" y="1213913"/>
                  <a:pt x="19829" y="1021008"/>
                  <a:pt x="0" y="692332"/>
                </a:cubicBezTo>
                <a:cubicBezTo>
                  <a:pt x="-19829" y="363656"/>
                  <a:pt x="17212" y="142339"/>
                  <a:pt x="0" y="0"/>
                </a:cubicBezTo>
                <a:close/>
              </a:path>
              <a:path w="1998617" h="2076995" stroke="0" extrusionOk="0">
                <a:moveTo>
                  <a:pt x="0" y="0"/>
                </a:moveTo>
                <a:cubicBezTo>
                  <a:pt x="180710" y="13805"/>
                  <a:pt x="364868" y="-12"/>
                  <a:pt x="646219" y="0"/>
                </a:cubicBezTo>
                <a:cubicBezTo>
                  <a:pt x="927570" y="12"/>
                  <a:pt x="1055796" y="17152"/>
                  <a:pt x="1312425" y="0"/>
                </a:cubicBezTo>
                <a:cubicBezTo>
                  <a:pt x="1569054" y="-17152"/>
                  <a:pt x="1771042" y="-4514"/>
                  <a:pt x="1998617" y="0"/>
                </a:cubicBezTo>
                <a:cubicBezTo>
                  <a:pt x="1977238" y="240716"/>
                  <a:pt x="2027484" y="332405"/>
                  <a:pt x="1998617" y="630022"/>
                </a:cubicBezTo>
                <a:cubicBezTo>
                  <a:pt x="1969750" y="927639"/>
                  <a:pt x="2012869" y="1038605"/>
                  <a:pt x="1998617" y="1343123"/>
                </a:cubicBezTo>
                <a:cubicBezTo>
                  <a:pt x="1984365" y="1647641"/>
                  <a:pt x="1994632" y="1784531"/>
                  <a:pt x="1998617" y="2076995"/>
                </a:cubicBezTo>
                <a:cubicBezTo>
                  <a:pt x="1815579" y="2097267"/>
                  <a:pt x="1493054" y="2070835"/>
                  <a:pt x="1332411" y="2076995"/>
                </a:cubicBezTo>
                <a:cubicBezTo>
                  <a:pt x="1171768" y="2083155"/>
                  <a:pt x="844661" y="2044105"/>
                  <a:pt x="626233" y="2076995"/>
                </a:cubicBezTo>
                <a:cubicBezTo>
                  <a:pt x="407805" y="2109885"/>
                  <a:pt x="302769" y="2097032"/>
                  <a:pt x="0" y="2076995"/>
                </a:cubicBezTo>
                <a:cubicBezTo>
                  <a:pt x="22491" y="1789742"/>
                  <a:pt x="16307" y="1700117"/>
                  <a:pt x="0" y="1426203"/>
                </a:cubicBezTo>
                <a:cubicBezTo>
                  <a:pt x="-16307" y="1152289"/>
                  <a:pt x="-26665" y="1044005"/>
                  <a:pt x="0" y="733872"/>
                </a:cubicBezTo>
                <a:cubicBezTo>
                  <a:pt x="26665" y="423739"/>
                  <a:pt x="5603" y="151266"/>
                  <a:pt x="0" y="0"/>
                </a:cubicBezTo>
                <a:close/>
              </a:path>
            </a:pathLst>
          </a:custGeom>
          <a:solidFill>
            <a:schemeClr val="accent2">
              <a:lumMod val="75000"/>
            </a:schemeClr>
          </a:solidFill>
          <a:ln>
            <a:solidFill>
              <a:schemeClr val="tx1"/>
            </a:solidFill>
            <a:extLst>
              <a:ext uri="{C807C97D-BFC1-408E-A445-0C87EB9F89A2}">
                <ask:lineSketchStyleProps xmlns:ask="http://schemas.microsoft.com/office/drawing/2018/sketchyshapes" sd="404748204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t>Disk Group</a:t>
            </a:r>
          </a:p>
        </p:txBody>
      </p:sp>
      <p:sp>
        <p:nvSpPr>
          <p:cNvPr id="13" name="Rectangle 12">
            <a:extLst>
              <a:ext uri="{FF2B5EF4-FFF2-40B4-BE49-F238E27FC236}">
                <a16:creationId xmlns:a16="http://schemas.microsoft.com/office/drawing/2014/main" id="{CDC64899-18EB-4676-8D0E-18B048C87FE8}"/>
              </a:ext>
            </a:extLst>
          </p:cNvPr>
          <p:cNvSpPr/>
          <p:nvPr/>
        </p:nvSpPr>
        <p:spPr>
          <a:xfrm flipH="1">
            <a:off x="9632634" y="2955152"/>
            <a:ext cx="815284" cy="448491"/>
          </a:xfrm>
          <a:custGeom>
            <a:avLst/>
            <a:gdLst>
              <a:gd name="connsiteX0" fmla="*/ 0 w 815284"/>
              <a:gd name="connsiteY0" fmla="*/ 0 h 448491"/>
              <a:gd name="connsiteX1" fmla="*/ 399489 w 815284"/>
              <a:gd name="connsiteY1" fmla="*/ 0 h 448491"/>
              <a:gd name="connsiteX2" fmla="*/ 815284 w 815284"/>
              <a:gd name="connsiteY2" fmla="*/ 0 h 448491"/>
              <a:gd name="connsiteX3" fmla="*/ 815284 w 815284"/>
              <a:gd name="connsiteY3" fmla="*/ 448491 h 448491"/>
              <a:gd name="connsiteX4" fmla="*/ 432101 w 815284"/>
              <a:gd name="connsiteY4" fmla="*/ 448491 h 448491"/>
              <a:gd name="connsiteX5" fmla="*/ 0 w 815284"/>
              <a:gd name="connsiteY5" fmla="*/ 448491 h 448491"/>
              <a:gd name="connsiteX6" fmla="*/ 0 w 815284"/>
              <a:gd name="connsiteY6" fmla="*/ 0 h 44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284" h="448491" fill="none" extrusionOk="0">
                <a:moveTo>
                  <a:pt x="0" y="0"/>
                </a:moveTo>
                <a:cubicBezTo>
                  <a:pt x="166646" y="-12500"/>
                  <a:pt x="239826" y="-7373"/>
                  <a:pt x="399489" y="0"/>
                </a:cubicBezTo>
                <a:cubicBezTo>
                  <a:pt x="559152" y="7373"/>
                  <a:pt x="652856" y="-11295"/>
                  <a:pt x="815284" y="0"/>
                </a:cubicBezTo>
                <a:cubicBezTo>
                  <a:pt x="819124" y="136702"/>
                  <a:pt x="793550" y="333844"/>
                  <a:pt x="815284" y="448491"/>
                </a:cubicBezTo>
                <a:cubicBezTo>
                  <a:pt x="686507" y="466549"/>
                  <a:pt x="561551" y="444834"/>
                  <a:pt x="432101" y="448491"/>
                </a:cubicBezTo>
                <a:cubicBezTo>
                  <a:pt x="302651" y="452148"/>
                  <a:pt x="178131" y="450059"/>
                  <a:pt x="0" y="448491"/>
                </a:cubicBezTo>
                <a:cubicBezTo>
                  <a:pt x="-2829" y="231857"/>
                  <a:pt x="-5573" y="196587"/>
                  <a:pt x="0" y="0"/>
                </a:cubicBezTo>
                <a:close/>
              </a:path>
              <a:path w="815284" h="448491" stroke="0" extrusionOk="0">
                <a:moveTo>
                  <a:pt x="0" y="0"/>
                </a:moveTo>
                <a:cubicBezTo>
                  <a:pt x="116925" y="-3155"/>
                  <a:pt x="329080" y="-19547"/>
                  <a:pt x="423948" y="0"/>
                </a:cubicBezTo>
                <a:cubicBezTo>
                  <a:pt x="518816" y="19547"/>
                  <a:pt x="705042" y="-8345"/>
                  <a:pt x="815284" y="0"/>
                </a:cubicBezTo>
                <a:cubicBezTo>
                  <a:pt x="794561" y="119294"/>
                  <a:pt x="808106" y="298539"/>
                  <a:pt x="815284" y="448491"/>
                </a:cubicBezTo>
                <a:cubicBezTo>
                  <a:pt x="675899" y="438970"/>
                  <a:pt x="593557" y="458277"/>
                  <a:pt x="391336" y="448491"/>
                </a:cubicBezTo>
                <a:cubicBezTo>
                  <a:pt x="189115" y="438705"/>
                  <a:pt x="90079" y="464999"/>
                  <a:pt x="0" y="448491"/>
                </a:cubicBezTo>
                <a:cubicBezTo>
                  <a:pt x="16359" y="258707"/>
                  <a:pt x="-14066" y="158285"/>
                  <a:pt x="0" y="0"/>
                </a:cubicBezTo>
                <a:close/>
              </a:path>
            </a:pathLst>
          </a:custGeom>
          <a:solidFill>
            <a:schemeClr val="accent1"/>
          </a:solidFill>
          <a:ln>
            <a:solidFill>
              <a:schemeClr val="tx1"/>
            </a:solidFill>
            <a:extLst>
              <a:ext uri="{C807C97D-BFC1-408E-A445-0C87EB9F89A2}">
                <ask:lineSketchStyleProps xmlns:ask="http://schemas.microsoft.com/office/drawing/2018/sketchyshapes" sd="134055869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HDD</a:t>
            </a:r>
          </a:p>
        </p:txBody>
      </p:sp>
      <p:sp>
        <p:nvSpPr>
          <p:cNvPr id="14" name="Rectangle 13">
            <a:extLst>
              <a:ext uri="{FF2B5EF4-FFF2-40B4-BE49-F238E27FC236}">
                <a16:creationId xmlns:a16="http://schemas.microsoft.com/office/drawing/2014/main" id="{F765933A-4633-4EC6-A9AB-3632BDCCCF9E}"/>
              </a:ext>
            </a:extLst>
          </p:cNvPr>
          <p:cNvSpPr/>
          <p:nvPr/>
        </p:nvSpPr>
        <p:spPr>
          <a:xfrm flipH="1">
            <a:off x="10520010" y="2955151"/>
            <a:ext cx="815284" cy="448491"/>
          </a:xfrm>
          <a:custGeom>
            <a:avLst/>
            <a:gdLst>
              <a:gd name="connsiteX0" fmla="*/ 0 w 815284"/>
              <a:gd name="connsiteY0" fmla="*/ 0 h 448491"/>
              <a:gd name="connsiteX1" fmla="*/ 391336 w 815284"/>
              <a:gd name="connsiteY1" fmla="*/ 0 h 448491"/>
              <a:gd name="connsiteX2" fmla="*/ 815284 w 815284"/>
              <a:gd name="connsiteY2" fmla="*/ 0 h 448491"/>
              <a:gd name="connsiteX3" fmla="*/ 815284 w 815284"/>
              <a:gd name="connsiteY3" fmla="*/ 448491 h 448491"/>
              <a:gd name="connsiteX4" fmla="*/ 415795 w 815284"/>
              <a:gd name="connsiteY4" fmla="*/ 448491 h 448491"/>
              <a:gd name="connsiteX5" fmla="*/ 0 w 815284"/>
              <a:gd name="connsiteY5" fmla="*/ 448491 h 448491"/>
              <a:gd name="connsiteX6" fmla="*/ 0 w 815284"/>
              <a:gd name="connsiteY6" fmla="*/ 0 h 44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284" h="448491" fill="none" extrusionOk="0">
                <a:moveTo>
                  <a:pt x="0" y="0"/>
                </a:moveTo>
                <a:cubicBezTo>
                  <a:pt x="136490" y="2188"/>
                  <a:pt x="254270" y="6856"/>
                  <a:pt x="391336" y="0"/>
                </a:cubicBezTo>
                <a:cubicBezTo>
                  <a:pt x="528402" y="-6856"/>
                  <a:pt x="654176" y="-6030"/>
                  <a:pt x="815284" y="0"/>
                </a:cubicBezTo>
                <a:cubicBezTo>
                  <a:pt x="804852" y="110653"/>
                  <a:pt x="828277" y="262781"/>
                  <a:pt x="815284" y="448491"/>
                </a:cubicBezTo>
                <a:cubicBezTo>
                  <a:pt x="676669" y="438413"/>
                  <a:pt x="506160" y="447837"/>
                  <a:pt x="415795" y="448491"/>
                </a:cubicBezTo>
                <a:cubicBezTo>
                  <a:pt x="325430" y="449145"/>
                  <a:pt x="124954" y="459082"/>
                  <a:pt x="0" y="448491"/>
                </a:cubicBezTo>
                <a:cubicBezTo>
                  <a:pt x="16650" y="298477"/>
                  <a:pt x="21400" y="114445"/>
                  <a:pt x="0" y="0"/>
                </a:cubicBezTo>
                <a:close/>
              </a:path>
              <a:path w="815284" h="448491" stroke="0" extrusionOk="0">
                <a:moveTo>
                  <a:pt x="0" y="0"/>
                </a:moveTo>
                <a:cubicBezTo>
                  <a:pt x="120402" y="11256"/>
                  <a:pt x="281095" y="4544"/>
                  <a:pt x="415795" y="0"/>
                </a:cubicBezTo>
                <a:cubicBezTo>
                  <a:pt x="550496" y="-4544"/>
                  <a:pt x="630785" y="-14475"/>
                  <a:pt x="815284" y="0"/>
                </a:cubicBezTo>
                <a:cubicBezTo>
                  <a:pt x="833267" y="151433"/>
                  <a:pt x="832473" y="341927"/>
                  <a:pt x="815284" y="448491"/>
                </a:cubicBezTo>
                <a:cubicBezTo>
                  <a:pt x="698550" y="447796"/>
                  <a:pt x="565658" y="429471"/>
                  <a:pt x="399489" y="448491"/>
                </a:cubicBezTo>
                <a:cubicBezTo>
                  <a:pt x="233320" y="467511"/>
                  <a:pt x="96294" y="453188"/>
                  <a:pt x="0" y="448491"/>
                </a:cubicBezTo>
                <a:cubicBezTo>
                  <a:pt x="20502" y="275362"/>
                  <a:pt x="3647" y="173361"/>
                  <a:pt x="0" y="0"/>
                </a:cubicBezTo>
                <a:close/>
              </a:path>
            </a:pathLst>
          </a:custGeom>
          <a:solidFill>
            <a:schemeClr val="accent1"/>
          </a:solidFill>
          <a:ln>
            <a:solidFill>
              <a:schemeClr val="tx1"/>
            </a:solidFill>
            <a:extLst>
              <a:ext uri="{C807C97D-BFC1-408E-A445-0C87EB9F89A2}">
                <ask:lineSketchStyleProps xmlns:ask="http://schemas.microsoft.com/office/drawing/2018/sketchyshapes" sd="3739372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HDD</a:t>
            </a:r>
          </a:p>
        </p:txBody>
      </p:sp>
      <p:sp>
        <p:nvSpPr>
          <p:cNvPr id="15" name="Rectangle 14">
            <a:extLst>
              <a:ext uri="{FF2B5EF4-FFF2-40B4-BE49-F238E27FC236}">
                <a16:creationId xmlns:a16="http://schemas.microsoft.com/office/drawing/2014/main" id="{56FB3F8C-B18A-4B5E-B4AD-665A7F6D16B7}"/>
              </a:ext>
            </a:extLst>
          </p:cNvPr>
          <p:cNvSpPr/>
          <p:nvPr/>
        </p:nvSpPr>
        <p:spPr>
          <a:xfrm flipH="1">
            <a:off x="9632634" y="3516533"/>
            <a:ext cx="815284" cy="448491"/>
          </a:xfrm>
          <a:custGeom>
            <a:avLst/>
            <a:gdLst>
              <a:gd name="connsiteX0" fmla="*/ 0 w 815284"/>
              <a:gd name="connsiteY0" fmla="*/ 0 h 448491"/>
              <a:gd name="connsiteX1" fmla="*/ 407642 w 815284"/>
              <a:gd name="connsiteY1" fmla="*/ 0 h 448491"/>
              <a:gd name="connsiteX2" fmla="*/ 815284 w 815284"/>
              <a:gd name="connsiteY2" fmla="*/ 0 h 448491"/>
              <a:gd name="connsiteX3" fmla="*/ 815284 w 815284"/>
              <a:gd name="connsiteY3" fmla="*/ 448491 h 448491"/>
              <a:gd name="connsiteX4" fmla="*/ 415795 w 815284"/>
              <a:gd name="connsiteY4" fmla="*/ 448491 h 448491"/>
              <a:gd name="connsiteX5" fmla="*/ 0 w 815284"/>
              <a:gd name="connsiteY5" fmla="*/ 448491 h 448491"/>
              <a:gd name="connsiteX6" fmla="*/ 0 w 815284"/>
              <a:gd name="connsiteY6" fmla="*/ 0 h 44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284" h="448491" fill="none" extrusionOk="0">
                <a:moveTo>
                  <a:pt x="0" y="0"/>
                </a:moveTo>
                <a:cubicBezTo>
                  <a:pt x="196094" y="-4537"/>
                  <a:pt x="307094" y="3518"/>
                  <a:pt x="407642" y="0"/>
                </a:cubicBezTo>
                <a:cubicBezTo>
                  <a:pt x="508190" y="-3518"/>
                  <a:pt x="625930" y="-19495"/>
                  <a:pt x="815284" y="0"/>
                </a:cubicBezTo>
                <a:cubicBezTo>
                  <a:pt x="810875" y="166651"/>
                  <a:pt x="820877" y="237017"/>
                  <a:pt x="815284" y="448491"/>
                </a:cubicBezTo>
                <a:cubicBezTo>
                  <a:pt x="630356" y="448405"/>
                  <a:pt x="615366" y="445270"/>
                  <a:pt x="415795" y="448491"/>
                </a:cubicBezTo>
                <a:cubicBezTo>
                  <a:pt x="216224" y="451712"/>
                  <a:pt x="95411" y="435710"/>
                  <a:pt x="0" y="448491"/>
                </a:cubicBezTo>
                <a:cubicBezTo>
                  <a:pt x="-13077" y="349452"/>
                  <a:pt x="-1041" y="155106"/>
                  <a:pt x="0" y="0"/>
                </a:cubicBezTo>
                <a:close/>
              </a:path>
              <a:path w="815284" h="448491" stroke="0" extrusionOk="0">
                <a:moveTo>
                  <a:pt x="0" y="0"/>
                </a:moveTo>
                <a:cubicBezTo>
                  <a:pt x="206922" y="7184"/>
                  <a:pt x="289212" y="3216"/>
                  <a:pt x="423948" y="0"/>
                </a:cubicBezTo>
                <a:cubicBezTo>
                  <a:pt x="558684" y="-3216"/>
                  <a:pt x="635739" y="-3775"/>
                  <a:pt x="815284" y="0"/>
                </a:cubicBezTo>
                <a:cubicBezTo>
                  <a:pt x="800581" y="99006"/>
                  <a:pt x="804167" y="245518"/>
                  <a:pt x="815284" y="448491"/>
                </a:cubicBezTo>
                <a:cubicBezTo>
                  <a:pt x="668640" y="427571"/>
                  <a:pt x="577706" y="465069"/>
                  <a:pt x="391336" y="448491"/>
                </a:cubicBezTo>
                <a:cubicBezTo>
                  <a:pt x="204966" y="431913"/>
                  <a:pt x="164974" y="452807"/>
                  <a:pt x="0" y="448491"/>
                </a:cubicBezTo>
                <a:cubicBezTo>
                  <a:pt x="-3812" y="282114"/>
                  <a:pt x="12038" y="109261"/>
                  <a:pt x="0" y="0"/>
                </a:cubicBezTo>
                <a:close/>
              </a:path>
            </a:pathLst>
          </a:custGeom>
          <a:solidFill>
            <a:schemeClr val="accent1"/>
          </a:solidFill>
          <a:ln>
            <a:solidFill>
              <a:schemeClr val="tx1"/>
            </a:solidFill>
            <a:extLst>
              <a:ext uri="{C807C97D-BFC1-408E-A445-0C87EB9F89A2}">
                <ask:lineSketchStyleProps xmlns:ask="http://schemas.microsoft.com/office/drawing/2018/sketchyshapes" sd="395482734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HDD</a:t>
            </a:r>
          </a:p>
        </p:txBody>
      </p:sp>
      <p:sp>
        <p:nvSpPr>
          <p:cNvPr id="16" name="Rectangle 15">
            <a:extLst>
              <a:ext uri="{FF2B5EF4-FFF2-40B4-BE49-F238E27FC236}">
                <a16:creationId xmlns:a16="http://schemas.microsoft.com/office/drawing/2014/main" id="{F61DD89D-3783-4112-BC15-9D4D459308FC}"/>
              </a:ext>
            </a:extLst>
          </p:cNvPr>
          <p:cNvSpPr/>
          <p:nvPr/>
        </p:nvSpPr>
        <p:spPr>
          <a:xfrm flipH="1">
            <a:off x="10520010" y="3516532"/>
            <a:ext cx="815284" cy="448491"/>
          </a:xfrm>
          <a:custGeom>
            <a:avLst/>
            <a:gdLst>
              <a:gd name="connsiteX0" fmla="*/ 0 w 815284"/>
              <a:gd name="connsiteY0" fmla="*/ 0 h 448491"/>
              <a:gd name="connsiteX1" fmla="*/ 391336 w 815284"/>
              <a:gd name="connsiteY1" fmla="*/ 0 h 448491"/>
              <a:gd name="connsiteX2" fmla="*/ 815284 w 815284"/>
              <a:gd name="connsiteY2" fmla="*/ 0 h 448491"/>
              <a:gd name="connsiteX3" fmla="*/ 815284 w 815284"/>
              <a:gd name="connsiteY3" fmla="*/ 448491 h 448491"/>
              <a:gd name="connsiteX4" fmla="*/ 415795 w 815284"/>
              <a:gd name="connsiteY4" fmla="*/ 448491 h 448491"/>
              <a:gd name="connsiteX5" fmla="*/ 0 w 815284"/>
              <a:gd name="connsiteY5" fmla="*/ 448491 h 448491"/>
              <a:gd name="connsiteX6" fmla="*/ 0 w 815284"/>
              <a:gd name="connsiteY6" fmla="*/ 0 h 44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284" h="448491" fill="none" extrusionOk="0">
                <a:moveTo>
                  <a:pt x="0" y="0"/>
                </a:moveTo>
                <a:cubicBezTo>
                  <a:pt x="132684" y="16956"/>
                  <a:pt x="206072" y="17780"/>
                  <a:pt x="391336" y="0"/>
                </a:cubicBezTo>
                <a:cubicBezTo>
                  <a:pt x="576600" y="-17780"/>
                  <a:pt x="690287" y="14155"/>
                  <a:pt x="815284" y="0"/>
                </a:cubicBezTo>
                <a:cubicBezTo>
                  <a:pt x="795693" y="202310"/>
                  <a:pt x="836852" y="264711"/>
                  <a:pt x="815284" y="448491"/>
                </a:cubicBezTo>
                <a:cubicBezTo>
                  <a:pt x="669545" y="451375"/>
                  <a:pt x="548963" y="463706"/>
                  <a:pt x="415795" y="448491"/>
                </a:cubicBezTo>
                <a:cubicBezTo>
                  <a:pt x="282627" y="433276"/>
                  <a:pt x="166288" y="458245"/>
                  <a:pt x="0" y="448491"/>
                </a:cubicBezTo>
                <a:cubicBezTo>
                  <a:pt x="-8242" y="297921"/>
                  <a:pt x="5713" y="163389"/>
                  <a:pt x="0" y="0"/>
                </a:cubicBezTo>
                <a:close/>
              </a:path>
              <a:path w="815284" h="448491" stroke="0" extrusionOk="0">
                <a:moveTo>
                  <a:pt x="0" y="0"/>
                </a:moveTo>
                <a:cubicBezTo>
                  <a:pt x="190211" y="17520"/>
                  <a:pt x="250383" y="2321"/>
                  <a:pt x="407642" y="0"/>
                </a:cubicBezTo>
                <a:cubicBezTo>
                  <a:pt x="564901" y="-2321"/>
                  <a:pt x="643279" y="14647"/>
                  <a:pt x="815284" y="0"/>
                </a:cubicBezTo>
                <a:cubicBezTo>
                  <a:pt x="810876" y="153088"/>
                  <a:pt x="795159" y="274723"/>
                  <a:pt x="815284" y="448491"/>
                </a:cubicBezTo>
                <a:cubicBezTo>
                  <a:pt x="734740" y="434575"/>
                  <a:pt x="602976" y="466449"/>
                  <a:pt x="415795" y="448491"/>
                </a:cubicBezTo>
                <a:cubicBezTo>
                  <a:pt x="228614" y="430533"/>
                  <a:pt x="121106" y="452886"/>
                  <a:pt x="0" y="448491"/>
                </a:cubicBezTo>
                <a:cubicBezTo>
                  <a:pt x="1303" y="331137"/>
                  <a:pt x="4170" y="112412"/>
                  <a:pt x="0" y="0"/>
                </a:cubicBezTo>
                <a:close/>
              </a:path>
            </a:pathLst>
          </a:custGeom>
          <a:solidFill>
            <a:schemeClr val="accent1"/>
          </a:solidFill>
          <a:ln>
            <a:solidFill>
              <a:schemeClr val="tx1"/>
            </a:solidFill>
            <a:extLst>
              <a:ext uri="{C807C97D-BFC1-408E-A445-0C87EB9F89A2}">
                <ask:lineSketchStyleProps xmlns:ask="http://schemas.microsoft.com/office/drawing/2018/sketchyshapes" sd="14736769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HDD</a:t>
            </a:r>
          </a:p>
        </p:txBody>
      </p:sp>
      <p:sp>
        <p:nvSpPr>
          <p:cNvPr id="17" name="Rectangle 16">
            <a:extLst>
              <a:ext uri="{FF2B5EF4-FFF2-40B4-BE49-F238E27FC236}">
                <a16:creationId xmlns:a16="http://schemas.microsoft.com/office/drawing/2014/main" id="{32DCAB7F-E866-4F7C-A709-DDDA40D52CBD}"/>
              </a:ext>
            </a:extLst>
          </p:cNvPr>
          <p:cNvSpPr/>
          <p:nvPr/>
        </p:nvSpPr>
        <p:spPr>
          <a:xfrm>
            <a:off x="9841067" y="2516776"/>
            <a:ext cx="1201784" cy="325485"/>
          </a:xfrm>
          <a:custGeom>
            <a:avLst/>
            <a:gdLst>
              <a:gd name="connsiteX0" fmla="*/ 0 w 1201784"/>
              <a:gd name="connsiteY0" fmla="*/ 0 h 325485"/>
              <a:gd name="connsiteX1" fmla="*/ 624928 w 1201784"/>
              <a:gd name="connsiteY1" fmla="*/ 0 h 325485"/>
              <a:gd name="connsiteX2" fmla="*/ 1201784 w 1201784"/>
              <a:gd name="connsiteY2" fmla="*/ 0 h 325485"/>
              <a:gd name="connsiteX3" fmla="*/ 1201784 w 1201784"/>
              <a:gd name="connsiteY3" fmla="*/ 325485 h 325485"/>
              <a:gd name="connsiteX4" fmla="*/ 624928 w 1201784"/>
              <a:gd name="connsiteY4" fmla="*/ 325485 h 325485"/>
              <a:gd name="connsiteX5" fmla="*/ 0 w 1201784"/>
              <a:gd name="connsiteY5" fmla="*/ 325485 h 325485"/>
              <a:gd name="connsiteX6" fmla="*/ 0 w 1201784"/>
              <a:gd name="connsiteY6" fmla="*/ 0 h 32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784" h="325485" fill="none" extrusionOk="0">
                <a:moveTo>
                  <a:pt x="0" y="0"/>
                </a:moveTo>
                <a:cubicBezTo>
                  <a:pt x="125873" y="6999"/>
                  <a:pt x="318035" y="23960"/>
                  <a:pt x="624928" y="0"/>
                </a:cubicBezTo>
                <a:cubicBezTo>
                  <a:pt x="931821" y="-23960"/>
                  <a:pt x="930212" y="-11762"/>
                  <a:pt x="1201784" y="0"/>
                </a:cubicBezTo>
                <a:cubicBezTo>
                  <a:pt x="1186993" y="112673"/>
                  <a:pt x="1216167" y="206054"/>
                  <a:pt x="1201784" y="325485"/>
                </a:cubicBezTo>
                <a:cubicBezTo>
                  <a:pt x="1026153" y="337063"/>
                  <a:pt x="747778" y="337086"/>
                  <a:pt x="624928" y="325485"/>
                </a:cubicBezTo>
                <a:cubicBezTo>
                  <a:pt x="502078" y="313884"/>
                  <a:pt x="262931" y="350442"/>
                  <a:pt x="0" y="325485"/>
                </a:cubicBezTo>
                <a:cubicBezTo>
                  <a:pt x="6652" y="223702"/>
                  <a:pt x="10455" y="134397"/>
                  <a:pt x="0" y="0"/>
                </a:cubicBezTo>
                <a:close/>
              </a:path>
              <a:path w="1201784" h="325485" stroke="0" extrusionOk="0">
                <a:moveTo>
                  <a:pt x="0" y="0"/>
                </a:moveTo>
                <a:cubicBezTo>
                  <a:pt x="228783" y="-4678"/>
                  <a:pt x="387746" y="14483"/>
                  <a:pt x="588874" y="0"/>
                </a:cubicBezTo>
                <a:cubicBezTo>
                  <a:pt x="790002" y="-14483"/>
                  <a:pt x="902717" y="-15990"/>
                  <a:pt x="1201784" y="0"/>
                </a:cubicBezTo>
                <a:cubicBezTo>
                  <a:pt x="1185679" y="119746"/>
                  <a:pt x="1192432" y="205073"/>
                  <a:pt x="1201784" y="325485"/>
                </a:cubicBezTo>
                <a:cubicBezTo>
                  <a:pt x="915732" y="311878"/>
                  <a:pt x="742213" y="314749"/>
                  <a:pt x="624928" y="325485"/>
                </a:cubicBezTo>
                <a:cubicBezTo>
                  <a:pt x="507643" y="336221"/>
                  <a:pt x="294088" y="353907"/>
                  <a:pt x="0" y="325485"/>
                </a:cubicBezTo>
                <a:cubicBezTo>
                  <a:pt x="7847" y="185177"/>
                  <a:pt x="1231" y="121061"/>
                  <a:pt x="0" y="0"/>
                </a:cubicBezTo>
                <a:close/>
              </a:path>
            </a:pathLst>
          </a:custGeom>
          <a:solidFill>
            <a:schemeClr val="accent2">
              <a:lumMod val="50000"/>
            </a:schemeClr>
          </a:solidFill>
          <a:ln>
            <a:solidFill>
              <a:schemeClr val="tx1"/>
            </a:solidFill>
            <a:extLst>
              <a:ext uri="{C807C97D-BFC1-408E-A445-0C87EB9F89A2}">
                <ask:lineSketchStyleProps xmlns:ask="http://schemas.microsoft.com/office/drawing/2018/sketchyshapes" sd="10523929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SSD</a:t>
            </a:r>
          </a:p>
        </p:txBody>
      </p:sp>
      <p:cxnSp>
        <p:nvCxnSpPr>
          <p:cNvPr id="20" name="Straight Connector 19">
            <a:extLst>
              <a:ext uri="{FF2B5EF4-FFF2-40B4-BE49-F238E27FC236}">
                <a16:creationId xmlns:a16="http://schemas.microsoft.com/office/drawing/2014/main" id="{8B5829E1-F05C-47B9-8691-6C836BBE724C}"/>
              </a:ext>
            </a:extLst>
          </p:cNvPr>
          <p:cNvCxnSpPr/>
          <p:nvPr/>
        </p:nvCxnSpPr>
        <p:spPr>
          <a:xfrm>
            <a:off x="5978434" y="2845206"/>
            <a:ext cx="60960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E11C565-B5A6-43CB-8957-82CDCFC85CA3}"/>
              </a:ext>
            </a:extLst>
          </p:cNvPr>
          <p:cNvCxnSpPr/>
          <p:nvPr/>
        </p:nvCxnSpPr>
        <p:spPr>
          <a:xfrm>
            <a:off x="5978434" y="4023486"/>
            <a:ext cx="60960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599411F-44D9-4FD4-81C9-13C172E3F32E}"/>
              </a:ext>
            </a:extLst>
          </p:cNvPr>
          <p:cNvSpPr txBox="1"/>
          <p:nvPr/>
        </p:nvSpPr>
        <p:spPr>
          <a:xfrm>
            <a:off x="6005477" y="2422670"/>
            <a:ext cx="866504" cy="338554"/>
          </a:xfrm>
          <a:prstGeom prst="rect">
            <a:avLst/>
          </a:prstGeom>
          <a:noFill/>
        </p:spPr>
        <p:txBody>
          <a:bodyPr wrap="square" rtlCol="0">
            <a:spAutoFit/>
          </a:bodyPr>
          <a:lstStyle/>
          <a:p>
            <a:r>
              <a:rPr lang="en-US" sz="1600" b="1" dirty="0"/>
              <a:t>Cache</a:t>
            </a:r>
            <a:endParaRPr lang="en-US" sz="2000" b="1" dirty="0"/>
          </a:p>
        </p:txBody>
      </p:sp>
      <p:sp>
        <p:nvSpPr>
          <p:cNvPr id="24" name="TextBox 23">
            <a:extLst>
              <a:ext uri="{FF2B5EF4-FFF2-40B4-BE49-F238E27FC236}">
                <a16:creationId xmlns:a16="http://schemas.microsoft.com/office/drawing/2014/main" id="{05E1C1CB-96EB-42AA-9CCF-5C0644EF4A5A}"/>
              </a:ext>
            </a:extLst>
          </p:cNvPr>
          <p:cNvSpPr txBox="1"/>
          <p:nvPr/>
        </p:nvSpPr>
        <p:spPr>
          <a:xfrm>
            <a:off x="5874562" y="3626607"/>
            <a:ext cx="943820" cy="307777"/>
          </a:xfrm>
          <a:prstGeom prst="rect">
            <a:avLst/>
          </a:prstGeom>
          <a:noFill/>
        </p:spPr>
        <p:txBody>
          <a:bodyPr wrap="square" rtlCol="0">
            <a:spAutoFit/>
          </a:bodyPr>
          <a:lstStyle/>
          <a:p>
            <a:r>
              <a:rPr lang="en-US" sz="1400" b="1" dirty="0"/>
              <a:t>Capacity</a:t>
            </a:r>
          </a:p>
        </p:txBody>
      </p:sp>
    </p:spTree>
    <p:extLst>
      <p:ext uri="{BB962C8B-B14F-4D97-AF65-F5344CB8AC3E}">
        <p14:creationId xmlns:p14="http://schemas.microsoft.com/office/powerpoint/2010/main" val="357273601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E224664F-9E85-D193-54AA-A74C1EE6B92E}"/>
              </a:ext>
            </a:extLst>
          </p:cNvPr>
          <p:cNvSpPr txBox="1"/>
          <p:nvPr/>
        </p:nvSpPr>
        <p:spPr>
          <a:xfrm>
            <a:off x="1876424" y="4141693"/>
            <a:ext cx="8791575" cy="130167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b="1" cap="all" dirty="0" err="1">
                <a:latin typeface="+mj-lt"/>
                <a:ea typeface="+mj-ea"/>
                <a:cs typeface="+mj-cs"/>
              </a:rPr>
              <a:t>vSAN</a:t>
            </a:r>
            <a:r>
              <a:rPr lang="en-US" sz="4400" b="1" cap="all" dirty="0">
                <a:latin typeface="+mj-lt"/>
                <a:ea typeface="+mj-ea"/>
                <a:cs typeface="+mj-cs"/>
              </a:rPr>
              <a:t> ARCHITECTURE</a:t>
            </a:r>
          </a:p>
        </p:txBody>
      </p:sp>
      <p:pic>
        <p:nvPicPr>
          <p:cNvPr id="5" name="Picture 2" descr="École du numérique - 5 filières d'avenir | Toulouse Ynov Campus">
            <a:extLst>
              <a:ext uri="{FF2B5EF4-FFF2-40B4-BE49-F238E27FC236}">
                <a16:creationId xmlns:a16="http://schemas.microsoft.com/office/drawing/2014/main" id="{E0C1358B-C4A5-1907-9C3F-66FDA1E7A8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86213" y="1007573"/>
            <a:ext cx="3819573" cy="240241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8494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2139</TotalTime>
  <Words>9651</Words>
  <Application>Microsoft Office PowerPoint</Application>
  <PresentationFormat>Grand écran</PresentationFormat>
  <Paragraphs>1444</Paragraphs>
  <Slides>62</Slides>
  <Notes>55</Notes>
  <HiddenSlides>1</HiddenSlides>
  <MMClips>3</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62</vt:i4>
      </vt:variant>
    </vt:vector>
  </HeadingPairs>
  <TitlesOfParts>
    <vt:vector size="74" baseType="lpstr">
      <vt:lpstr>Arial</vt:lpstr>
      <vt:lpstr>Calibri</vt:lpstr>
      <vt:lpstr>Metropolis Light</vt:lpstr>
      <vt:lpstr>Metropolis Semi Bold</vt:lpstr>
      <vt:lpstr>Source Sans Pro</vt:lpstr>
      <vt:lpstr>Source Sans Pro Regular</vt:lpstr>
      <vt:lpstr>STIXGeneral-Regular</vt:lpstr>
      <vt:lpstr>Symbol</vt:lpstr>
      <vt:lpstr>System Font Regular</vt:lpstr>
      <vt:lpstr>Tw Cen MT</vt:lpstr>
      <vt:lpstr>Wingdings</vt:lpstr>
      <vt:lpstr>Circuit</vt:lpstr>
      <vt:lpstr>Présentation PowerPoint</vt:lpstr>
      <vt:lpstr>Présentation PowerPoint</vt:lpstr>
      <vt:lpstr>Présentation PowerPoint</vt:lpstr>
      <vt:lpstr>Agenda</vt:lpstr>
      <vt:lpstr>VMware vSAN</vt:lpstr>
      <vt:lpstr>vSAN Datastore</vt:lpstr>
      <vt:lpstr>vSAN &amp; Object storage</vt:lpstr>
      <vt:lpstr>Disk Groups</vt:lpstr>
      <vt:lpstr>Présentation PowerPoint</vt:lpstr>
      <vt:lpstr>vSAN Architecture and  Components</vt:lpstr>
      <vt:lpstr>VM Creation Workflow End-to-End</vt:lpstr>
      <vt:lpstr>Objects and Components</vt:lpstr>
      <vt:lpstr>Component Replicas and Copies</vt:lpstr>
      <vt:lpstr>Default vSAN Storage Policy</vt:lpstr>
      <vt:lpstr>Witnesses</vt:lpstr>
      <vt:lpstr>Planning, Design &amp; Deployment</vt:lpstr>
      <vt:lpstr>Node requirements</vt:lpstr>
      <vt:lpstr>CPU, Memory &amp; Network Requirements to consider</vt:lpstr>
      <vt:lpstr>Configuration Minimum &amp; Maximums</vt:lpstr>
      <vt:lpstr>vSAN Limitations</vt:lpstr>
      <vt:lpstr>Capacity Planning considerations</vt:lpstr>
      <vt:lpstr>Planning for Failures to Tolerate</vt:lpstr>
      <vt:lpstr>Plan Capacity for VM objects:</vt:lpstr>
      <vt:lpstr>vSAN Cluster scaling</vt:lpstr>
      <vt:lpstr>vSAN Network Design</vt:lpstr>
      <vt:lpstr>vSAN cluster preparation</vt:lpstr>
      <vt:lpstr>vSAN storage policies</vt:lpstr>
      <vt:lpstr>Storage Policy-Based Management</vt:lpstr>
      <vt:lpstr>vSAN Storage Policies and Rule Sets</vt:lpstr>
      <vt:lpstr>Monitoring Storage Policy-Based Management</vt:lpstr>
      <vt:lpstr>VM Storage Policy Capabilities for vSAN</vt:lpstr>
      <vt:lpstr>About Failures to Tolerate</vt:lpstr>
      <vt:lpstr>Level of Failures to Tolerate</vt:lpstr>
      <vt:lpstr>vSAN Data Protection Space Consumption</vt:lpstr>
      <vt:lpstr>Number of Disk Stripes per Object</vt:lpstr>
      <vt:lpstr>Force Provisioning</vt:lpstr>
      <vt:lpstr>Object Space Reservation</vt:lpstr>
      <vt:lpstr>IOPS Limits for Objects</vt:lpstr>
      <vt:lpstr>Assigning vSAN Storage Policies</vt:lpstr>
      <vt:lpstr>Viewing Object and Component Placement</vt:lpstr>
      <vt:lpstr>Verifying Individual vSAN Object Compliance Status</vt:lpstr>
      <vt:lpstr>Présentation PowerPoint</vt:lpstr>
      <vt:lpstr>Failure Handling</vt:lpstr>
      <vt:lpstr>vSAN Component States</vt:lpstr>
      <vt:lpstr>vSAN Object Repair Timer &amp; Overriding</vt:lpstr>
      <vt:lpstr>Resynchronizing Components</vt:lpstr>
      <vt:lpstr>vSAN Fault Domains</vt:lpstr>
      <vt:lpstr>Présentation PowerPoint</vt:lpstr>
      <vt:lpstr>vSAN Fault Domains: Best Practices</vt:lpstr>
      <vt:lpstr>vSphere HA on vSAN Clusters</vt:lpstr>
      <vt:lpstr>Recommended vSphere HA Settings for vSAN Clusters</vt:lpstr>
      <vt:lpstr>vSAN Storage Space Efficiency</vt:lpstr>
      <vt:lpstr>Deduplication and Compression</vt:lpstr>
      <vt:lpstr>Using RAID 5 or RAID 6 Erasure Coding</vt:lpstr>
      <vt:lpstr>vSAN Cluster Maintenance</vt:lpstr>
      <vt:lpstr>vSAN Cluster Maintenance Operations</vt:lpstr>
      <vt:lpstr>Shutting Down and Restarting vSAN Clusters</vt:lpstr>
      <vt:lpstr>vSAN Monitoring</vt:lpstr>
      <vt:lpstr>vSAN Health Monitoring</vt:lpstr>
      <vt:lpstr>vSAN Performance Monitoring </vt:lpstr>
      <vt:lpstr>vSAN Capacity Monitoring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Yann Thomas</dc:creator>
  <cp:lastModifiedBy>thomas yann</cp:lastModifiedBy>
  <cp:revision>136</cp:revision>
  <dcterms:created xsi:type="dcterms:W3CDTF">2023-03-07T16:02:03Z</dcterms:created>
  <dcterms:modified xsi:type="dcterms:W3CDTF">2023-04-05T07:30:10Z</dcterms:modified>
</cp:coreProperties>
</file>